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 id="2147483660" r:id="rId2"/>
  </p:sldMasterIdLst>
  <p:notesMasterIdLst>
    <p:notesMasterId r:id="rId49"/>
  </p:notesMasterIdLst>
  <p:handoutMasterIdLst>
    <p:handoutMasterId r:id="rId50"/>
  </p:handoutMasterIdLst>
  <p:sldIdLst>
    <p:sldId id="340" r:id="rId3"/>
    <p:sldId id="341" r:id="rId4"/>
    <p:sldId id="290" r:id="rId5"/>
    <p:sldId id="302" r:id="rId6"/>
    <p:sldId id="259" r:id="rId7"/>
    <p:sldId id="261" r:id="rId8"/>
    <p:sldId id="328" r:id="rId9"/>
    <p:sldId id="339" r:id="rId10"/>
    <p:sldId id="262" r:id="rId11"/>
    <p:sldId id="264" r:id="rId12"/>
    <p:sldId id="323" r:id="rId13"/>
    <p:sldId id="282" r:id="rId14"/>
    <p:sldId id="297" r:id="rId15"/>
    <p:sldId id="329" r:id="rId16"/>
    <p:sldId id="263" r:id="rId17"/>
    <p:sldId id="294" r:id="rId18"/>
    <p:sldId id="283" r:id="rId19"/>
    <p:sldId id="304" r:id="rId20"/>
    <p:sldId id="260" r:id="rId21"/>
    <p:sldId id="265" r:id="rId22"/>
    <p:sldId id="318" r:id="rId23"/>
    <p:sldId id="321" r:id="rId24"/>
    <p:sldId id="274" r:id="rId25"/>
    <p:sldId id="287" r:id="rId26"/>
    <p:sldId id="305" r:id="rId27"/>
    <p:sldId id="310" r:id="rId28"/>
    <p:sldId id="311" r:id="rId29"/>
    <p:sldId id="289" r:id="rId30"/>
    <p:sldId id="332" r:id="rId31"/>
    <p:sldId id="291" r:id="rId32"/>
    <p:sldId id="292" r:id="rId33"/>
    <p:sldId id="334" r:id="rId34"/>
    <p:sldId id="306" r:id="rId35"/>
    <p:sldId id="271" r:id="rId36"/>
    <p:sldId id="322" r:id="rId37"/>
    <p:sldId id="324" r:id="rId38"/>
    <p:sldId id="325" r:id="rId39"/>
    <p:sldId id="326" r:id="rId40"/>
    <p:sldId id="278" r:id="rId41"/>
    <p:sldId id="307" r:id="rId42"/>
    <p:sldId id="277" r:id="rId43"/>
    <p:sldId id="308" r:id="rId44"/>
    <p:sldId id="309" r:id="rId45"/>
    <p:sldId id="327" r:id="rId46"/>
    <p:sldId id="268" r:id="rId47"/>
    <p:sldId id="279" r:id="rId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A6A8A05B-00FA-EE44-9AEF-B81A214E2B1D}">
          <p14:sldIdLst>
            <p14:sldId id="340"/>
            <p14:sldId id="341"/>
            <p14:sldId id="290"/>
          </p14:sldIdLst>
        </p14:section>
        <p14:section name="Motivation" id="{B88B99F2-1097-3E44-9FD8-63E42C535C32}">
          <p14:sldIdLst>
            <p14:sldId id="302"/>
            <p14:sldId id="259"/>
            <p14:sldId id="261"/>
            <p14:sldId id="328"/>
            <p14:sldId id="339"/>
            <p14:sldId id="262"/>
            <p14:sldId id="264"/>
            <p14:sldId id="323"/>
            <p14:sldId id="282"/>
            <p14:sldId id="297"/>
            <p14:sldId id="329"/>
            <p14:sldId id="263"/>
            <p14:sldId id="294"/>
            <p14:sldId id="283"/>
          </p14:sldIdLst>
        </p14:section>
        <p14:section name="Project Goals" id="{91D7A0C6-86C1-164B-A546-763462841769}">
          <p14:sldIdLst>
            <p14:sldId id="304"/>
            <p14:sldId id="260"/>
            <p14:sldId id="265"/>
            <p14:sldId id="318"/>
            <p14:sldId id="321"/>
            <p14:sldId id="274"/>
            <p14:sldId id="287"/>
          </p14:sldIdLst>
        </p14:section>
        <p14:section name="Tech Requirements" id="{1AF2A814-FC81-C24F-8CB3-E9F849238656}">
          <p14:sldIdLst>
            <p14:sldId id="305"/>
            <p14:sldId id="310"/>
            <p14:sldId id="311"/>
            <p14:sldId id="289"/>
            <p14:sldId id="332"/>
            <p14:sldId id="291"/>
            <p14:sldId id="292"/>
            <p14:sldId id="334"/>
          </p14:sldIdLst>
        </p14:section>
        <p14:section name="Reference Design" id="{EF303ED9-783B-9344-BC9B-926F188FFB2A}">
          <p14:sldIdLst>
            <p14:sldId id="306"/>
            <p14:sldId id="271"/>
            <p14:sldId id="322"/>
            <p14:sldId id="324"/>
            <p14:sldId id="325"/>
            <p14:sldId id="326"/>
            <p14:sldId id="278"/>
          </p14:sldIdLst>
        </p14:section>
        <p14:section name="Conclusion" id="{DCD37B80-A915-354C-862B-9656FCD63AE3}">
          <p14:sldIdLst>
            <p14:sldId id="307"/>
            <p14:sldId id="277"/>
            <p14:sldId id="308"/>
            <p14:sldId id="309"/>
            <p14:sldId id="327"/>
            <p14:sldId id="268"/>
            <p14:sldId id="279"/>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D7E31"/>
    <a:srgbClr val="F5CCCD"/>
    <a:srgbClr val="D0E2F3"/>
    <a:srgbClr val="FF0000"/>
    <a:srgbClr val="1F2C44"/>
    <a:srgbClr val="5A7548"/>
    <a:srgbClr val="00FDFF"/>
    <a:srgbClr val="0432FF"/>
    <a:srgbClr val="4372C4"/>
    <a:srgbClr val="C1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A18F900-C64A-9941-A13C-8F06DF058AD9}" v="7272" dt="2023-09-23T03:40:25.19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182"/>
    <p:restoredTop sz="62850"/>
  </p:normalViewPr>
  <p:slideViewPr>
    <p:cSldViewPr snapToGrid="0">
      <p:cViewPr varScale="1">
        <p:scale>
          <a:sx n="113" d="100"/>
          <a:sy n="113" d="100"/>
        </p:scale>
        <p:origin x="184" y="1248"/>
      </p:cViewPr>
      <p:guideLst/>
    </p:cSldViewPr>
  </p:slideViewPr>
  <p:notesTextViewPr>
    <p:cViewPr>
      <p:scale>
        <a:sx n="125" d="100"/>
        <a:sy n="125" d="100"/>
      </p:scale>
      <p:origin x="0" y="0"/>
    </p:cViewPr>
  </p:notesTextViewPr>
  <p:sorterViewPr>
    <p:cViewPr>
      <p:scale>
        <a:sx n="80" d="100"/>
        <a:sy n="80" d="100"/>
      </p:scale>
      <p:origin x="0" y="0"/>
    </p:cViewPr>
  </p:sorterViewPr>
  <p:notesViewPr>
    <p:cSldViewPr snapToGrid="0">
      <p:cViewPr varScale="1">
        <p:scale>
          <a:sx n="124" d="100"/>
          <a:sy n="124" d="100"/>
        </p:scale>
        <p:origin x="2944" y="17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handoutMaster" Target="handoutMasters/handoutMaster1.xml"/><Relationship Id="rId55" Type="http://schemas.microsoft.com/office/2015/10/relationships/revisionInfo" Target="revisionInfo.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theme" Target="theme/theme1.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8" Type="http://schemas.openxmlformats.org/officeDocument/2006/relationships/slide" Target="slides/slide6.xml"/><Relationship Id="rId51" Type="http://schemas.openxmlformats.org/officeDocument/2006/relationships/presProps" Target="pres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notesMaster" Target="notesMasters/notesMaster1.xml"/></Relationships>
</file>

<file path=ppt/diagrams/_rels/data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svg"/><Relationship Id="rId1" Type="http://schemas.openxmlformats.org/officeDocument/2006/relationships/image" Target="../media/image68.png"/><Relationship Id="rId6" Type="http://schemas.openxmlformats.org/officeDocument/2006/relationships/image" Target="../media/image73.svg"/><Relationship Id="rId5" Type="http://schemas.openxmlformats.org/officeDocument/2006/relationships/image" Target="../media/image72.png"/><Relationship Id="rId4" Type="http://schemas.openxmlformats.org/officeDocument/2006/relationships/image" Target="../media/image71.svg"/></Relationships>
</file>

<file path=ppt/diagrams/_rels/drawing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svg"/><Relationship Id="rId1" Type="http://schemas.openxmlformats.org/officeDocument/2006/relationships/image" Target="../media/image68.png"/><Relationship Id="rId6" Type="http://schemas.openxmlformats.org/officeDocument/2006/relationships/image" Target="../media/image73.svg"/><Relationship Id="rId5" Type="http://schemas.openxmlformats.org/officeDocument/2006/relationships/image" Target="../media/image72.png"/><Relationship Id="rId4" Type="http://schemas.openxmlformats.org/officeDocument/2006/relationships/image" Target="../media/image71.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86484E7-19D1-4A46-8EEA-30BBC4A2308C}" type="doc">
      <dgm:prSet loTypeId="urn:microsoft.com/office/officeart/2018/5/layout/CenteredIconLabelDescriptionList" loCatId="icon" qsTypeId="urn:microsoft.com/office/officeart/2005/8/quickstyle/simple1" qsCatId="simple" csTypeId="urn:microsoft.com/office/officeart/2005/8/colors/accent1_2" csCatId="accent1" phldr="1"/>
      <dgm:spPr/>
      <dgm:t>
        <a:bodyPr/>
        <a:lstStyle/>
        <a:p>
          <a:endParaRPr lang="en-US"/>
        </a:p>
      </dgm:t>
    </dgm:pt>
    <dgm:pt modelId="{AC1C55BB-4DEF-413A-AB67-8D850BC89709}">
      <dgm:prSet custT="1"/>
      <dgm:spPr/>
      <dgm:t>
        <a:bodyPr/>
        <a:lstStyle/>
        <a:p>
          <a:pPr>
            <a:lnSpc>
              <a:spcPct val="100000"/>
            </a:lnSpc>
            <a:defRPr b="1"/>
          </a:pPr>
          <a:endParaRPr lang="en-US" sz="2400" dirty="0">
            <a:latin typeface="Tenorite" pitchFamily="2" charset="0"/>
          </a:endParaRPr>
        </a:p>
      </dgm:t>
    </dgm:pt>
    <dgm:pt modelId="{0ED8286E-039E-4648-8983-FBACA6BAAB1A}" type="parTrans" cxnId="{EA685BD5-2587-487E-AF37-01C97831476B}">
      <dgm:prSet/>
      <dgm:spPr/>
      <dgm:t>
        <a:bodyPr/>
        <a:lstStyle/>
        <a:p>
          <a:endParaRPr lang="en-US"/>
        </a:p>
      </dgm:t>
    </dgm:pt>
    <dgm:pt modelId="{E4B1E0F0-EFC8-471D-B3B2-70345E51036B}" type="sibTrans" cxnId="{EA685BD5-2587-487E-AF37-01C97831476B}">
      <dgm:prSet/>
      <dgm:spPr/>
      <dgm:t>
        <a:bodyPr/>
        <a:lstStyle/>
        <a:p>
          <a:endParaRPr lang="en-US"/>
        </a:p>
      </dgm:t>
    </dgm:pt>
    <dgm:pt modelId="{24CD5E89-A164-41A2-A976-20696A5E0CC4}">
      <dgm:prSet custT="1"/>
      <dgm:spPr/>
      <dgm:t>
        <a:bodyPr/>
        <a:lstStyle/>
        <a:p>
          <a:pPr>
            <a:lnSpc>
              <a:spcPct val="100000"/>
            </a:lnSpc>
            <a:defRPr b="1"/>
          </a:pPr>
          <a:r>
            <a:rPr lang="en-US" sz="2400" dirty="0">
              <a:latin typeface="Tenorite" pitchFamily="2" charset="0"/>
            </a:rPr>
            <a:t>Create reference design</a:t>
          </a:r>
          <a:br>
            <a:rPr lang="en-US" sz="2400" dirty="0">
              <a:latin typeface="Tenorite" pitchFamily="2" charset="0"/>
            </a:rPr>
          </a:br>
          <a:r>
            <a:rPr lang="en-US" sz="2400" dirty="0">
              <a:latin typeface="Tenorite" pitchFamily="2" charset="0"/>
            </a:rPr>
            <a:t>of full system stack</a:t>
          </a:r>
        </a:p>
      </dgm:t>
    </dgm:pt>
    <dgm:pt modelId="{17444E42-735B-4707-98B0-967C0F648D1E}" type="parTrans" cxnId="{5EF7BB69-6188-4185-9FB3-5B53EDDFF0FD}">
      <dgm:prSet/>
      <dgm:spPr/>
      <dgm:t>
        <a:bodyPr/>
        <a:lstStyle/>
        <a:p>
          <a:endParaRPr lang="en-US"/>
        </a:p>
      </dgm:t>
    </dgm:pt>
    <dgm:pt modelId="{CFF2C3B3-D0EE-4F19-AC48-E91843DDD4BC}" type="sibTrans" cxnId="{5EF7BB69-6188-4185-9FB3-5B53EDDFF0FD}">
      <dgm:prSet/>
      <dgm:spPr/>
      <dgm:t>
        <a:bodyPr/>
        <a:lstStyle/>
        <a:p>
          <a:endParaRPr lang="en-US"/>
        </a:p>
      </dgm:t>
    </dgm:pt>
    <dgm:pt modelId="{FA39767E-3A25-41C6-81AB-EC64198EEB88}">
      <dgm:prSet custT="1"/>
      <dgm:spPr/>
      <dgm:t>
        <a:bodyPr/>
        <a:lstStyle/>
        <a:p>
          <a:pPr>
            <a:lnSpc>
              <a:spcPct val="100000"/>
            </a:lnSpc>
            <a:defRPr b="1"/>
          </a:pPr>
          <a:r>
            <a:rPr lang="en-US" sz="2400" dirty="0">
              <a:latin typeface="Tenorite" pitchFamily="2" charset="0"/>
            </a:rPr>
            <a:t>Develop flagship apps</a:t>
          </a:r>
          <a:br>
            <a:rPr lang="en-US" sz="2400" dirty="0">
              <a:latin typeface="Tenorite" pitchFamily="2" charset="0"/>
            </a:rPr>
          </a:br>
          <a:r>
            <a:rPr lang="en-US" sz="2400" dirty="0">
              <a:latin typeface="Tenorite" pitchFamily="2" charset="0"/>
            </a:rPr>
            <a:t>as proof-of-concept</a:t>
          </a:r>
        </a:p>
      </dgm:t>
    </dgm:pt>
    <dgm:pt modelId="{2B3B3084-809D-4DD4-A975-C310EF2D239F}" type="parTrans" cxnId="{406F3EDA-1532-4E65-BFC1-6B4001E0F953}">
      <dgm:prSet/>
      <dgm:spPr/>
      <dgm:t>
        <a:bodyPr/>
        <a:lstStyle/>
        <a:p>
          <a:endParaRPr lang="en-US"/>
        </a:p>
      </dgm:t>
    </dgm:pt>
    <dgm:pt modelId="{51197824-6157-4D20-8540-BD39F3F4C324}" type="sibTrans" cxnId="{406F3EDA-1532-4E65-BFC1-6B4001E0F953}">
      <dgm:prSet/>
      <dgm:spPr/>
      <dgm:t>
        <a:bodyPr/>
        <a:lstStyle/>
        <a:p>
          <a:endParaRPr lang="en-US"/>
        </a:p>
      </dgm:t>
    </dgm:pt>
    <dgm:pt modelId="{816F7DE1-343B-49E2-8646-28A28D1640F6}" type="pres">
      <dgm:prSet presAssocID="{D86484E7-19D1-4A46-8EEA-30BBC4A2308C}" presName="root" presStyleCnt="0">
        <dgm:presLayoutVars>
          <dgm:dir/>
          <dgm:resizeHandles val="exact"/>
        </dgm:presLayoutVars>
      </dgm:prSet>
      <dgm:spPr/>
    </dgm:pt>
    <dgm:pt modelId="{8AE98991-7DE2-4C2D-AB7E-595F75ACD20C}" type="pres">
      <dgm:prSet presAssocID="{AC1C55BB-4DEF-413A-AB67-8D850BC89709}" presName="compNode" presStyleCnt="0"/>
      <dgm:spPr/>
    </dgm:pt>
    <dgm:pt modelId="{0438D4FF-644C-4973-B9B8-6988638A6201}" type="pres">
      <dgm:prSet presAssocID="{AC1C55BB-4DEF-413A-AB67-8D850BC89709}" presName="iconRect" presStyleLbl="node1" presStyleIdx="0" presStyleCnt="3" custScaleX="273594" custScaleY="273592" custLinFactY="-11357" custLinFactNeighborX="-1004" custLinFactNeighborY="-100000"/>
      <dgm:spPr>
        <a:blipFill rotWithShape="1">
          <a:blip xmlns:r="http://schemas.openxmlformats.org/officeDocument/2006/relationships" r:embed="rId1">
            <a:extLst>
              <a:ext uri="{96DAC541-7B7A-43D3-8B79-37D633B846F1}">
                <asvg:svgBlip xmlns:asvg="http://schemas.microsoft.com/office/drawing/2016/SVG/main" r:embed="rId2"/>
              </a:ext>
            </a:extLst>
          </a:blip>
          <a:srcRect/>
          <a:stretch>
            <a:fillRect/>
          </a:stretch>
        </a:blipFill>
      </dgm:spPr>
    </dgm:pt>
    <dgm:pt modelId="{A5E038BB-944D-41F9-901E-B7D33F76EABE}" type="pres">
      <dgm:prSet presAssocID="{AC1C55BB-4DEF-413A-AB67-8D850BC89709}" presName="iconSpace" presStyleCnt="0"/>
      <dgm:spPr/>
    </dgm:pt>
    <dgm:pt modelId="{A6DDDC04-D09E-4E20-A141-001E4CD01774}" type="pres">
      <dgm:prSet presAssocID="{AC1C55BB-4DEF-413A-AB67-8D850BC89709}" presName="parTx" presStyleLbl="revTx" presStyleIdx="0" presStyleCnt="6" custScaleX="334398">
        <dgm:presLayoutVars>
          <dgm:chMax val="0"/>
          <dgm:chPref val="0"/>
        </dgm:presLayoutVars>
      </dgm:prSet>
      <dgm:spPr/>
    </dgm:pt>
    <dgm:pt modelId="{463B741E-5C14-41F3-8C31-334AAB8E7052}" type="pres">
      <dgm:prSet presAssocID="{AC1C55BB-4DEF-413A-AB67-8D850BC89709}" presName="txSpace" presStyleCnt="0"/>
      <dgm:spPr/>
    </dgm:pt>
    <dgm:pt modelId="{7686EC0A-46F7-417C-8030-15E147A8CE90}" type="pres">
      <dgm:prSet presAssocID="{AC1C55BB-4DEF-413A-AB67-8D850BC89709}" presName="desTx" presStyleLbl="revTx" presStyleIdx="1" presStyleCnt="6">
        <dgm:presLayoutVars/>
      </dgm:prSet>
      <dgm:spPr/>
    </dgm:pt>
    <dgm:pt modelId="{9CE07BCF-2FE6-4B8C-8D14-A36B1EE5381A}" type="pres">
      <dgm:prSet presAssocID="{E4B1E0F0-EFC8-471D-B3B2-70345E51036B}" presName="sibTrans" presStyleCnt="0"/>
      <dgm:spPr/>
    </dgm:pt>
    <dgm:pt modelId="{FA1C2E42-934A-4BDC-B29A-61E572689163}" type="pres">
      <dgm:prSet presAssocID="{24CD5E89-A164-41A2-A976-20696A5E0CC4}" presName="compNode" presStyleCnt="0"/>
      <dgm:spPr/>
    </dgm:pt>
    <dgm:pt modelId="{0371EF37-F5C7-4A82-A1FE-26D77E8A22BD}" type="pres">
      <dgm:prSet presAssocID="{24CD5E89-A164-41A2-A976-20696A5E0CC4}" presName="iconRect" presStyleLbl="node1" presStyleIdx="1" presStyleCnt="3" custScaleX="273594" custScaleY="273592" custLinFactX="-33669" custLinFactY="-12655" custLinFactNeighborX="-100000" custLinFactNeighborY="-100000"/>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Puzzle pieces with solid fill"/>
        </a:ext>
      </dgm:extLst>
    </dgm:pt>
    <dgm:pt modelId="{C358BEBC-715A-4112-B6AC-4C74BDAA2006}" type="pres">
      <dgm:prSet presAssocID="{24CD5E89-A164-41A2-A976-20696A5E0CC4}" presName="iconSpace" presStyleCnt="0"/>
      <dgm:spPr/>
    </dgm:pt>
    <dgm:pt modelId="{B59610C8-3FFF-45E6-A34B-038D2A0A8CEE}" type="pres">
      <dgm:prSet presAssocID="{24CD5E89-A164-41A2-A976-20696A5E0CC4}" presName="parTx" presStyleLbl="revTx" presStyleIdx="2" presStyleCnt="6" custScaleX="334398">
        <dgm:presLayoutVars>
          <dgm:chMax val="0"/>
          <dgm:chPref val="0"/>
        </dgm:presLayoutVars>
      </dgm:prSet>
      <dgm:spPr/>
    </dgm:pt>
    <dgm:pt modelId="{8A284B36-CCA3-4395-ACCD-175436C1939C}" type="pres">
      <dgm:prSet presAssocID="{24CD5E89-A164-41A2-A976-20696A5E0CC4}" presName="txSpace" presStyleCnt="0"/>
      <dgm:spPr/>
    </dgm:pt>
    <dgm:pt modelId="{340BA80C-FDB6-49C7-AE0F-FD6FB2ACD408}" type="pres">
      <dgm:prSet presAssocID="{24CD5E89-A164-41A2-A976-20696A5E0CC4}" presName="desTx" presStyleLbl="revTx" presStyleIdx="3" presStyleCnt="6">
        <dgm:presLayoutVars/>
      </dgm:prSet>
      <dgm:spPr/>
    </dgm:pt>
    <dgm:pt modelId="{DEAE46F8-DC85-4BC9-AF27-56A55C577F76}" type="pres">
      <dgm:prSet presAssocID="{CFF2C3B3-D0EE-4F19-AC48-E91843DDD4BC}" presName="sibTrans" presStyleCnt="0"/>
      <dgm:spPr/>
    </dgm:pt>
    <dgm:pt modelId="{1E217EAC-A015-4804-B7B5-8992B0B16DB5}" type="pres">
      <dgm:prSet presAssocID="{FA39767E-3A25-41C6-81AB-EC64198EEB88}" presName="compNode" presStyleCnt="0"/>
      <dgm:spPr/>
    </dgm:pt>
    <dgm:pt modelId="{66B722E7-5C42-4BF1-8ECF-46FFF7AD97C9}" type="pres">
      <dgm:prSet presAssocID="{FA39767E-3A25-41C6-81AB-EC64198EEB88}" presName="iconRect" presStyleLbl="node1" presStyleIdx="2" presStyleCnt="3" custScaleX="273594" custScaleY="273592" custLinFactX="-23434" custLinFactY="-11348" custLinFactNeighborX="-100000" custLinFactNeighborY="-100000"/>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Ui Ux with solid fill"/>
        </a:ext>
      </dgm:extLst>
    </dgm:pt>
    <dgm:pt modelId="{0BE056B2-1A97-4F5C-A83D-4627FF67A821}" type="pres">
      <dgm:prSet presAssocID="{FA39767E-3A25-41C6-81AB-EC64198EEB88}" presName="iconSpace" presStyleCnt="0"/>
      <dgm:spPr/>
    </dgm:pt>
    <dgm:pt modelId="{D13FF1B7-3B93-4FEA-BA64-EE094EA952CC}" type="pres">
      <dgm:prSet presAssocID="{FA39767E-3A25-41C6-81AB-EC64198EEB88}" presName="parTx" presStyleLbl="revTx" presStyleIdx="4" presStyleCnt="6" custScaleX="334398">
        <dgm:presLayoutVars>
          <dgm:chMax val="0"/>
          <dgm:chPref val="0"/>
        </dgm:presLayoutVars>
      </dgm:prSet>
      <dgm:spPr/>
    </dgm:pt>
    <dgm:pt modelId="{C3AC8EDD-FAD1-42BE-95BA-63E4263881D9}" type="pres">
      <dgm:prSet presAssocID="{FA39767E-3A25-41C6-81AB-EC64198EEB88}" presName="txSpace" presStyleCnt="0"/>
      <dgm:spPr/>
    </dgm:pt>
    <dgm:pt modelId="{FC886AE0-424C-431C-891F-D3099FA1F568}" type="pres">
      <dgm:prSet presAssocID="{FA39767E-3A25-41C6-81AB-EC64198EEB88}" presName="desTx" presStyleLbl="revTx" presStyleIdx="5" presStyleCnt="6">
        <dgm:presLayoutVars/>
      </dgm:prSet>
      <dgm:spPr/>
    </dgm:pt>
  </dgm:ptLst>
  <dgm:cxnLst>
    <dgm:cxn modelId="{40B7C935-657E-491A-A2AB-E41E7BD2D636}" type="presOf" srcId="{AC1C55BB-4DEF-413A-AB67-8D850BC89709}" destId="{A6DDDC04-D09E-4E20-A141-001E4CD01774}" srcOrd="0" destOrd="0" presId="urn:microsoft.com/office/officeart/2018/5/layout/CenteredIconLabelDescriptionList"/>
    <dgm:cxn modelId="{E4CCC563-CA98-4039-A097-8BDB51DC08EE}" type="presOf" srcId="{24CD5E89-A164-41A2-A976-20696A5E0CC4}" destId="{B59610C8-3FFF-45E6-A34B-038D2A0A8CEE}" srcOrd="0" destOrd="0" presId="urn:microsoft.com/office/officeart/2018/5/layout/CenteredIconLabelDescriptionList"/>
    <dgm:cxn modelId="{5EF7BB69-6188-4185-9FB3-5B53EDDFF0FD}" srcId="{D86484E7-19D1-4A46-8EEA-30BBC4A2308C}" destId="{24CD5E89-A164-41A2-A976-20696A5E0CC4}" srcOrd="1" destOrd="0" parTransId="{17444E42-735B-4707-98B0-967C0F648D1E}" sibTransId="{CFF2C3B3-D0EE-4F19-AC48-E91843DDD4BC}"/>
    <dgm:cxn modelId="{A4B548BD-FB9F-4C37-8ABC-D60076EB786A}" type="presOf" srcId="{FA39767E-3A25-41C6-81AB-EC64198EEB88}" destId="{D13FF1B7-3B93-4FEA-BA64-EE094EA952CC}" srcOrd="0" destOrd="0" presId="urn:microsoft.com/office/officeart/2018/5/layout/CenteredIconLabelDescriptionList"/>
    <dgm:cxn modelId="{EA685BD5-2587-487E-AF37-01C97831476B}" srcId="{D86484E7-19D1-4A46-8EEA-30BBC4A2308C}" destId="{AC1C55BB-4DEF-413A-AB67-8D850BC89709}" srcOrd="0" destOrd="0" parTransId="{0ED8286E-039E-4648-8983-FBACA6BAAB1A}" sibTransId="{E4B1E0F0-EFC8-471D-B3B2-70345E51036B}"/>
    <dgm:cxn modelId="{1B7C29DA-A63A-4DAB-9221-5523204C4022}" type="presOf" srcId="{D86484E7-19D1-4A46-8EEA-30BBC4A2308C}" destId="{816F7DE1-343B-49E2-8646-28A28D1640F6}" srcOrd="0" destOrd="0" presId="urn:microsoft.com/office/officeart/2018/5/layout/CenteredIconLabelDescriptionList"/>
    <dgm:cxn modelId="{406F3EDA-1532-4E65-BFC1-6B4001E0F953}" srcId="{D86484E7-19D1-4A46-8EEA-30BBC4A2308C}" destId="{FA39767E-3A25-41C6-81AB-EC64198EEB88}" srcOrd="2" destOrd="0" parTransId="{2B3B3084-809D-4DD4-A975-C310EF2D239F}" sibTransId="{51197824-6157-4D20-8540-BD39F3F4C324}"/>
    <dgm:cxn modelId="{CEE2F362-17C7-41FF-99AA-0DEB09DBAC87}" type="presParOf" srcId="{816F7DE1-343B-49E2-8646-28A28D1640F6}" destId="{8AE98991-7DE2-4C2D-AB7E-595F75ACD20C}" srcOrd="0" destOrd="0" presId="urn:microsoft.com/office/officeart/2018/5/layout/CenteredIconLabelDescriptionList"/>
    <dgm:cxn modelId="{649A7980-521D-4D28-AA17-4A71F061BC3A}" type="presParOf" srcId="{8AE98991-7DE2-4C2D-AB7E-595F75ACD20C}" destId="{0438D4FF-644C-4973-B9B8-6988638A6201}" srcOrd="0" destOrd="0" presId="urn:microsoft.com/office/officeart/2018/5/layout/CenteredIconLabelDescriptionList"/>
    <dgm:cxn modelId="{24FCA0A0-F153-4CD8-9ED0-C405A5D7AD74}" type="presParOf" srcId="{8AE98991-7DE2-4C2D-AB7E-595F75ACD20C}" destId="{A5E038BB-944D-41F9-901E-B7D33F76EABE}" srcOrd="1" destOrd="0" presId="urn:microsoft.com/office/officeart/2018/5/layout/CenteredIconLabelDescriptionList"/>
    <dgm:cxn modelId="{2B04FA30-BCCB-4636-AD48-C4522C8C7806}" type="presParOf" srcId="{8AE98991-7DE2-4C2D-AB7E-595F75ACD20C}" destId="{A6DDDC04-D09E-4E20-A141-001E4CD01774}" srcOrd="2" destOrd="0" presId="urn:microsoft.com/office/officeart/2018/5/layout/CenteredIconLabelDescriptionList"/>
    <dgm:cxn modelId="{0D5BC33C-E9A5-4237-81B0-4B0530A61F99}" type="presParOf" srcId="{8AE98991-7DE2-4C2D-AB7E-595F75ACD20C}" destId="{463B741E-5C14-41F3-8C31-334AAB8E7052}" srcOrd="3" destOrd="0" presId="urn:microsoft.com/office/officeart/2018/5/layout/CenteredIconLabelDescriptionList"/>
    <dgm:cxn modelId="{BD0483AC-5743-4410-819C-2C581D27C5BC}" type="presParOf" srcId="{8AE98991-7DE2-4C2D-AB7E-595F75ACD20C}" destId="{7686EC0A-46F7-417C-8030-15E147A8CE90}" srcOrd="4" destOrd="0" presId="urn:microsoft.com/office/officeart/2018/5/layout/CenteredIconLabelDescriptionList"/>
    <dgm:cxn modelId="{43F9B2A1-4DEB-4686-B4A7-0DAA95CCDE3A}" type="presParOf" srcId="{816F7DE1-343B-49E2-8646-28A28D1640F6}" destId="{9CE07BCF-2FE6-4B8C-8D14-A36B1EE5381A}" srcOrd="1" destOrd="0" presId="urn:microsoft.com/office/officeart/2018/5/layout/CenteredIconLabelDescriptionList"/>
    <dgm:cxn modelId="{3A4721DC-5654-4869-B770-2788013F70E0}" type="presParOf" srcId="{816F7DE1-343B-49E2-8646-28A28D1640F6}" destId="{FA1C2E42-934A-4BDC-B29A-61E572689163}" srcOrd="2" destOrd="0" presId="urn:microsoft.com/office/officeart/2018/5/layout/CenteredIconLabelDescriptionList"/>
    <dgm:cxn modelId="{F8BCD864-E008-450C-A02F-9B3FE8170B5E}" type="presParOf" srcId="{FA1C2E42-934A-4BDC-B29A-61E572689163}" destId="{0371EF37-F5C7-4A82-A1FE-26D77E8A22BD}" srcOrd="0" destOrd="0" presId="urn:microsoft.com/office/officeart/2018/5/layout/CenteredIconLabelDescriptionList"/>
    <dgm:cxn modelId="{A6E2AF27-939E-4CE5-A135-8B1525B8D521}" type="presParOf" srcId="{FA1C2E42-934A-4BDC-B29A-61E572689163}" destId="{C358BEBC-715A-4112-B6AC-4C74BDAA2006}" srcOrd="1" destOrd="0" presId="urn:microsoft.com/office/officeart/2018/5/layout/CenteredIconLabelDescriptionList"/>
    <dgm:cxn modelId="{00C28B1E-94E5-4103-A3E0-6403F788DD5D}" type="presParOf" srcId="{FA1C2E42-934A-4BDC-B29A-61E572689163}" destId="{B59610C8-3FFF-45E6-A34B-038D2A0A8CEE}" srcOrd="2" destOrd="0" presId="urn:microsoft.com/office/officeart/2018/5/layout/CenteredIconLabelDescriptionList"/>
    <dgm:cxn modelId="{CE4E70C6-FC34-4414-A87C-F2B34A071413}" type="presParOf" srcId="{FA1C2E42-934A-4BDC-B29A-61E572689163}" destId="{8A284B36-CCA3-4395-ACCD-175436C1939C}" srcOrd="3" destOrd="0" presId="urn:microsoft.com/office/officeart/2018/5/layout/CenteredIconLabelDescriptionList"/>
    <dgm:cxn modelId="{431432CF-42BC-45CE-B44A-A23BACEFCB38}" type="presParOf" srcId="{FA1C2E42-934A-4BDC-B29A-61E572689163}" destId="{340BA80C-FDB6-49C7-AE0F-FD6FB2ACD408}" srcOrd="4" destOrd="0" presId="urn:microsoft.com/office/officeart/2018/5/layout/CenteredIconLabelDescriptionList"/>
    <dgm:cxn modelId="{565D760F-A0D1-4E68-941B-112F70898233}" type="presParOf" srcId="{816F7DE1-343B-49E2-8646-28A28D1640F6}" destId="{DEAE46F8-DC85-4BC9-AF27-56A55C577F76}" srcOrd="3" destOrd="0" presId="urn:microsoft.com/office/officeart/2018/5/layout/CenteredIconLabelDescriptionList"/>
    <dgm:cxn modelId="{85EDB44B-8A24-485B-B683-377E84652B44}" type="presParOf" srcId="{816F7DE1-343B-49E2-8646-28A28D1640F6}" destId="{1E217EAC-A015-4804-B7B5-8992B0B16DB5}" srcOrd="4" destOrd="0" presId="urn:microsoft.com/office/officeart/2018/5/layout/CenteredIconLabelDescriptionList"/>
    <dgm:cxn modelId="{8DBCDD7D-2043-48A8-9A45-A0056C5C9C73}" type="presParOf" srcId="{1E217EAC-A015-4804-B7B5-8992B0B16DB5}" destId="{66B722E7-5C42-4BF1-8ECF-46FFF7AD97C9}" srcOrd="0" destOrd="0" presId="urn:microsoft.com/office/officeart/2018/5/layout/CenteredIconLabelDescriptionList"/>
    <dgm:cxn modelId="{1D719534-D1AB-4224-99DE-AFB9D2C7B960}" type="presParOf" srcId="{1E217EAC-A015-4804-B7B5-8992B0B16DB5}" destId="{0BE056B2-1A97-4F5C-A83D-4627FF67A821}" srcOrd="1" destOrd="0" presId="urn:microsoft.com/office/officeart/2018/5/layout/CenteredIconLabelDescriptionList"/>
    <dgm:cxn modelId="{9CC62BE5-9BA8-44ED-A2FC-A9DBAA02F387}" type="presParOf" srcId="{1E217EAC-A015-4804-B7B5-8992B0B16DB5}" destId="{D13FF1B7-3B93-4FEA-BA64-EE094EA952CC}" srcOrd="2" destOrd="0" presId="urn:microsoft.com/office/officeart/2018/5/layout/CenteredIconLabelDescriptionList"/>
    <dgm:cxn modelId="{2A5FD8B8-C18B-4C7D-A900-91ADE9C6788D}" type="presParOf" srcId="{1E217EAC-A015-4804-B7B5-8992B0B16DB5}" destId="{C3AC8EDD-FAD1-42BE-95BA-63E4263881D9}" srcOrd="3" destOrd="0" presId="urn:microsoft.com/office/officeart/2018/5/layout/CenteredIconLabelDescriptionList"/>
    <dgm:cxn modelId="{BDF75692-72E9-401A-95E4-3A1B50D070A5}" type="presParOf" srcId="{1E217EAC-A015-4804-B7B5-8992B0B16DB5}" destId="{FC886AE0-424C-431C-891F-D3099FA1F568}" srcOrd="4" destOrd="0" presId="urn:microsoft.com/office/officeart/2018/5/layout/Centered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38D4FF-644C-4973-B9B8-6988638A6201}">
      <dsp:nvSpPr>
        <dsp:cNvPr id="0" name=""/>
        <dsp:cNvSpPr/>
      </dsp:nvSpPr>
      <dsp:spPr>
        <a:xfrm>
          <a:off x="1275974" y="745134"/>
          <a:ext cx="1025095" cy="1025088"/>
        </a:xfrm>
        <a:prstGeom prst="rect">
          <a:avLst/>
        </a:prstGeom>
        <a:blipFill rotWithShape="1">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6DDDC04-D09E-4E20-A141-001E4CD01774}">
      <dsp:nvSpPr>
        <dsp:cNvPr id="0" name=""/>
        <dsp:cNvSpPr/>
      </dsp:nvSpPr>
      <dsp:spPr>
        <a:xfrm>
          <a:off x="2406" y="1955476"/>
          <a:ext cx="3579756" cy="7459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defRPr b="1"/>
          </a:pPr>
          <a:endParaRPr lang="en-US" sz="2400" kern="1200" dirty="0">
            <a:latin typeface="Tenorite" pitchFamily="2" charset="0"/>
          </a:endParaRPr>
        </a:p>
      </dsp:txBody>
      <dsp:txXfrm>
        <a:off x="2406" y="1955476"/>
        <a:ext cx="3579756" cy="745937"/>
      </dsp:txXfrm>
    </dsp:sp>
    <dsp:sp modelId="{7686EC0A-46F7-417C-8030-15E147A8CE90}">
      <dsp:nvSpPr>
        <dsp:cNvPr id="0" name=""/>
        <dsp:cNvSpPr/>
      </dsp:nvSpPr>
      <dsp:spPr>
        <a:xfrm>
          <a:off x="1257030" y="2744776"/>
          <a:ext cx="1070507" cy="910920"/>
        </a:xfrm>
        <a:prstGeom prst="rect">
          <a:avLst/>
        </a:prstGeom>
        <a:noFill/>
        <a:ln>
          <a:noFill/>
        </a:ln>
        <a:effectLst/>
      </dsp:spPr>
      <dsp:style>
        <a:lnRef idx="0">
          <a:scrgbClr r="0" g="0" b="0"/>
        </a:lnRef>
        <a:fillRef idx="0">
          <a:scrgbClr r="0" g="0" b="0"/>
        </a:fillRef>
        <a:effectRef idx="0">
          <a:scrgbClr r="0" g="0" b="0"/>
        </a:effectRef>
        <a:fontRef idx="minor"/>
      </dsp:style>
    </dsp:sp>
    <dsp:sp modelId="{0371EF37-F5C7-4A82-A1FE-26D77E8A22BD}">
      <dsp:nvSpPr>
        <dsp:cNvPr id="0" name=""/>
        <dsp:cNvSpPr/>
      </dsp:nvSpPr>
      <dsp:spPr>
        <a:xfrm>
          <a:off x="4546004" y="740270"/>
          <a:ext cx="1025095" cy="1025088"/>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59610C8-3FFF-45E6-A34B-038D2A0A8CEE}">
      <dsp:nvSpPr>
        <dsp:cNvPr id="0" name=""/>
        <dsp:cNvSpPr/>
      </dsp:nvSpPr>
      <dsp:spPr>
        <a:xfrm>
          <a:off x="3769501" y="1955476"/>
          <a:ext cx="3579756" cy="7491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defRPr b="1"/>
          </a:pPr>
          <a:r>
            <a:rPr lang="en-US" sz="2400" kern="1200" dirty="0">
              <a:latin typeface="Tenorite" pitchFamily="2" charset="0"/>
            </a:rPr>
            <a:t>Create reference design</a:t>
          </a:r>
          <a:br>
            <a:rPr lang="en-US" sz="2400" kern="1200" dirty="0">
              <a:latin typeface="Tenorite" pitchFamily="2" charset="0"/>
            </a:rPr>
          </a:br>
          <a:r>
            <a:rPr lang="en-US" sz="2400" kern="1200" dirty="0">
              <a:latin typeface="Tenorite" pitchFamily="2" charset="0"/>
            </a:rPr>
            <a:t>of full system stack</a:t>
          </a:r>
        </a:p>
      </dsp:txBody>
      <dsp:txXfrm>
        <a:off x="3769501" y="1955476"/>
        <a:ext cx="3579756" cy="749107"/>
      </dsp:txXfrm>
    </dsp:sp>
    <dsp:sp modelId="{340BA80C-FDB6-49C7-AE0F-FD6FB2ACD408}">
      <dsp:nvSpPr>
        <dsp:cNvPr id="0" name=""/>
        <dsp:cNvSpPr/>
      </dsp:nvSpPr>
      <dsp:spPr>
        <a:xfrm>
          <a:off x="5024126" y="2747946"/>
          <a:ext cx="1070507" cy="907749"/>
        </a:xfrm>
        <a:prstGeom prst="rect">
          <a:avLst/>
        </a:prstGeom>
        <a:noFill/>
        <a:ln>
          <a:noFill/>
        </a:ln>
        <a:effectLst/>
      </dsp:spPr>
      <dsp:style>
        <a:lnRef idx="0">
          <a:scrgbClr r="0" g="0" b="0"/>
        </a:lnRef>
        <a:fillRef idx="0">
          <a:scrgbClr r="0" g="0" b="0"/>
        </a:fillRef>
        <a:effectRef idx="0">
          <a:scrgbClr r="0" g="0" b="0"/>
        </a:effectRef>
        <a:fontRef idx="minor"/>
      </dsp:style>
    </dsp:sp>
    <dsp:sp modelId="{66B722E7-5C42-4BF1-8ECF-46FFF7AD97C9}">
      <dsp:nvSpPr>
        <dsp:cNvPr id="0" name=""/>
        <dsp:cNvSpPr/>
      </dsp:nvSpPr>
      <dsp:spPr>
        <a:xfrm>
          <a:off x="8351447" y="745167"/>
          <a:ext cx="1025095" cy="1025088"/>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13FF1B7-3B93-4FEA-BA64-EE094EA952CC}">
      <dsp:nvSpPr>
        <dsp:cNvPr id="0" name=""/>
        <dsp:cNvSpPr/>
      </dsp:nvSpPr>
      <dsp:spPr>
        <a:xfrm>
          <a:off x="7536597" y="1955476"/>
          <a:ext cx="3579756" cy="7521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defRPr b="1"/>
          </a:pPr>
          <a:r>
            <a:rPr lang="en-US" sz="2400" kern="1200" dirty="0">
              <a:latin typeface="Tenorite" pitchFamily="2" charset="0"/>
            </a:rPr>
            <a:t>Develop flagship apps</a:t>
          </a:r>
          <a:br>
            <a:rPr lang="en-US" sz="2400" kern="1200" dirty="0">
              <a:latin typeface="Tenorite" pitchFamily="2" charset="0"/>
            </a:rPr>
          </a:br>
          <a:r>
            <a:rPr lang="en-US" sz="2400" kern="1200" dirty="0">
              <a:latin typeface="Tenorite" pitchFamily="2" charset="0"/>
            </a:rPr>
            <a:t>as proof-of-concept</a:t>
          </a:r>
        </a:p>
      </dsp:txBody>
      <dsp:txXfrm>
        <a:off x="7536597" y="1955476"/>
        <a:ext cx="3579756" cy="752179"/>
      </dsp:txXfrm>
    </dsp:sp>
    <dsp:sp modelId="{FC886AE0-424C-431C-891F-D3099FA1F568}">
      <dsp:nvSpPr>
        <dsp:cNvPr id="0" name=""/>
        <dsp:cNvSpPr/>
      </dsp:nvSpPr>
      <dsp:spPr>
        <a:xfrm>
          <a:off x="8791221" y="2751018"/>
          <a:ext cx="1070507" cy="904678"/>
        </a:xfrm>
        <a:prstGeom prst="rect">
          <a:avLst/>
        </a:prstGeom>
        <a:noFill/>
        <a:ln>
          <a:noFill/>
        </a:ln>
        <a:effectLst/>
      </dsp:spPr>
      <dsp:style>
        <a:lnRef idx="0">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6003816-4241-EC43-4AA4-2609603F86A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B6A72EEA-8EBE-74A9-21B6-7CF598F5723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77FC268-0C23-A142-88D4-C9019B02CBA6}" type="datetimeFigureOut">
              <a:rPr lang="en-US" smtClean="0"/>
              <a:t>10/18/23</a:t>
            </a:fld>
            <a:endParaRPr lang="en-US"/>
          </a:p>
        </p:txBody>
      </p:sp>
      <p:sp>
        <p:nvSpPr>
          <p:cNvPr id="4" name="Footer Placeholder 3">
            <a:extLst>
              <a:ext uri="{FF2B5EF4-FFF2-40B4-BE49-F238E27FC236}">
                <a16:creationId xmlns:a16="http://schemas.microsoft.com/office/drawing/2014/main" id="{C419BC28-BBB1-8BD8-C069-65F47158799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6FEEEB78-DB8E-A5C5-E8D7-5FD3A4F5AB7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3DA2A01-2159-AA4B-BFDA-DAD143B0D05D}" type="slidenum">
              <a:rPr lang="en-US" smtClean="0"/>
              <a:t>‹#›</a:t>
            </a:fld>
            <a:endParaRPr lang="en-US"/>
          </a:p>
        </p:txBody>
      </p:sp>
    </p:spTree>
    <p:extLst>
      <p:ext uri="{BB962C8B-B14F-4D97-AF65-F5344CB8AC3E}">
        <p14:creationId xmlns:p14="http://schemas.microsoft.com/office/powerpoint/2010/main" val="379333800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7F4C619-BA94-FA41-A802-46050008D482}" type="datetimeFigureOut">
              <a:rPr lang="en-US" smtClean="0"/>
              <a:t>10/18/23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B7B4AED-F6E6-984F-804C-9CFE1FD5EBEF}" type="slidenum">
              <a:rPr lang="en-US" smtClean="0"/>
              <a:t>‹#›</a:t>
            </a:fld>
            <a:endParaRPr lang="en-US"/>
          </a:p>
        </p:txBody>
      </p:sp>
    </p:spTree>
    <p:extLst>
      <p:ext uri="{BB962C8B-B14F-4D97-AF65-F5344CB8AC3E}">
        <p14:creationId xmlns:p14="http://schemas.microsoft.com/office/powerpoint/2010/main" val="20884970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github.com/vector-im/element-x-android" TargetMode="External"/><Relationship Id="rId2" Type="http://schemas.openxmlformats.org/officeDocument/2006/relationships/slide" Target="../slides/slide17.xml"/><Relationship Id="rId1" Type="http://schemas.openxmlformats.org/officeDocument/2006/relationships/notesMaster" Target="../notesMasters/notesMaster1.xml"/><Relationship Id="rId4" Type="http://schemas.openxmlformats.org/officeDocument/2006/relationships/hyperlink" Target="https://github.com/vector-im/element-x-ios" TargetMode="Externa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glinden.blogspot.com/2006/11/marissa-mayer-at-web-20.html" TargetMode="External"/><Relationship Id="rId2" Type="http://schemas.openxmlformats.org/officeDocument/2006/relationships/slide" Target="../slides/slide28.xml"/><Relationship Id="rId1" Type="http://schemas.openxmlformats.org/officeDocument/2006/relationships/notesMaster" Target="../notesMasters/notesMaster1.xml"/><Relationship Id="rId6" Type="http://schemas.openxmlformats.org/officeDocument/2006/relationships/hyperlink" Target="https://blog.nimbledroid.com/2016/02/17/cold-start-times-of-top-apps.html?top?=25&amp;category=MUSIC_STREAMING" TargetMode="External"/><Relationship Id="rId5" Type="http://schemas.openxmlformats.org/officeDocument/2006/relationships/hyperlink" Target="https://techbeacon.com/app-dev-testing/mobile-app-performance-optimizing-end-end-experience" TargetMode="External"/><Relationship Id="rId4" Type="http://schemas.openxmlformats.org/officeDocument/2006/relationships/hyperlink" Target="https://neilpatel.com/blog/speed-is-a-killer/" TargetMode="Externa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s://www.openmobilehub.com/getting-started/" TargetMode="External"/><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B7B4AED-F6E6-984F-804C-9CFE1FD5EBE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592074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similar motivating example is the Element app, a first-party Matrix chat client.</a:t>
            </a:r>
          </a:p>
          <a:p>
            <a:endParaRPr lang="en-US" dirty="0"/>
          </a:p>
          <a:p>
            <a:r>
              <a:rPr lang="en-US" dirty="0"/>
              <a:t>Each version of their app and SDK is in a separate, platform-specific repository, with little to no shared code across the platforms.</a:t>
            </a:r>
          </a:p>
          <a:p>
            <a:endParaRPr lang="en-US" dirty="0"/>
          </a:p>
          <a:p>
            <a:r>
              <a:rPr lang="en-US" dirty="0"/>
              <a:t>This fragmentation is reflected in the user experience, in which users complain about many inconsistencies in the behavior of each app.</a:t>
            </a:r>
          </a:p>
        </p:txBody>
      </p:sp>
      <p:sp>
        <p:nvSpPr>
          <p:cNvPr id="4" name="Slide Number Placeholder 3"/>
          <p:cNvSpPr>
            <a:spLocks noGrp="1"/>
          </p:cNvSpPr>
          <p:nvPr>
            <p:ph type="sldNum" sz="quarter" idx="5"/>
          </p:nvPr>
        </p:nvSpPr>
        <p:spPr/>
        <p:txBody>
          <a:bodyPr/>
          <a:lstStyle/>
          <a:p>
            <a:fld id="{3B7B4AED-F6E6-984F-804C-9CFE1FD5EBEF}" type="slidenum">
              <a:rPr lang="en-US" smtClean="0"/>
              <a:t>11</a:t>
            </a:fld>
            <a:endParaRPr lang="en-US"/>
          </a:p>
        </p:txBody>
      </p:sp>
    </p:spTree>
    <p:extLst>
      <p:ext uri="{BB962C8B-B14F-4D97-AF65-F5344CB8AC3E}">
        <p14:creationId xmlns:p14="http://schemas.microsoft.com/office/powerpoint/2010/main" val="25905095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fact, Element’s own experience developing these myriad separate applications for each platform led to a new effort called Compound, which is Element’s approach towards creating a design language and set of UI components that are shared across multiple platforms. </a:t>
            </a:r>
          </a:p>
          <a:p>
            <a:endParaRPr lang="en-US" dirty="0"/>
          </a:p>
          <a:p>
            <a:r>
              <a:rPr lang="en-US" dirty="0"/>
              <a:t>This is an ongoing work, but I think it is most comparable to a subset of Flutter that considers only visual UI design.</a:t>
            </a:r>
          </a:p>
        </p:txBody>
      </p:sp>
      <p:sp>
        <p:nvSpPr>
          <p:cNvPr id="4" name="Slide Number Placeholder 3"/>
          <p:cNvSpPr>
            <a:spLocks noGrp="1"/>
          </p:cNvSpPr>
          <p:nvPr>
            <p:ph type="sldNum" sz="quarter" idx="5"/>
          </p:nvPr>
        </p:nvSpPr>
        <p:spPr/>
        <p:txBody>
          <a:bodyPr/>
          <a:lstStyle/>
          <a:p>
            <a:fld id="{3B7B4AED-F6E6-984F-804C-9CFE1FD5EBEF}" type="slidenum">
              <a:rPr lang="en-US" smtClean="0"/>
              <a:t>12</a:t>
            </a:fld>
            <a:endParaRPr lang="en-US"/>
          </a:p>
        </p:txBody>
      </p:sp>
    </p:spTree>
    <p:extLst>
      <p:ext uri="{BB962C8B-B14F-4D97-AF65-F5344CB8AC3E}">
        <p14:creationId xmlns:p14="http://schemas.microsoft.com/office/powerpoint/2010/main" val="10704220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Survey quote: “Dart is not anyone’s first language”</a:t>
            </a:r>
          </a:p>
          <a:p>
            <a:endParaRPr lang="en-US" dirty="0"/>
          </a:p>
          <a:p>
            <a:r>
              <a:rPr lang="en-US" dirty="0"/>
              <a:t>And while Rust usually also isn’t anyone’s first language, it’s quite often their first language </a:t>
            </a:r>
            <a:r>
              <a:rPr lang="en-US" b="1" i="1" dirty="0"/>
              <a:t>of choice</a:t>
            </a:r>
            <a:r>
              <a:rPr lang="en-US" b="0" i="0" dirty="0"/>
              <a:t>.</a:t>
            </a:r>
          </a:p>
          <a:p>
            <a:endParaRPr lang="en-US" b="0" i="0" dirty="0"/>
          </a:p>
          <a:p>
            <a:r>
              <a:rPr lang="en-US" b="0" i="0" dirty="0"/>
              <a:t>Quote: </a:t>
            </a:r>
            <a:r>
              <a:rPr lang="en-US" dirty="0"/>
              <a:t>“When we were native only, a lot of conversations were ‘no, because...’ with the blame going to underlying systems.”</a:t>
            </a:r>
            <a:endParaRPr lang="en-US" b="1" dirty="0"/>
          </a:p>
        </p:txBody>
      </p:sp>
      <p:sp>
        <p:nvSpPr>
          <p:cNvPr id="4" name="Slide Number Placeholder 3"/>
          <p:cNvSpPr>
            <a:spLocks noGrp="1"/>
          </p:cNvSpPr>
          <p:nvPr>
            <p:ph type="sldNum" sz="quarter" idx="5"/>
          </p:nvPr>
        </p:nvSpPr>
        <p:spPr/>
        <p:txBody>
          <a:bodyPr/>
          <a:lstStyle/>
          <a:p>
            <a:fld id="{3B7B4AED-F6E6-984F-804C-9CFE1FD5EBEF}" type="slidenum">
              <a:rPr lang="en-US" smtClean="0"/>
              <a:t>13</a:t>
            </a:fld>
            <a:endParaRPr lang="en-US"/>
          </a:p>
        </p:txBody>
      </p:sp>
    </p:spTree>
    <p:extLst>
      <p:ext uri="{BB962C8B-B14F-4D97-AF65-F5344CB8AC3E}">
        <p14:creationId xmlns:p14="http://schemas.microsoft.com/office/powerpoint/2010/main" val="10840406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Stack Overflow’s annual survey of 70,000 developers showed that, once again, Rust is the most loved language, this time for the 8</a:t>
            </a:r>
            <a:r>
              <a:rPr lang="en-US" baseline="30000" dirty="0"/>
              <a:t>th</a:t>
            </a:r>
            <a:r>
              <a:rPr lang="en-US" dirty="0"/>
              <a:t> year running.</a:t>
            </a:r>
          </a:p>
          <a:p>
            <a:endParaRPr lang="en-US" dirty="0"/>
          </a:p>
          <a:p>
            <a:r>
              <a:rPr lang="en-US" dirty="0"/>
              <a:t>And for the first time ever, Rust was the most wanted language as well.</a:t>
            </a:r>
            <a:endParaRPr lang="en-US" b="0" i="0" dirty="0">
              <a:solidFill>
                <a:srgbClr val="000000"/>
              </a:solidFill>
              <a:effectLst/>
              <a:latin typeface="Consolas" panose="020B0609020204030204" pitchFamily="49" charset="0"/>
            </a:endParaRPr>
          </a:p>
        </p:txBody>
      </p:sp>
      <p:sp>
        <p:nvSpPr>
          <p:cNvPr id="4" name="Slide Number Placeholder 3"/>
          <p:cNvSpPr>
            <a:spLocks noGrp="1"/>
          </p:cNvSpPr>
          <p:nvPr>
            <p:ph type="sldNum" sz="quarter" idx="5"/>
          </p:nvPr>
        </p:nvSpPr>
        <p:spPr/>
        <p:txBody>
          <a:bodyPr/>
          <a:lstStyle/>
          <a:p>
            <a:fld id="{3B7B4AED-F6E6-984F-804C-9CFE1FD5EBEF}" type="slidenum">
              <a:rPr lang="en-US" smtClean="0"/>
              <a:t>14</a:t>
            </a:fld>
            <a:endParaRPr lang="en-US"/>
          </a:p>
        </p:txBody>
      </p:sp>
    </p:spTree>
    <p:extLst>
      <p:ext uri="{BB962C8B-B14F-4D97-AF65-F5344CB8AC3E}">
        <p14:creationId xmlns:p14="http://schemas.microsoft.com/office/powerpoint/2010/main" val="369795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0" rtl="0" fontAlgn="base">
              <a:spcBef>
                <a:spcPts val="0"/>
              </a:spcBef>
              <a:spcAft>
                <a:spcPts val="0"/>
              </a:spcAft>
              <a:buFont typeface="+mj-lt"/>
              <a:buAutoNum type="arabicPeriod"/>
            </a:pPr>
            <a:r>
              <a:rPr lang="en-US" sz="1600" b="0" i="0" u="none" strike="noStrike" dirty="0">
                <a:solidFill>
                  <a:srgbClr val="000000"/>
                </a:solidFill>
                <a:effectLst/>
              </a:rPr>
              <a:t>    Safety leads to increased correctness, eliminating memory &amp; concurrency bugs</a:t>
            </a:r>
          </a:p>
          <a:p>
            <a:pPr marL="1200150" lvl="2" indent="-285750" rtl="0" fontAlgn="base">
              <a:spcBef>
                <a:spcPts val="0"/>
              </a:spcBef>
              <a:spcAft>
                <a:spcPts val="0"/>
              </a:spcAft>
              <a:buFont typeface="Arial" panose="020B0604020202020204" pitchFamily="34" charset="0"/>
              <a:buChar char="•"/>
            </a:pPr>
            <a:r>
              <a:rPr lang="en-US" sz="1600" b="0" i="0" u="none" strike="noStrike" dirty="0">
                <a:solidFill>
                  <a:srgbClr val="000000"/>
                </a:solidFill>
                <a:effectLst/>
              </a:rPr>
              <a:t>Higher reliability, less developer frustration and debugging difficulties</a:t>
            </a:r>
          </a:p>
          <a:p>
            <a:pPr marL="1200150" lvl="2" indent="-285750" rtl="0" fontAlgn="base">
              <a:spcBef>
                <a:spcPts val="0"/>
              </a:spcBef>
              <a:spcAft>
                <a:spcPts val="0"/>
              </a:spcAft>
              <a:buFont typeface="Arial" panose="020B0604020202020204" pitchFamily="34" charset="0"/>
              <a:buChar char="•"/>
            </a:pPr>
            <a:r>
              <a:rPr lang="en-US" sz="1600" b="0" i="0" u="none" strike="noStrike" dirty="0">
                <a:solidFill>
                  <a:srgbClr val="000000"/>
                </a:solidFill>
                <a:effectLst/>
              </a:rPr>
              <a:t>Amenable to formal verification and type-carried invariants</a:t>
            </a:r>
          </a:p>
          <a:p>
            <a:pPr marL="800100" indent="-342900" rtl="0" fontAlgn="base">
              <a:spcBef>
                <a:spcPts val="0"/>
              </a:spcBef>
              <a:spcAft>
                <a:spcPts val="0"/>
              </a:spcAft>
              <a:buFont typeface="+mj-lt"/>
              <a:buAutoNum type="arabicPeriod"/>
            </a:pPr>
            <a:r>
              <a:rPr lang="en-US" sz="1600" b="0" i="0" u="none" strike="noStrike" dirty="0">
                <a:solidFill>
                  <a:srgbClr val="000000"/>
                </a:solidFill>
                <a:effectLst/>
              </a:rPr>
              <a:t>Less runtime overhead via static (compile-time) checking and guarantees</a:t>
            </a:r>
          </a:p>
          <a:p>
            <a:pPr marL="1200150" lvl="2" indent="-285750" rtl="0" fontAlgn="base">
              <a:spcBef>
                <a:spcPts val="0"/>
              </a:spcBef>
              <a:spcAft>
                <a:spcPts val="0"/>
              </a:spcAft>
              <a:buFont typeface="Arial" panose="020B0604020202020204" pitchFamily="34" charset="0"/>
              <a:buChar char="•"/>
            </a:pPr>
            <a:r>
              <a:rPr lang="en-US" sz="1600" b="0" i="0" u="none" strike="noStrike" dirty="0">
                <a:solidFill>
                  <a:srgbClr val="000000"/>
                </a:solidFill>
                <a:effectLst/>
              </a:rPr>
              <a:t>Focus on zero-cost abstractions (e.g., async state machines)</a:t>
            </a:r>
          </a:p>
          <a:p>
            <a:pPr marL="1200150" lvl="2" indent="-285750" rtl="0" fontAlgn="base">
              <a:spcBef>
                <a:spcPts val="0"/>
              </a:spcBef>
              <a:spcAft>
                <a:spcPts val="0"/>
              </a:spcAft>
              <a:buFont typeface="Arial" panose="020B0604020202020204" pitchFamily="34" charset="0"/>
              <a:buChar char="•"/>
            </a:pPr>
            <a:r>
              <a:rPr lang="en-US" sz="1600" b="0" i="0" u="none" strike="noStrike" dirty="0">
                <a:solidFill>
                  <a:srgbClr val="000000"/>
                </a:solidFill>
                <a:effectLst/>
              </a:rPr>
              <a:t>No garbage collection, static memory lifetime analysis</a:t>
            </a:r>
          </a:p>
          <a:p>
            <a:pPr marL="1200150" lvl="2" indent="-285750" rtl="0" fontAlgn="base">
              <a:spcBef>
                <a:spcPts val="0"/>
              </a:spcBef>
              <a:spcAft>
                <a:spcPts val="0"/>
              </a:spcAft>
              <a:buFont typeface="Arial" panose="020B0604020202020204" pitchFamily="34" charset="0"/>
              <a:buChar char="•"/>
            </a:pPr>
            <a:r>
              <a:rPr lang="en-US" sz="1600" b="0" i="0" u="none" strike="noStrike" dirty="0" err="1">
                <a:solidFill>
                  <a:srgbClr val="000000"/>
                </a:solidFill>
                <a:effectLst/>
              </a:rPr>
              <a:t>Monomorphization</a:t>
            </a:r>
            <a:r>
              <a:rPr lang="en-US" sz="1600" b="0" i="0" u="none" strike="noStrike" dirty="0">
                <a:solidFill>
                  <a:srgbClr val="000000"/>
                </a:solidFill>
                <a:effectLst/>
              </a:rPr>
              <a:t> of generics</a:t>
            </a:r>
          </a:p>
          <a:p>
            <a:pPr marL="1200150" lvl="2" indent="-285750" rtl="0" fontAlgn="base">
              <a:spcBef>
                <a:spcPts val="0"/>
              </a:spcBef>
              <a:spcAft>
                <a:spcPts val="0"/>
              </a:spcAft>
              <a:buFont typeface="Arial" panose="020B0604020202020204" pitchFamily="34" charset="0"/>
              <a:buChar char="•"/>
            </a:pPr>
            <a:r>
              <a:rPr lang="en-US" sz="1600" b="0" i="0" u="none" strike="noStrike" dirty="0">
                <a:solidFill>
                  <a:srgbClr val="000000"/>
                </a:solidFill>
                <a:effectLst/>
              </a:rPr>
              <a:t>const eval, </a:t>
            </a:r>
            <a:r>
              <a:rPr lang="en-US" sz="1600" b="0" i="0" u="none" strike="noStrike" dirty="0" err="1">
                <a:solidFill>
                  <a:srgbClr val="000000"/>
                </a:solidFill>
                <a:effectLst/>
              </a:rPr>
              <a:t>etc</a:t>
            </a:r>
            <a:endParaRPr lang="en-US" sz="1600" b="0" i="0" u="none" strike="noStrike" dirty="0">
              <a:solidFill>
                <a:srgbClr val="000000"/>
              </a:solidFill>
              <a:effectLst/>
            </a:endParaRPr>
          </a:p>
          <a:p>
            <a:pPr marL="800100" indent="-342900" rtl="0" fontAlgn="base">
              <a:spcBef>
                <a:spcPts val="0"/>
              </a:spcBef>
              <a:spcAft>
                <a:spcPts val="0"/>
              </a:spcAft>
              <a:buFont typeface="+mj-lt"/>
              <a:buAutoNum type="arabicPeriod"/>
            </a:pPr>
            <a:r>
              <a:rPr lang="en-US" sz="1600" b="0" i="0" u="none" strike="noStrike" dirty="0">
                <a:solidFill>
                  <a:srgbClr val="000000"/>
                </a:solidFill>
                <a:effectLst/>
              </a:rPr>
              <a:t>Interactive systems, especially mobile, require good performance and efficiency; achievable with Rust </a:t>
            </a:r>
          </a:p>
          <a:p>
            <a:pPr marL="1200150" lvl="2" indent="-285750" rtl="0" fontAlgn="base">
              <a:spcBef>
                <a:spcPts val="0"/>
              </a:spcBef>
              <a:spcAft>
                <a:spcPts val="0"/>
              </a:spcAft>
              <a:buFont typeface="Arial" panose="020B0604020202020204" pitchFamily="34" charset="0"/>
              <a:buChar char="•"/>
            </a:pPr>
            <a:r>
              <a:rPr lang="en-US" sz="1600" b="0" i="0" u="none" strike="noStrike" dirty="0">
                <a:solidFill>
                  <a:srgbClr val="000000"/>
                </a:solidFill>
                <a:effectLst/>
              </a:rPr>
              <a:t>Performance is key for a smooth, responsive UI without </a:t>
            </a:r>
            <a:r>
              <a:rPr lang="en-US" sz="1600" b="0" i="0" u="none" strike="noStrike" dirty="0" err="1">
                <a:solidFill>
                  <a:srgbClr val="000000"/>
                </a:solidFill>
                <a:effectLst/>
              </a:rPr>
              <a:t>jank</a:t>
            </a:r>
            <a:endParaRPr lang="en-US" sz="1600" b="0" i="0" u="none" strike="noStrike" dirty="0">
              <a:solidFill>
                <a:srgbClr val="000000"/>
              </a:solidFill>
              <a:effectLst/>
            </a:endParaRPr>
          </a:p>
          <a:p>
            <a:pPr marL="1200150" lvl="2" indent="-285750" rtl="0" fontAlgn="base">
              <a:spcBef>
                <a:spcPts val="0"/>
              </a:spcBef>
              <a:spcAft>
                <a:spcPts val="0"/>
              </a:spcAft>
              <a:buFont typeface="Arial" panose="020B0604020202020204" pitchFamily="34" charset="0"/>
              <a:buChar char="•"/>
            </a:pPr>
            <a:r>
              <a:rPr lang="en-US" sz="1600" b="0" i="0" u="none" strike="noStrike" dirty="0">
                <a:solidFill>
                  <a:srgbClr val="000000"/>
                </a:solidFill>
                <a:effectLst/>
              </a:rPr>
              <a:t>Efficiency is key for longer battery life, less heat output</a:t>
            </a:r>
          </a:p>
          <a:p>
            <a:pPr marL="742950" marR="0" lvl="1"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2400" dirty="0"/>
              <a:t>Backwards compatibility across compiler versions, support for compiler editions</a:t>
            </a:r>
          </a:p>
          <a:p>
            <a:pPr marL="742950" lvl="1" indent="-285750" rtl="0" fontAlgn="base">
              <a:spcBef>
                <a:spcPts val="0"/>
              </a:spcBef>
              <a:spcAft>
                <a:spcPts val="0"/>
              </a:spcAft>
              <a:buFont typeface="Arial" panose="020B0604020202020204" pitchFamily="34" charset="0"/>
              <a:buChar char="•"/>
            </a:pPr>
            <a:endParaRPr lang="en-US" sz="1600" b="0" i="0" u="none" strike="noStrike" dirty="0">
              <a:solidFill>
                <a:srgbClr val="000000"/>
              </a:solidFill>
              <a:effectLst/>
            </a:endParaRPr>
          </a:p>
          <a:p>
            <a:pPr marL="457200" marR="0" lvl="0" indent="0" algn="l" defTabSz="914400" rtl="0" eaLnBrk="1" fontAlgn="base" latinLnBrk="0" hangingPunct="1">
              <a:lnSpc>
                <a:spcPct val="100000"/>
              </a:lnSpc>
              <a:spcBef>
                <a:spcPts val="0"/>
              </a:spcBef>
              <a:spcAft>
                <a:spcPts val="0"/>
              </a:spcAft>
              <a:buClrTx/>
              <a:buSzTx/>
              <a:buFont typeface="+mj-lt"/>
              <a:buAutoNum type="arabicPeriod"/>
              <a:tabLst/>
              <a:defRPr/>
            </a:pPr>
            <a:endParaRPr lang="en-US" sz="1600" b="0" i="0" u="none" strike="noStrike" dirty="0">
              <a:solidFill>
                <a:srgbClr val="000000"/>
              </a:solidFill>
              <a:effectLst/>
            </a:endParaRPr>
          </a:p>
          <a:p>
            <a:pPr marL="457200" marR="0" lvl="0" indent="0" algn="l" defTabSz="914400" rtl="0" eaLnBrk="1" fontAlgn="base" latinLnBrk="0" hangingPunct="1">
              <a:lnSpc>
                <a:spcPct val="100000"/>
              </a:lnSpc>
              <a:spcBef>
                <a:spcPts val="0"/>
              </a:spcBef>
              <a:spcAft>
                <a:spcPts val="0"/>
              </a:spcAft>
              <a:buClrTx/>
              <a:buSzTx/>
              <a:buFont typeface="+mj-lt"/>
              <a:buAutoNum type="arabicPeriod"/>
              <a:tabLst/>
              <a:defRPr/>
            </a:pPr>
            <a:r>
              <a:rPr lang="en-US" sz="1600" b="0" i="0" u="none" strike="noStrike" dirty="0">
                <a:solidFill>
                  <a:srgbClr val="000000"/>
                </a:solidFill>
                <a:effectLst/>
              </a:rPr>
              <a:t>Good, clear dependency management via cargo</a:t>
            </a:r>
          </a:p>
          <a:p>
            <a:pPr marL="457200" rtl="0" fontAlgn="base">
              <a:spcBef>
                <a:spcPts val="0"/>
              </a:spcBef>
              <a:spcAft>
                <a:spcPts val="0"/>
              </a:spcAft>
              <a:buFont typeface="+mj-lt"/>
              <a:buAutoNum type="arabicPeriod"/>
            </a:pPr>
            <a:endParaRPr lang="en-US" sz="1600" b="0" i="0" u="none" strike="noStrike" dirty="0">
              <a:solidFill>
                <a:srgbClr val="000000"/>
              </a:solidFill>
              <a:effectLst/>
            </a:endParaRPr>
          </a:p>
          <a:p>
            <a:pPr marL="457200" rtl="0" fontAlgn="base">
              <a:spcBef>
                <a:spcPts val="0"/>
              </a:spcBef>
              <a:spcAft>
                <a:spcPts val="0"/>
              </a:spcAft>
              <a:buFont typeface="+mj-lt"/>
              <a:buAutoNum type="arabicPeriod"/>
            </a:pPr>
            <a:r>
              <a:rPr lang="en-US" sz="1600" b="0" i="0" u="none" strike="noStrike" dirty="0">
                <a:solidFill>
                  <a:srgbClr val="000000"/>
                </a:solidFill>
                <a:effectLst/>
              </a:rPr>
              <a:t>Built-in support for easy cross-platform compilation targeting, with a wide range of targets supported at various tier levels</a:t>
            </a:r>
          </a:p>
          <a:p>
            <a:endParaRPr lang="en-US" dirty="0"/>
          </a:p>
        </p:txBody>
      </p:sp>
      <p:sp>
        <p:nvSpPr>
          <p:cNvPr id="4" name="Slide Number Placeholder 3"/>
          <p:cNvSpPr>
            <a:spLocks noGrp="1"/>
          </p:cNvSpPr>
          <p:nvPr>
            <p:ph type="sldNum" sz="quarter" idx="5"/>
          </p:nvPr>
        </p:nvSpPr>
        <p:spPr/>
        <p:txBody>
          <a:bodyPr/>
          <a:lstStyle/>
          <a:p>
            <a:fld id="{3B7B4AED-F6E6-984F-804C-9CFE1FD5EBEF}" type="slidenum">
              <a:rPr lang="en-US" smtClean="0"/>
              <a:t>15</a:t>
            </a:fld>
            <a:endParaRPr lang="en-US"/>
          </a:p>
        </p:txBody>
      </p:sp>
    </p:spTree>
    <p:extLst>
      <p:ext uri="{BB962C8B-B14F-4D97-AF65-F5344CB8AC3E}">
        <p14:creationId xmlns:p14="http://schemas.microsoft.com/office/powerpoint/2010/main" val="14602888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Rust has room for improvement in some areas, as it was originally envisioned for systems programming use cases and environments.</a:t>
            </a:r>
          </a:p>
          <a:p>
            <a:endParaRPr lang="en-US" dirty="0"/>
          </a:p>
          <a:p>
            <a:endParaRPr lang="en-US" dirty="0"/>
          </a:p>
          <a:p>
            <a:pPr marL="171450" lvl="0" indent="-171450">
              <a:buFont typeface="Arial" panose="020B0604020202020204" pitchFamily="34" charset="0"/>
              <a:buChar char="•"/>
            </a:pPr>
            <a:r>
              <a:rPr lang="en-US" dirty="0"/>
              <a:t>VGV survey about Flutter said mobile </a:t>
            </a:r>
            <a:r>
              <a:rPr lang="en-US" dirty="0" err="1"/>
              <a:t>devs</a:t>
            </a:r>
            <a:r>
              <a:rPr lang="en-US" dirty="0"/>
              <a:t> needed to be retrained to used Flutter, took a median 3.5 months</a:t>
            </a:r>
          </a:p>
          <a:p>
            <a:pPr marL="628650" lvl="1" indent="-171450">
              <a:buFont typeface="Arial" panose="020B0604020202020204" pitchFamily="34" charset="0"/>
              <a:buChar char="•"/>
            </a:pPr>
            <a:r>
              <a:rPr lang="en-US" dirty="0"/>
              <a:t>Rust could be even worse, as it is frequently said to have a high barrier to entry</a:t>
            </a:r>
          </a:p>
          <a:p>
            <a:endParaRPr lang="en-US" dirty="0"/>
          </a:p>
        </p:txBody>
      </p:sp>
      <p:sp>
        <p:nvSpPr>
          <p:cNvPr id="4" name="Slide Number Placeholder 3"/>
          <p:cNvSpPr>
            <a:spLocks noGrp="1"/>
          </p:cNvSpPr>
          <p:nvPr>
            <p:ph type="sldNum" sz="quarter" idx="5"/>
          </p:nvPr>
        </p:nvSpPr>
        <p:spPr/>
        <p:txBody>
          <a:bodyPr/>
          <a:lstStyle/>
          <a:p>
            <a:fld id="{3B7B4AED-F6E6-984F-804C-9CFE1FD5EBEF}" type="slidenum">
              <a:rPr lang="en-US" smtClean="0"/>
              <a:t>16</a:t>
            </a:fld>
            <a:endParaRPr lang="en-US"/>
          </a:p>
        </p:txBody>
      </p:sp>
    </p:spTree>
    <p:extLst>
      <p:ext uri="{BB962C8B-B14F-4D97-AF65-F5344CB8AC3E}">
        <p14:creationId xmlns:p14="http://schemas.microsoft.com/office/powerpoint/2010/main" val="29560944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solidFill>
                  <a:srgbClr val="333333"/>
                </a:solidFill>
                <a:effectLst/>
                <a:latin typeface="InterHosted"/>
              </a:rPr>
              <a:t>The final, overall motivating theme I want to highlight is the pervasive mentality that switching to Rust will bring huge gains.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solidFill>
                  <a:srgbClr val="333333"/>
                </a:solidFill>
                <a:effectLst/>
                <a:latin typeface="InterHosted"/>
              </a:rPr>
              <a:t>A good example is Element’s own experience with app dev.</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i="0" dirty="0">
              <a:solidFill>
                <a:srgbClr val="333333"/>
              </a:solidFill>
              <a:effectLst/>
              <a:latin typeface="InterHosted"/>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dirty="0">
                <a:solidFill>
                  <a:srgbClr val="333333"/>
                </a:solidFill>
                <a:effectLst/>
                <a:latin typeface="InterHosted"/>
              </a:rPr>
              <a:t>Element states: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dirty="0">
                <a:solidFill>
                  <a:srgbClr val="333333"/>
                </a:solidFill>
                <a:effectLst/>
                <a:latin typeface="InterHosted"/>
              </a:rPr>
              <a:t>The beauty of Rust</a:t>
            </a:r>
            <a:br>
              <a:rPr lang="en-US" sz="1200" dirty="0"/>
            </a:br>
            <a:r>
              <a:rPr lang="en-US" sz="1200" b="0" i="0" dirty="0">
                <a:solidFill>
                  <a:srgbClr val="333333"/>
                </a:solidFill>
                <a:effectLst/>
                <a:latin typeface="InterHosted"/>
              </a:rPr>
              <a:t>Our new Rust SDK makes development faster and more consistent across the </a:t>
            </a:r>
            <a:r>
              <a:rPr lang="en-US" sz="1200" b="0" i="0" u="none" strike="noStrike" dirty="0">
                <a:solidFill>
                  <a:srgbClr val="007A61"/>
                </a:solidFill>
                <a:effectLst/>
                <a:latin typeface="InterHosted"/>
                <a:hlinkClick r:id="rId3"/>
              </a:rPr>
              <a:t>Android</a:t>
            </a:r>
            <a:r>
              <a:rPr lang="en-US" sz="1200" b="0" i="0" dirty="0">
                <a:solidFill>
                  <a:srgbClr val="333333"/>
                </a:solidFill>
                <a:effectLst/>
                <a:latin typeface="InterHosted"/>
              </a:rPr>
              <a:t> and </a:t>
            </a:r>
            <a:r>
              <a:rPr lang="en-US" sz="1200" b="0" i="0" u="none" strike="noStrike" dirty="0">
                <a:solidFill>
                  <a:srgbClr val="007A61"/>
                </a:solidFill>
                <a:effectLst/>
                <a:latin typeface="InterHosted"/>
                <a:hlinkClick r:id="rId4"/>
              </a:rPr>
              <a:t>iOS</a:t>
            </a:r>
            <a:r>
              <a:rPr lang="en-US" sz="1200" b="0" i="0" dirty="0">
                <a:solidFill>
                  <a:srgbClr val="333333"/>
                </a:solidFill>
                <a:effectLst/>
                <a:latin typeface="InterHosted"/>
              </a:rPr>
              <a:t> apps,</a:t>
            </a:r>
            <a:br>
              <a:rPr lang="en-US" sz="1200" b="0" i="0" dirty="0">
                <a:solidFill>
                  <a:srgbClr val="333333"/>
                </a:solidFill>
                <a:effectLst/>
                <a:latin typeface="InterHosted"/>
              </a:rPr>
            </a:br>
            <a:r>
              <a:rPr lang="en-US" sz="1200" b="0" i="0" dirty="0">
                <a:solidFill>
                  <a:srgbClr val="333333"/>
                </a:solidFill>
                <a:effectLst/>
                <a:latin typeface="InterHosted"/>
              </a:rPr>
              <a:t>while providing a super-speedy and high quality implementation thanks to Rust</a:t>
            </a:r>
            <a:endParaRPr lang="en-US" sz="1200" dirty="0"/>
          </a:p>
          <a:p>
            <a:endParaRPr lang="en-US" dirty="0"/>
          </a:p>
        </p:txBody>
      </p:sp>
      <p:sp>
        <p:nvSpPr>
          <p:cNvPr id="4" name="Slide Number Placeholder 3"/>
          <p:cNvSpPr>
            <a:spLocks noGrp="1"/>
          </p:cNvSpPr>
          <p:nvPr>
            <p:ph type="sldNum" sz="quarter" idx="5"/>
          </p:nvPr>
        </p:nvSpPr>
        <p:spPr/>
        <p:txBody>
          <a:bodyPr/>
          <a:lstStyle/>
          <a:p>
            <a:fld id="{3B7B4AED-F6E6-984F-804C-9CFE1FD5EBEF}" type="slidenum">
              <a:rPr lang="en-US" smtClean="0"/>
              <a:t>17</a:t>
            </a:fld>
            <a:endParaRPr lang="en-US"/>
          </a:p>
        </p:txBody>
      </p:sp>
    </p:spTree>
    <p:extLst>
      <p:ext uri="{BB962C8B-B14F-4D97-AF65-F5344CB8AC3E}">
        <p14:creationId xmlns:p14="http://schemas.microsoft.com/office/powerpoint/2010/main" val="25805809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7B4AED-F6E6-984F-804C-9CFE1FD5EBEF}" type="slidenum">
              <a:rPr lang="en-US" smtClean="0"/>
              <a:t>18</a:t>
            </a:fld>
            <a:endParaRPr lang="en-US"/>
          </a:p>
        </p:txBody>
      </p:sp>
    </p:spTree>
    <p:extLst>
      <p:ext uri="{BB962C8B-B14F-4D97-AF65-F5344CB8AC3E}">
        <p14:creationId xmlns:p14="http://schemas.microsoft.com/office/powerpoint/2010/main" val="13794878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lnSpc>
                <a:spcPct val="100000"/>
              </a:lnSpc>
              <a:buFont typeface="Arial" panose="020B0604020202020204" pitchFamily="34" charset="0"/>
              <a:buChar char="•"/>
              <a:defRPr b="1"/>
            </a:pPr>
            <a:r>
              <a:rPr lang="en-US" dirty="0"/>
              <a:t>Establish community and drive ecosystem</a:t>
            </a:r>
          </a:p>
          <a:p>
            <a:pPr marL="628650" lvl="1" indent="-171450">
              <a:lnSpc>
                <a:spcPct val="100000"/>
              </a:lnSpc>
              <a:buFont typeface="Arial" panose="020B0604020202020204" pitchFamily="34" charset="0"/>
              <a:buChar char="•"/>
            </a:pPr>
            <a:r>
              <a:rPr lang="en-US" dirty="0"/>
              <a:t>Evangelize &amp; demonstrate the power of Rust to app </a:t>
            </a:r>
            <a:r>
              <a:rPr lang="en-US" dirty="0" err="1"/>
              <a:t>devs</a:t>
            </a:r>
            <a:endParaRPr lang="en-US" dirty="0"/>
          </a:p>
          <a:p>
            <a:pPr marL="628650" lvl="1" indent="-171450">
              <a:lnSpc>
                <a:spcPct val="100000"/>
              </a:lnSpc>
              <a:buFont typeface="Arial" panose="020B0604020202020204" pitchFamily="34" charset="0"/>
              <a:buChar char="•"/>
            </a:pPr>
            <a:r>
              <a:rPr lang="en-US" dirty="0"/>
              <a:t>Not just for systems programming, embedded, OS</a:t>
            </a:r>
          </a:p>
          <a:p>
            <a:pPr marL="171450" lvl="0" indent="-171450">
              <a:lnSpc>
                <a:spcPct val="100000"/>
              </a:lnSpc>
              <a:buFont typeface="Arial" panose="020B0604020202020204" pitchFamily="34" charset="0"/>
              <a:buChar char="•"/>
              <a:defRPr b="1"/>
            </a:pPr>
            <a:r>
              <a:rPr lang="en-US" dirty="0"/>
              <a:t>Create reference design of full app + system stack</a:t>
            </a:r>
          </a:p>
          <a:p>
            <a:pPr marL="628650" lvl="1" indent="-171450">
              <a:lnSpc>
                <a:spcPct val="100000"/>
              </a:lnSpc>
              <a:buFont typeface="Arial" panose="020B0604020202020204" pitchFamily="34" charset="0"/>
              <a:buChar char="•"/>
            </a:pPr>
            <a:r>
              <a:rPr lang="en-US" dirty="0"/>
              <a:t>Support major OSes and platform environments</a:t>
            </a:r>
          </a:p>
          <a:p>
            <a:pPr marL="171450" lvl="0" indent="-171450">
              <a:lnSpc>
                <a:spcPct val="100000"/>
              </a:lnSpc>
              <a:buFont typeface="Arial" panose="020B0604020202020204" pitchFamily="34" charset="0"/>
              <a:buChar char="•"/>
              <a:defRPr b="1"/>
            </a:pPr>
            <a:r>
              <a:rPr lang="en-US" dirty="0"/>
              <a:t>Develop flagship apps as proof-of-concept</a:t>
            </a:r>
          </a:p>
          <a:p>
            <a:pPr marL="171450" lvl="0" indent="-171450">
              <a:lnSpc>
                <a:spcPct val="100000"/>
              </a:lnSpc>
              <a:buFont typeface="Arial" panose="020B0604020202020204" pitchFamily="34" charset="0"/>
              <a:buChar char="•"/>
              <a:defRPr b="1"/>
            </a:pPr>
            <a:r>
              <a:rPr lang="en-US" dirty="0"/>
              <a:t>[Future] Give feedback to Rust lang/libs, and cargo teams</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3B7B4AED-F6E6-984F-804C-9CFE1FD5EBEF}" type="slidenum">
              <a:rPr lang="en-US" smtClean="0"/>
              <a:t>19</a:t>
            </a:fld>
            <a:endParaRPr lang="en-US"/>
          </a:p>
        </p:txBody>
      </p:sp>
    </p:spTree>
    <p:extLst>
      <p:ext uri="{BB962C8B-B14F-4D97-AF65-F5344CB8AC3E}">
        <p14:creationId xmlns:p14="http://schemas.microsoft.com/office/powerpoint/2010/main" val="3295844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spcBef>
                <a:spcPts val="0"/>
              </a:spcBef>
              <a:spcAft>
                <a:spcPts val="0"/>
              </a:spcAft>
              <a:buFont typeface="Wingdings" pitchFamily="2" charset="2"/>
              <a:buChar char=""/>
            </a:pP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Create cross-platform / mobile app dev working group</a:t>
            </a:r>
          </a:p>
          <a:p>
            <a:pPr marL="228600" marR="0" lvl="0" indent="-228600">
              <a:spcBef>
                <a:spcPts val="0"/>
              </a:spcBef>
              <a:spcAft>
                <a:spcPts val="0"/>
              </a:spcAft>
              <a:buFont typeface="Wingdings" pitchFamily="2" charset="2"/>
              <a:buChar char=""/>
            </a:pP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Host and maintain an “are we app yet” website</a:t>
            </a:r>
          </a:p>
          <a:p>
            <a:pPr marL="228600" marR="0" lvl="0" indent="-228600">
              <a:spcBef>
                <a:spcPts val="0"/>
              </a:spcBef>
              <a:spcAft>
                <a:spcPts val="0"/>
              </a:spcAft>
              <a:buFont typeface="Wingdings" pitchFamily="2" charset="2"/>
              <a:buChar char=""/>
            </a:pP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a:p>
            <a:pPr marL="228600" marR="0" lvl="0" indent="-228600">
              <a:spcBef>
                <a:spcPts val="0"/>
              </a:spcBef>
              <a:spcAft>
                <a:spcPts val="0"/>
              </a:spcAft>
              <a:buFont typeface="Wingdings" pitchFamily="2" charset="2"/>
              <a:buChar char=""/>
            </a:pP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Identify and invite key project authors/maintainers in the space</a:t>
            </a:r>
          </a:p>
          <a:p>
            <a:pPr marL="228600" marR="0" lvl="0" indent="-228600">
              <a:spcBef>
                <a:spcPts val="0"/>
              </a:spcBef>
              <a:spcAft>
                <a:spcPts val="0"/>
              </a:spcAft>
              <a:buFont typeface="Wingdings" pitchFamily="2" charset="2"/>
              <a:buChar char=""/>
            </a:pP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Foster community collaboration, encourage open-source contribution</a:t>
            </a:r>
          </a:p>
          <a:p>
            <a:pPr marL="228600" marR="0" lvl="0" indent="-228600">
              <a:spcBef>
                <a:spcPts val="0"/>
              </a:spcBef>
              <a:spcAft>
                <a:spcPts val="0"/>
              </a:spcAft>
              <a:buFont typeface="Wingdings" pitchFamily="2" charset="2"/>
              <a:buChar char=""/>
            </a:pP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a:p>
            <a:pPr marL="228600" marR="0" lvl="0" indent="-228600" algn="l" defTabSz="914400" rtl="0" eaLnBrk="1" fontAlgn="auto" latinLnBrk="0" hangingPunct="1">
              <a:lnSpc>
                <a:spcPct val="100000"/>
              </a:lnSpc>
              <a:spcBef>
                <a:spcPts val="0"/>
              </a:spcBef>
              <a:spcAft>
                <a:spcPts val="0"/>
              </a:spcAft>
              <a:buClrTx/>
              <a:buSzTx/>
              <a:buFont typeface="Wingdings" pitchFamily="2" charset="2"/>
              <a:buChar char=""/>
              <a:tabLst/>
              <a:defRPr/>
            </a:pPr>
            <a:r>
              <a:rPr lang="en-US" sz="1200" dirty="0">
                <a:effectLst/>
                <a:latin typeface="Calibri" panose="020F0502020204030204" pitchFamily="34" charset="0"/>
                <a:ea typeface="Calibri" panose="020F0502020204030204" pitchFamily="34" charset="0"/>
                <a:cs typeface="Times New Roman" panose="02020603050405020304" pitchFamily="18" charset="0"/>
              </a:rPr>
              <a:t>Publish whitepaper, documentation, tutorials, blogs</a:t>
            </a:r>
            <a:endParaRPr lang="en-US" dirty="0"/>
          </a:p>
          <a:p>
            <a:pPr marL="228600" marR="0" lvl="0" indent="-228600">
              <a:spcBef>
                <a:spcPts val="0"/>
              </a:spcBef>
              <a:spcAft>
                <a:spcPts val="0"/>
              </a:spcAft>
              <a:buFont typeface="Wingdings" pitchFamily="2" charset="2"/>
              <a:buChar char=""/>
            </a:pP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a:p>
            <a:pPr marL="228600" marR="0" lvl="0" indent="-228600" algn="l" defTabSz="914400" rtl="0" eaLnBrk="1" fontAlgn="auto" latinLnBrk="0" hangingPunct="1">
              <a:lnSpc>
                <a:spcPct val="100000"/>
              </a:lnSpc>
              <a:spcBef>
                <a:spcPts val="0"/>
              </a:spcBef>
              <a:spcAft>
                <a:spcPts val="0"/>
              </a:spcAft>
              <a:buClrTx/>
              <a:buSzTx/>
              <a:buFont typeface="Wingdings" pitchFamily="2" charset="2"/>
              <a:buChar char=""/>
              <a:tabLst/>
              <a:defRPr/>
            </a:pP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[Long term] Evangelize for usage of Rust + </a:t>
            </a:r>
            <a:r>
              <a:rPr lang="en-US" sz="1200" kern="100" dirty="0" err="1">
                <a:effectLst/>
                <a:latin typeface="Calibri" panose="020F0502020204030204" pitchFamily="34" charset="0"/>
                <a:ea typeface="Calibri" panose="020F0502020204030204" pitchFamily="34" charset="0"/>
                <a:cs typeface="Times New Roman" panose="02020603050405020304" pitchFamily="18" charset="0"/>
              </a:rPr>
              <a:t>Robius</a:t>
            </a: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 in app dev business cases</a:t>
            </a:r>
          </a:p>
          <a:p>
            <a:pPr marL="228600" marR="0" lvl="0" indent="-228600">
              <a:spcBef>
                <a:spcPts val="0"/>
              </a:spcBef>
              <a:spcAft>
                <a:spcPts val="0"/>
              </a:spcAft>
              <a:buFont typeface="Wingdings" pitchFamily="2" charset="2"/>
              <a:buChar char=""/>
            </a:pP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[Long term] Drive the development of a stable, robust app dev Rust ecosystem</a:t>
            </a:r>
          </a:p>
        </p:txBody>
      </p:sp>
      <p:sp>
        <p:nvSpPr>
          <p:cNvPr id="4" name="Slide Number Placeholder 3"/>
          <p:cNvSpPr>
            <a:spLocks noGrp="1"/>
          </p:cNvSpPr>
          <p:nvPr>
            <p:ph type="sldNum" sz="quarter" idx="5"/>
          </p:nvPr>
        </p:nvSpPr>
        <p:spPr/>
        <p:txBody>
          <a:bodyPr/>
          <a:lstStyle/>
          <a:p>
            <a:fld id="{3B7B4AED-F6E6-984F-804C-9CFE1FD5EBEF}" type="slidenum">
              <a:rPr lang="en-US" smtClean="0"/>
              <a:t>20</a:t>
            </a:fld>
            <a:endParaRPr lang="en-US"/>
          </a:p>
        </p:txBody>
      </p:sp>
    </p:spTree>
    <p:extLst>
      <p:ext uri="{BB962C8B-B14F-4D97-AF65-F5344CB8AC3E}">
        <p14:creationId xmlns:p14="http://schemas.microsoft.com/office/powerpoint/2010/main" val="9624342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noProof="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B7B4AED-F6E6-984F-804C-9CFE1FD5EBE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1362928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7B4AED-F6E6-984F-804C-9CFE1FD5EBEF}" type="slidenum">
              <a:rPr lang="en-US" smtClean="0"/>
              <a:t>21</a:t>
            </a:fld>
            <a:endParaRPr lang="en-US"/>
          </a:p>
        </p:txBody>
      </p:sp>
    </p:spTree>
    <p:extLst>
      <p:ext uri="{BB962C8B-B14F-4D97-AF65-F5344CB8AC3E}">
        <p14:creationId xmlns:p14="http://schemas.microsoft.com/office/powerpoint/2010/main" val="20373757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rtl="0" fontAlgn="base">
              <a:spcBef>
                <a:spcPts val="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A series of full-fledged, open-source example apps</a:t>
            </a:r>
          </a:p>
          <a:p>
            <a:pPr marL="1085850" lvl="1" indent="-171450"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These are smaller apps that demonstrate specific features,</a:t>
            </a:r>
            <a:br>
              <a:rPr lang="en-US" sz="1100" b="0" i="0" u="none" strike="noStrike" dirty="0">
                <a:solidFill>
                  <a:srgbClr val="000000"/>
                </a:solidFill>
                <a:effectLst/>
                <a:latin typeface="Arial" panose="020B0604020202020204" pitchFamily="34" charset="0"/>
              </a:rPr>
            </a:br>
            <a:r>
              <a:rPr lang="en-US" sz="1100" b="0" i="0" u="none" strike="noStrike" dirty="0">
                <a:solidFill>
                  <a:srgbClr val="000000"/>
                </a:solidFill>
                <a:effectLst/>
                <a:latin typeface="Arial" panose="020B0604020202020204" pitchFamily="34" charset="0"/>
              </a:rPr>
              <a:t>with mock app logic and stubbed-out incomplete business logic</a:t>
            </a:r>
          </a:p>
          <a:p>
            <a:pPr marL="1200150" lvl="2" indent="-285750" rtl="0" fontAlgn="base">
              <a:spcBef>
                <a:spcPts val="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Basic shopping </a:t>
            </a:r>
            <a:r>
              <a:rPr lang="en-US" sz="1100" b="0" i="0" u="none" strike="noStrike" dirty="0" err="1">
                <a:solidFill>
                  <a:srgbClr val="000000"/>
                </a:solidFill>
                <a:effectLst/>
                <a:latin typeface="Arial" panose="020B0604020202020204" pitchFamily="34" charset="0"/>
              </a:rPr>
              <a:t>estore</a:t>
            </a:r>
            <a:r>
              <a:rPr lang="en-US" sz="1100" b="0" i="0" u="none" strike="noStrike" dirty="0">
                <a:solidFill>
                  <a:srgbClr val="000000"/>
                </a:solidFill>
                <a:effectLst/>
                <a:latin typeface="Arial" panose="020B0604020202020204" pitchFamily="34" charset="0"/>
              </a:rPr>
              <a:t> app, e.g., amazon, </a:t>
            </a:r>
            <a:r>
              <a:rPr lang="en-US" sz="1100" b="0" i="0" u="none" strike="noStrike" dirty="0" err="1">
                <a:solidFill>
                  <a:srgbClr val="000000"/>
                </a:solidFill>
                <a:effectLst/>
                <a:latin typeface="Arial" panose="020B0604020202020204" pitchFamily="34" charset="0"/>
              </a:rPr>
              <a:t>taobao</a:t>
            </a:r>
            <a:r>
              <a:rPr lang="en-US" sz="1100" b="0" i="0" u="none" strike="noStrike" dirty="0">
                <a:solidFill>
                  <a:srgbClr val="000000"/>
                </a:solidFill>
                <a:effectLst/>
                <a:latin typeface="Arial" panose="020B0604020202020204" pitchFamily="34" charset="0"/>
              </a:rPr>
              <a:t>, </a:t>
            </a:r>
            <a:r>
              <a:rPr lang="en-US" sz="1100" b="0" i="0" u="none" strike="noStrike" dirty="0" err="1">
                <a:solidFill>
                  <a:srgbClr val="000000"/>
                </a:solidFill>
                <a:effectLst/>
                <a:latin typeface="Arial" panose="020B0604020202020204" pitchFamily="34" charset="0"/>
              </a:rPr>
              <a:t>ebay</a:t>
            </a:r>
            <a:endParaRPr lang="en-US" sz="1100" b="0" i="0" u="none" strike="noStrike" dirty="0">
              <a:solidFill>
                <a:srgbClr val="000000"/>
              </a:solidFill>
              <a:effectLst/>
              <a:latin typeface="Arial" panose="020B0604020202020204" pitchFamily="34" charset="0"/>
            </a:endParaRPr>
          </a:p>
          <a:p>
            <a:pPr marL="1200150" lvl="2" indent="-285750" rtl="0" fontAlgn="base">
              <a:spcBef>
                <a:spcPts val="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News feed / social media, e.g., twitter, </a:t>
            </a:r>
            <a:r>
              <a:rPr lang="en-US" sz="1100" b="0" i="0" u="none" strike="noStrike" dirty="0" err="1">
                <a:solidFill>
                  <a:srgbClr val="000000"/>
                </a:solidFill>
                <a:effectLst/>
                <a:latin typeface="Arial" panose="020B0604020202020204" pitchFamily="34" charset="0"/>
              </a:rPr>
              <a:t>facebook</a:t>
            </a:r>
            <a:endParaRPr lang="en-US" sz="1100" b="0" i="0" u="none" strike="noStrike" dirty="0">
              <a:solidFill>
                <a:srgbClr val="000000"/>
              </a:solidFill>
              <a:effectLst/>
              <a:latin typeface="Arial" panose="020B0604020202020204" pitchFamily="34" charset="0"/>
            </a:endParaRPr>
          </a:p>
          <a:p>
            <a:pPr marL="1200150" lvl="2" indent="-285750" rtl="0" fontAlgn="base">
              <a:spcBef>
                <a:spcPts val="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Social Video sharing apps, e.g., </a:t>
            </a:r>
            <a:r>
              <a:rPr lang="en-US" sz="1100" b="0" i="0" u="none" strike="noStrike" dirty="0" err="1">
                <a:solidFill>
                  <a:srgbClr val="000000"/>
                </a:solidFill>
                <a:effectLst/>
                <a:latin typeface="Arial" panose="020B0604020202020204" pitchFamily="34" charset="0"/>
              </a:rPr>
              <a:t>tiktok</a:t>
            </a:r>
            <a:endParaRPr lang="en-US" sz="1100" b="0" i="0" u="none" strike="noStrike" dirty="0">
              <a:solidFill>
                <a:srgbClr val="000000"/>
              </a:solidFill>
              <a:effectLst/>
              <a:latin typeface="Arial" panose="020B0604020202020204" pitchFamily="34" charset="0"/>
            </a:endParaRPr>
          </a:p>
          <a:p>
            <a:pPr marL="1200150" lvl="2" indent="-285750" rtl="0" fontAlgn="base">
              <a:spcBef>
                <a:spcPts val="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Notes app, simple text editor, e.g., google keep</a:t>
            </a:r>
          </a:p>
          <a:p>
            <a:pPr marL="1200150" lvl="2" indent="-285750" rtl="0" fontAlgn="base">
              <a:spcBef>
                <a:spcPts val="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Basic drawing app, e.g., paint</a:t>
            </a:r>
          </a:p>
          <a:p>
            <a:pPr marL="457200" rtl="0" fontAlgn="base">
              <a:spcBef>
                <a:spcPts val="0"/>
              </a:spcBef>
              <a:spcAft>
                <a:spcPts val="0"/>
              </a:spcAft>
              <a:buFont typeface="+mj-lt"/>
              <a:buAutoNum type="arabicPeriod"/>
            </a:pPr>
            <a:endParaRPr lang="en-US" sz="1100" b="0" i="0" u="none" strike="noStrike" dirty="0">
              <a:solidFill>
                <a:srgbClr val="000000"/>
              </a:solidFill>
              <a:effectLst/>
              <a:latin typeface="Arial" panose="020B0604020202020204" pitchFamily="34" charset="0"/>
            </a:endParaRPr>
          </a:p>
          <a:p>
            <a:pPr marL="457200" rtl="0" fontAlgn="base">
              <a:spcBef>
                <a:spcPts val="0"/>
              </a:spcBef>
              <a:spcAft>
                <a:spcPts val="0"/>
              </a:spcAft>
              <a:buFont typeface="+mj-lt"/>
              <a:buAutoNum type="arabicPeriod"/>
            </a:pPr>
            <a:endParaRPr lang="en-US" sz="1100" b="0" i="0" u="none" strike="noStrike" dirty="0">
              <a:solidFill>
                <a:srgbClr val="000000"/>
              </a:solidFill>
              <a:effectLst/>
              <a:latin typeface="Arial" panose="020B0604020202020204" pitchFamily="34" charset="0"/>
            </a:endParaRPr>
          </a:p>
          <a:p>
            <a:pPr marL="457200" rtl="0" fontAlgn="base">
              <a:spcBef>
                <a:spcPts val="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Easy for new </a:t>
            </a:r>
            <a:r>
              <a:rPr lang="en-US" sz="1100" b="0" i="0" u="none" strike="noStrike" dirty="0" err="1">
                <a:solidFill>
                  <a:srgbClr val="000000"/>
                </a:solidFill>
                <a:effectLst/>
                <a:latin typeface="Arial" panose="020B0604020202020204" pitchFamily="34" charset="0"/>
              </a:rPr>
              <a:t>devs</a:t>
            </a:r>
            <a:r>
              <a:rPr lang="en-US" sz="1100" b="0" i="0" u="none" strike="noStrike" dirty="0">
                <a:solidFill>
                  <a:srgbClr val="000000"/>
                </a:solidFill>
                <a:effectLst/>
                <a:latin typeface="Arial" panose="020B0604020202020204" pitchFamily="34" charset="0"/>
              </a:rPr>
              <a:t> to fork &amp; modify, well-commented with accompanying docs</a:t>
            </a:r>
          </a:p>
          <a:p>
            <a:pPr marL="457200" rtl="0" fontAlgn="base">
              <a:spcBef>
                <a:spcPts val="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One flagship app, at least initially, which I’ll discuss on the next slide</a:t>
            </a:r>
          </a:p>
          <a:p>
            <a:pPr marL="457200" rtl="0" fontAlgn="base">
              <a:spcBef>
                <a:spcPts val="0"/>
              </a:spcBef>
              <a:spcAft>
                <a:spcPts val="0"/>
              </a:spcAft>
              <a:buFont typeface="+mj-lt"/>
              <a:buAutoNum type="arabicPeriod"/>
            </a:pPr>
            <a:endParaRPr lang="en-US" sz="1100" b="0" i="0" u="none" strike="noStrike" dirty="0">
              <a:solidFill>
                <a:srgbClr val="000000"/>
              </a:solidFill>
              <a:effectLst/>
              <a:latin typeface="Arial" panose="020B0604020202020204" pitchFamily="34" charset="0"/>
            </a:endParaRPr>
          </a:p>
          <a:p>
            <a:pPr marL="457200" rtl="0" fontAlgn="base">
              <a:spcBef>
                <a:spcPts val="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 a complete Matrix chat client (</a:t>
            </a:r>
            <a:r>
              <a:rPr lang="en-US" sz="1100" b="0" i="0" u="none" strike="noStrike" dirty="0" err="1">
                <a:solidFill>
                  <a:srgbClr val="000000"/>
                </a:solidFill>
                <a:effectLst/>
                <a:latin typeface="Arial" panose="020B0604020202020204" pitchFamily="34" charset="0"/>
              </a:rPr>
              <a:t>FluffyChat</a:t>
            </a:r>
            <a:r>
              <a:rPr lang="en-US" sz="1100" b="0" i="0" u="none" strike="noStrike" dirty="0">
                <a:solidFill>
                  <a:srgbClr val="000000"/>
                </a:solidFill>
                <a:effectLst/>
                <a:latin typeface="Arial" panose="020B0604020202020204" pitchFamily="34" charset="0"/>
              </a:rPr>
              <a:t> clone), similar to Signal</a:t>
            </a:r>
          </a:p>
          <a:p>
            <a:pPr marL="1200150" lvl="2" indent="-285750" rtl="0" fontAlgn="base">
              <a:spcBef>
                <a:spcPts val="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Fully-complete UI, UX, application, and business logic</a:t>
            </a:r>
          </a:p>
          <a:p>
            <a:pPr marL="1200150" lvl="2" indent="-285750" rtl="0" fontAlgn="base">
              <a:spcBef>
                <a:spcPts val="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Multiple separate UI pages with storyboard flows</a:t>
            </a:r>
          </a:p>
          <a:p>
            <a:pPr marL="1200150" lvl="2" indent="-285750" rtl="0" fontAlgn="base">
              <a:spcBef>
                <a:spcPts val="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Authentication, send/</a:t>
            </a:r>
            <a:r>
              <a:rPr lang="en-US" sz="1100" b="0" i="0" u="none" strike="noStrike" dirty="0" err="1">
                <a:solidFill>
                  <a:srgbClr val="000000"/>
                </a:solidFill>
                <a:effectLst/>
                <a:latin typeface="Arial" panose="020B0604020202020204" pitchFamily="34" charset="0"/>
              </a:rPr>
              <a:t>recv</a:t>
            </a:r>
            <a:r>
              <a:rPr lang="en-US" sz="1100" b="0" i="0" u="none" strike="noStrike" dirty="0">
                <a:solidFill>
                  <a:srgbClr val="000000"/>
                </a:solidFill>
                <a:effectLst/>
                <a:latin typeface="Arial" panose="020B0604020202020204" pitchFamily="34" charset="0"/>
              </a:rPr>
              <a:t>/sync messages</a:t>
            </a:r>
          </a:p>
          <a:p>
            <a:pPr marL="1200150" lvl="2" indent="-285750" rtl="0" fontAlgn="base">
              <a:spcBef>
                <a:spcPts val="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A/V chat (multimedia I/O): camera, video playback, mic, audio out</a:t>
            </a:r>
          </a:p>
          <a:p>
            <a:pPr marL="1200150" lvl="2" indent="-285750" rtl="0" fontAlgn="base">
              <a:spcBef>
                <a:spcPts val="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Persistent state (config/settings), local data storage, user profiles</a:t>
            </a:r>
          </a:p>
          <a:p>
            <a:pPr marL="457200" rtl="0" fontAlgn="base">
              <a:spcBef>
                <a:spcPts val="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Many small (micro)benchmark apps for testing (and CI) of underlying stack</a:t>
            </a:r>
          </a:p>
          <a:p>
            <a:pPr marL="1200150" lvl="2" indent="-285750" rtl="0" fontAlgn="base">
              <a:spcBef>
                <a:spcPts val="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Sensors: simple display of raw input sensor data, plus basic sensor fusion</a:t>
            </a:r>
          </a:p>
          <a:p>
            <a:pPr marL="1200150" lvl="2" indent="-285750" rtl="0" fontAlgn="base">
              <a:spcBef>
                <a:spcPts val="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Screen brightness adjustment slider, plus automatic brightness based on ambient light sensor</a:t>
            </a:r>
          </a:p>
          <a:p>
            <a:pPr marL="1200150" lvl="2" indent="-285750" rtl="0" fontAlgn="base">
              <a:spcBef>
                <a:spcPts val="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Input event dumper – touch, click, hover, drag, scroll, pinch zoom gestures</a:t>
            </a:r>
          </a:p>
          <a:p>
            <a:pPr marL="1200150" lvl="2" indent="-285750" rtl="0" fontAlgn="base">
              <a:spcBef>
                <a:spcPts val="0"/>
              </a:spcBef>
              <a:spcAft>
                <a:spcPts val="0"/>
              </a:spcAft>
              <a:buFont typeface="+mj-lt"/>
              <a:buAutoNum type="arabicPeriod"/>
            </a:pPr>
            <a:r>
              <a:rPr lang="en-US" sz="1100" b="0" i="0" u="none" strike="noStrike" dirty="0" err="1">
                <a:solidFill>
                  <a:srgbClr val="000000"/>
                </a:solidFill>
                <a:effectLst/>
                <a:latin typeface="Arial" panose="020B0604020202020204" pitchFamily="34" charset="0"/>
              </a:rPr>
              <a:t>etc</a:t>
            </a:r>
            <a:endParaRPr lang="en-US" sz="1100" b="0" i="0" u="none" strike="noStrike" dirty="0">
              <a:solidFill>
                <a:srgbClr val="000000"/>
              </a:solidFill>
              <a:effectLst/>
              <a:latin typeface="Arial" panose="020B0604020202020204" pitchFamily="34" charset="0"/>
            </a:endParaRPr>
          </a:p>
          <a:p>
            <a:endParaRPr lang="en-US" dirty="0"/>
          </a:p>
          <a:p>
            <a:endParaRPr lang="en-US" dirty="0"/>
          </a:p>
        </p:txBody>
      </p:sp>
      <p:sp>
        <p:nvSpPr>
          <p:cNvPr id="4" name="Slide Number Placeholder 3"/>
          <p:cNvSpPr>
            <a:spLocks noGrp="1"/>
          </p:cNvSpPr>
          <p:nvPr>
            <p:ph type="sldNum" sz="quarter" idx="5"/>
          </p:nvPr>
        </p:nvSpPr>
        <p:spPr/>
        <p:txBody>
          <a:bodyPr/>
          <a:lstStyle/>
          <a:p>
            <a:fld id="{3B7B4AED-F6E6-984F-804C-9CFE1FD5EBEF}" type="slidenum">
              <a:rPr lang="en-US" smtClean="0"/>
              <a:t>22</a:t>
            </a:fld>
            <a:endParaRPr lang="en-US"/>
          </a:p>
        </p:txBody>
      </p:sp>
    </p:spTree>
    <p:extLst>
      <p:ext uri="{BB962C8B-B14F-4D97-AF65-F5344CB8AC3E}">
        <p14:creationId xmlns:p14="http://schemas.microsoft.com/office/powerpoint/2010/main" val="278424836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rtl="0" fontAlgn="base">
              <a:spcBef>
                <a:spcPts val="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Flagship app: a complete Matrix chat client. </a:t>
            </a:r>
            <a:br>
              <a:rPr lang="en-US" sz="1100" b="0" i="0" u="none" strike="noStrike" dirty="0">
                <a:solidFill>
                  <a:srgbClr val="000000"/>
                </a:solidFill>
                <a:effectLst/>
                <a:latin typeface="Arial" panose="020B0604020202020204" pitchFamily="34" charset="0"/>
              </a:rPr>
            </a:br>
            <a:r>
              <a:rPr lang="en-US" sz="1100" b="0" i="0" u="none" strike="noStrike" dirty="0">
                <a:solidFill>
                  <a:srgbClr val="000000"/>
                </a:solidFill>
                <a:effectLst/>
                <a:latin typeface="Arial" panose="020B0604020202020204" pitchFamily="34" charset="0"/>
              </a:rPr>
              <a:t>I already talked about Element, a first-party Matrix chat client, and the problems it experienced and the path they took to attempt to improve things.</a:t>
            </a:r>
          </a:p>
          <a:p>
            <a:pPr marL="457200" rtl="0" fontAlgn="base">
              <a:spcBef>
                <a:spcPts val="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Another good existing example is </a:t>
            </a:r>
            <a:r>
              <a:rPr lang="en-US" sz="1100" b="0" i="0" u="none" strike="noStrike" dirty="0" err="1">
                <a:solidFill>
                  <a:srgbClr val="000000"/>
                </a:solidFill>
                <a:effectLst/>
                <a:latin typeface="Arial" panose="020B0604020202020204" pitchFamily="34" charset="0"/>
              </a:rPr>
              <a:t>FluffyChat</a:t>
            </a:r>
            <a:r>
              <a:rPr lang="en-US" sz="1100" b="0" i="0" u="none" strike="noStrike" dirty="0">
                <a:solidFill>
                  <a:srgbClr val="000000"/>
                </a:solidFill>
                <a:effectLst/>
                <a:latin typeface="Arial" panose="020B0604020202020204" pitchFamily="34" charset="0"/>
              </a:rPr>
              <a:t>, a different Matrix chat client that is written in Flutter.</a:t>
            </a:r>
          </a:p>
          <a:p>
            <a:pPr marL="457200" rtl="0" fontAlgn="base">
              <a:spcBef>
                <a:spcPts val="0"/>
              </a:spcBef>
              <a:spcAft>
                <a:spcPts val="0"/>
              </a:spcAft>
              <a:buFont typeface="+mj-lt"/>
              <a:buAutoNum type="arabicPeriod"/>
            </a:pPr>
            <a:endParaRPr lang="en-US" sz="1100" b="0" i="0" u="none" strike="noStrike" dirty="0">
              <a:solidFill>
                <a:srgbClr val="000000"/>
              </a:solidFill>
              <a:effectLst/>
              <a:latin typeface="Arial" panose="020B0604020202020204" pitchFamily="34" charset="0"/>
            </a:endParaRPr>
          </a:p>
          <a:p>
            <a:pPr marL="457200" rtl="0" fontAlgn="base">
              <a:spcBef>
                <a:spcPts val="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Our goal is for this flagship app to be fully featured:</a:t>
            </a:r>
          </a:p>
          <a:p>
            <a:pPr marL="1200150" lvl="2" indent="-285750" rtl="0" fontAlgn="base">
              <a:spcBef>
                <a:spcPts val="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Have a complete UI, high-quality UX, application logic and business logic</a:t>
            </a:r>
          </a:p>
          <a:p>
            <a:pPr marL="1200150" lvl="2" indent="-285750" rtl="0" fontAlgn="base">
              <a:spcBef>
                <a:spcPts val="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Authentication, send/</a:t>
            </a:r>
            <a:r>
              <a:rPr lang="en-US" sz="1100" b="0" i="0" u="none" strike="noStrike" dirty="0" err="1">
                <a:solidFill>
                  <a:srgbClr val="000000"/>
                </a:solidFill>
                <a:effectLst/>
                <a:latin typeface="Arial" panose="020B0604020202020204" pitchFamily="34" charset="0"/>
              </a:rPr>
              <a:t>recv</a:t>
            </a:r>
            <a:r>
              <a:rPr lang="en-US" sz="1100" b="0" i="0" u="none" strike="noStrike" dirty="0">
                <a:solidFill>
                  <a:srgbClr val="000000"/>
                </a:solidFill>
                <a:effectLst/>
                <a:latin typeface="Arial" panose="020B0604020202020204" pitchFamily="34" charset="0"/>
              </a:rPr>
              <a:t>/sync messages</a:t>
            </a:r>
          </a:p>
          <a:p>
            <a:pPr marL="1200150" lvl="2" indent="-285750" rtl="0" fontAlgn="base">
              <a:spcBef>
                <a:spcPts val="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A/V chat (multimedia I/O): camera, video playback, mic, audio out</a:t>
            </a:r>
          </a:p>
          <a:p>
            <a:pPr marL="1200150" lvl="2" indent="-285750" rtl="0" fontAlgn="base">
              <a:spcBef>
                <a:spcPts val="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Persistent state (config/settings), local data storage, user profiles</a:t>
            </a:r>
          </a:p>
          <a:p>
            <a:pPr marL="1200150" lvl="2" indent="-285750" rtl="0" fontAlgn="base">
              <a:spcBef>
                <a:spcPts val="0"/>
              </a:spcBef>
              <a:spcAft>
                <a:spcPts val="0"/>
              </a:spcAft>
              <a:buFont typeface="+mj-lt"/>
              <a:buAutoNum type="arabicPeriod"/>
            </a:pPr>
            <a:endParaRPr lang="en-US" sz="1100" b="0" i="0" u="none" strike="noStrike" dirty="0">
              <a:solidFill>
                <a:srgbClr val="000000"/>
              </a:solidFill>
              <a:effectLst/>
              <a:latin typeface="Arial" panose="020B0604020202020204" pitchFamily="34" charset="0"/>
            </a:endParaRPr>
          </a:p>
          <a:p>
            <a:pPr marL="0" marR="0" lvl="0" indent="0" algn="l" defTabSz="914400" rtl="0" eaLnBrk="1" fontAlgn="base" latinLnBrk="0" hangingPunct="1">
              <a:lnSpc>
                <a:spcPct val="100000"/>
              </a:lnSpc>
              <a:spcBef>
                <a:spcPts val="0"/>
              </a:spcBef>
              <a:spcAft>
                <a:spcPts val="0"/>
              </a:spcAft>
              <a:buClrTx/>
              <a:buSzTx/>
              <a:buFont typeface="+mj-lt"/>
              <a:buNone/>
              <a:tabLst/>
              <a:defRPr/>
            </a:pPr>
            <a:r>
              <a:rPr lang="en-US" sz="1800" dirty="0"/>
              <a:t>Ideally our framework can also abstract away all of that</a:t>
            </a:r>
          </a:p>
          <a:p>
            <a:pPr marL="0" lvl="0" indent="0" rtl="0" fontAlgn="base">
              <a:spcBef>
                <a:spcPts val="0"/>
              </a:spcBef>
              <a:spcAft>
                <a:spcPts val="0"/>
              </a:spcAft>
              <a:buFont typeface="+mj-lt"/>
              <a:buNone/>
            </a:pPr>
            <a:endParaRPr lang="en-US" sz="1100" b="0" i="0" u="none" strike="noStrike" dirty="0">
              <a:solidFill>
                <a:srgbClr val="000000"/>
              </a:solidFill>
              <a:effectLst/>
              <a:latin typeface="Arial" panose="020B0604020202020204" pitchFamily="34" charset="0"/>
            </a:endParaRPr>
          </a:p>
          <a:p>
            <a:pPr marL="1200150" lvl="2" indent="-285750" rtl="0" fontAlgn="base">
              <a:spcBef>
                <a:spcPts val="0"/>
              </a:spcBef>
              <a:spcAft>
                <a:spcPts val="0"/>
              </a:spcAft>
              <a:buFont typeface="+mj-lt"/>
              <a:buAutoNum type="arabicPeriod"/>
            </a:pPr>
            <a:endParaRPr lang="en-US" sz="1100" b="0" i="0" u="none" strike="noStrike" dirty="0">
              <a:solidFill>
                <a:srgbClr val="000000"/>
              </a:solidFill>
              <a:effectLst/>
              <a:latin typeface="Arial" panose="020B0604020202020204" pitchFamily="34" charset="0"/>
            </a:endParaRPr>
          </a:p>
          <a:p>
            <a:pPr marL="285750" lvl="0" indent="-285750" rtl="0" fontAlgn="base">
              <a:spcBef>
                <a:spcPts val="0"/>
              </a:spcBef>
              <a:spcAft>
                <a:spcPts val="0"/>
              </a:spcAft>
              <a:buFont typeface="+mj-lt"/>
              <a:buAutoNum type="arabicPeriod"/>
            </a:pPr>
            <a:endParaRPr lang="en-US" sz="1100" b="0" i="0" u="none" strike="noStrike" dirty="0">
              <a:solidFill>
                <a:srgbClr val="000000"/>
              </a:solidFill>
              <a:effectLst/>
              <a:latin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3B7B4AED-F6E6-984F-804C-9CFE1FD5EBEF}" type="slidenum">
              <a:rPr lang="en-US" smtClean="0"/>
              <a:t>23</a:t>
            </a:fld>
            <a:endParaRPr lang="en-US"/>
          </a:p>
        </p:txBody>
      </p:sp>
    </p:spTree>
    <p:extLst>
      <p:ext uri="{BB962C8B-B14F-4D97-AF65-F5344CB8AC3E}">
        <p14:creationId xmlns:p14="http://schemas.microsoft.com/office/powerpoint/2010/main" val="320893746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the flagship app and other demo apps in place, our final long-term goal for the far future is to advertise the business value of the </a:t>
            </a:r>
            <a:r>
              <a:rPr lang="en-US" dirty="0" err="1"/>
              <a:t>Robius</a:t>
            </a:r>
            <a:r>
              <a:rPr lang="en-US" dirty="0"/>
              <a:t> project.</a:t>
            </a:r>
          </a:p>
          <a:p>
            <a:r>
              <a:rPr lang="en-US" dirty="0"/>
              <a:t>Specifically, we want to focus on the following aspects:</a:t>
            </a:r>
          </a:p>
          <a:p>
            <a:endParaRPr lang="en-US" dirty="0"/>
          </a:p>
          <a:p>
            <a:pPr marL="171450" indent="-171450">
              <a:lnSpc>
                <a:spcPct val="100000"/>
              </a:lnSpc>
              <a:buFont typeface="Arial" panose="020B0604020202020204" pitchFamily="34" charset="0"/>
              <a:buChar char="•"/>
            </a:pPr>
            <a:r>
              <a:rPr lang="en-US" dirty="0"/>
              <a:t>Attract </a:t>
            </a:r>
            <a:r>
              <a:rPr lang="en-US" dirty="0" err="1"/>
              <a:t>devs</a:t>
            </a:r>
            <a:r>
              <a:rPr lang="en-US" dirty="0"/>
              <a:t>/customers via consistent UI+UX</a:t>
            </a:r>
          </a:p>
          <a:p>
            <a:pPr marL="171450" indent="-171450">
              <a:lnSpc>
                <a:spcPct val="100000"/>
              </a:lnSpc>
              <a:buFont typeface="Arial" panose="020B0604020202020204" pitchFamily="34" charset="0"/>
              <a:buChar char="•"/>
            </a:pPr>
            <a:r>
              <a:rPr lang="en-US" dirty="0"/>
              <a:t>Ability to hire fewer </a:t>
            </a:r>
            <a:r>
              <a:rPr lang="en-US" dirty="0" err="1"/>
              <a:t>devs</a:t>
            </a:r>
            <a:r>
              <a:rPr lang="en-US" dirty="0"/>
              <a:t> with deeper expertise</a:t>
            </a:r>
          </a:p>
          <a:p>
            <a:pPr marL="628650" lvl="1" indent="-171450">
              <a:lnSpc>
                <a:spcPct val="100000"/>
              </a:lnSpc>
              <a:buFont typeface="Arial" panose="020B0604020202020204" pitchFamily="34" charset="0"/>
              <a:buChar char="•"/>
            </a:pPr>
            <a:r>
              <a:rPr lang="en-US" dirty="0"/>
              <a:t>Only need to know Rust + framework, not multiple platforms</a:t>
            </a:r>
          </a:p>
          <a:p>
            <a:pPr marL="171450" indent="-171450">
              <a:lnSpc>
                <a:spcPct val="100000"/>
              </a:lnSpc>
              <a:buFont typeface="Arial" panose="020B0604020202020204" pitchFamily="34" charset="0"/>
              <a:buChar char="•"/>
            </a:pPr>
            <a:r>
              <a:rPr lang="en-US" dirty="0"/>
              <a:t>Easier maintainability</a:t>
            </a:r>
          </a:p>
          <a:p>
            <a:pPr marL="628650" lvl="1" indent="-171450">
              <a:lnSpc>
                <a:spcPct val="100000"/>
              </a:lnSpc>
              <a:buFont typeface="Arial" panose="020B0604020202020204" pitchFamily="34" charset="0"/>
              <a:buChar char="•"/>
            </a:pPr>
            <a:r>
              <a:rPr lang="en-US" dirty="0"/>
              <a:t>Rapid, consistent bug fixes → happier customers</a:t>
            </a:r>
          </a:p>
          <a:p>
            <a:pPr marL="171450" indent="-171450">
              <a:lnSpc>
                <a:spcPct val="100000"/>
              </a:lnSpc>
              <a:buFont typeface="Arial" panose="020B0604020202020204" pitchFamily="34" charset="0"/>
              <a:buChar char="•"/>
            </a:pPr>
            <a:r>
              <a:rPr lang="en-US" dirty="0"/>
              <a:t>Smooth integration with Rust’s large crate ecosystem</a:t>
            </a:r>
          </a:p>
          <a:p>
            <a:pPr marL="628650" lvl="1" indent="-171450">
              <a:lnSpc>
                <a:spcPct val="100000"/>
              </a:lnSpc>
              <a:buFont typeface="Arial" panose="020B0604020202020204" pitchFamily="34" charset="0"/>
              <a:buChar char="•"/>
            </a:pPr>
            <a:r>
              <a:rPr lang="en-US" dirty="0"/>
              <a:t>Lean on the significant shoulders of growing FOSS projects</a:t>
            </a:r>
          </a:p>
          <a:p>
            <a:pPr marL="628650" lvl="1" indent="-171450">
              <a:lnSpc>
                <a:spcPct val="100000"/>
              </a:lnSpc>
              <a:buFont typeface="Arial" panose="020B0604020202020204" pitchFamily="34" charset="0"/>
              <a:buChar char="•"/>
            </a:pPr>
            <a:r>
              <a:rPr lang="en-US" dirty="0"/>
              <a:t>Rust ecosystem is quite deep, especially beyond UI works</a:t>
            </a:r>
          </a:p>
          <a:p>
            <a:pPr marL="171450" indent="-171450">
              <a:lnSpc>
                <a:spcPct val="100000"/>
              </a:lnSpc>
              <a:buFont typeface="Arial" panose="020B0604020202020204" pitchFamily="34" charset="0"/>
              <a:buChar char="•"/>
            </a:pPr>
            <a:r>
              <a:rPr lang="en-US" dirty="0"/>
              <a:t>Open-source, distributed, decentralized project structure</a:t>
            </a:r>
          </a:p>
          <a:p>
            <a:pPr marL="171450" indent="-171450">
              <a:lnSpc>
                <a:spcPct val="200000"/>
              </a:lnSpc>
              <a:buFont typeface="Arial" panose="020B0604020202020204" pitchFamily="34" charset="0"/>
              <a:buChar char="•"/>
            </a:pPr>
            <a:r>
              <a:rPr lang="en-US" dirty="0"/>
              <a:t>… and you get to use Rust!</a:t>
            </a:r>
          </a:p>
          <a:p>
            <a:endParaRPr lang="en-US" dirty="0"/>
          </a:p>
        </p:txBody>
      </p:sp>
      <p:sp>
        <p:nvSpPr>
          <p:cNvPr id="4" name="Slide Number Placeholder 3"/>
          <p:cNvSpPr>
            <a:spLocks noGrp="1"/>
          </p:cNvSpPr>
          <p:nvPr>
            <p:ph type="sldNum" sz="quarter" idx="5"/>
          </p:nvPr>
        </p:nvSpPr>
        <p:spPr/>
        <p:txBody>
          <a:bodyPr/>
          <a:lstStyle/>
          <a:p>
            <a:fld id="{3B7B4AED-F6E6-984F-804C-9CFE1FD5EBEF}" type="slidenum">
              <a:rPr lang="en-US" smtClean="0"/>
              <a:t>24</a:t>
            </a:fld>
            <a:endParaRPr lang="en-US"/>
          </a:p>
        </p:txBody>
      </p:sp>
    </p:spTree>
    <p:extLst>
      <p:ext uri="{BB962C8B-B14F-4D97-AF65-F5344CB8AC3E}">
        <p14:creationId xmlns:p14="http://schemas.microsoft.com/office/powerpoint/2010/main" val="424584225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I’d like to cover some of the key technical requirements that are inherent to the success of this vision.</a:t>
            </a:r>
          </a:p>
          <a:p>
            <a:r>
              <a:rPr lang="en-US" dirty="0"/>
              <a:t>These can also be considered as additional goals, just more on the technical side rather than the project milestones that I just covered.</a:t>
            </a:r>
          </a:p>
        </p:txBody>
      </p:sp>
      <p:sp>
        <p:nvSpPr>
          <p:cNvPr id="4" name="Slide Number Placeholder 3"/>
          <p:cNvSpPr>
            <a:spLocks noGrp="1"/>
          </p:cNvSpPr>
          <p:nvPr>
            <p:ph type="sldNum" sz="quarter" idx="5"/>
          </p:nvPr>
        </p:nvSpPr>
        <p:spPr/>
        <p:txBody>
          <a:bodyPr/>
          <a:lstStyle/>
          <a:p>
            <a:fld id="{3B7B4AED-F6E6-984F-804C-9CFE1FD5EBEF}" type="slidenum">
              <a:rPr lang="en-US" smtClean="0"/>
              <a:t>25</a:t>
            </a:fld>
            <a:endParaRPr lang="en-US"/>
          </a:p>
        </p:txBody>
      </p:sp>
    </p:spTree>
    <p:extLst>
      <p:ext uri="{BB962C8B-B14F-4D97-AF65-F5344CB8AC3E}">
        <p14:creationId xmlns:p14="http://schemas.microsoft.com/office/powerpoint/2010/main" val="275953605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[runtime] Efficient execution → native performance</a:t>
            </a:r>
          </a:p>
          <a:p>
            <a:pPr marL="171450" indent="-171450">
              <a:buFont typeface="Arial" panose="020B0604020202020204" pitchFamily="34" charset="0"/>
              <a:buChar char="•"/>
            </a:pPr>
            <a:r>
              <a:rPr lang="en-US" dirty="0"/>
              <a:t>[runtime] Fast application startup</a:t>
            </a:r>
          </a:p>
          <a:p>
            <a:pPr marL="628650" lvl="1" indent="-171450">
              <a:buFont typeface="Arial" panose="020B0604020202020204" pitchFamily="34" charset="0"/>
              <a:buChar char="•"/>
            </a:pPr>
            <a:r>
              <a:rPr lang="en-US" dirty="0"/>
              <a:t>Keep binaries small, allow loading libraries at runtime</a:t>
            </a:r>
          </a:p>
          <a:p>
            <a:pPr marL="171450" indent="-171450">
              <a:buFont typeface="Arial" panose="020B0604020202020204" pitchFamily="34" charset="0"/>
              <a:buChar char="•"/>
            </a:pPr>
            <a:r>
              <a:rPr lang="en-US" dirty="0"/>
              <a:t>[dev] Quick compilation times</a:t>
            </a:r>
          </a:p>
          <a:p>
            <a:pPr marL="628650" lvl="1" indent="-171450">
              <a:buFont typeface="Arial" panose="020B0604020202020204" pitchFamily="34" charset="0"/>
              <a:buChar char="•"/>
            </a:pPr>
            <a:r>
              <a:rPr lang="en-US" dirty="0"/>
              <a:t>At least for incremental compilation</a:t>
            </a:r>
          </a:p>
          <a:p>
            <a:pPr marL="628650" lvl="1" indent="-171450">
              <a:buFont typeface="Arial" panose="020B0604020202020204" pitchFamily="34" charset="0"/>
              <a:buChar char="•"/>
            </a:pPr>
            <a:r>
              <a:rPr lang="en-US" dirty="0"/>
              <a:t>Good news: modern app dev UI kits focus on live coding</a:t>
            </a:r>
          </a:p>
          <a:p>
            <a:pPr marL="171450" indent="-171450">
              <a:buFont typeface="Arial" panose="020B0604020202020204" pitchFamily="34" charset="0"/>
              <a:buChar char="•"/>
            </a:pPr>
            <a:r>
              <a:rPr lang="en-US" dirty="0"/>
              <a:t>[dev] Consistency across platforms</a:t>
            </a:r>
          </a:p>
          <a:p>
            <a:pPr marL="628650" lvl="1" indent="-171450">
              <a:buFont typeface="Arial" panose="020B0604020202020204" pitchFamily="34" charset="0"/>
              <a:buChar char="•"/>
            </a:pPr>
            <a:r>
              <a:rPr lang="en-US" dirty="0"/>
              <a:t>But easy to descend beneath abstractions to call platform-specific code</a:t>
            </a:r>
          </a:p>
          <a:p>
            <a:pPr marL="171450" indent="-171450">
              <a:buFont typeface="Arial" panose="020B0604020202020204" pitchFamily="34" charset="0"/>
              <a:buChar char="•"/>
            </a:pPr>
            <a:r>
              <a:rPr lang="en-US" dirty="0"/>
              <a:t>[both] Compliance with platform policy restrictions</a:t>
            </a:r>
          </a:p>
          <a:p>
            <a:pPr marL="628650" lvl="1" indent="-171450">
              <a:buFont typeface="Arial" panose="020B0604020202020204" pitchFamily="34" charset="0"/>
              <a:buChar char="•"/>
            </a:pPr>
            <a:r>
              <a:rPr lang="en-US" dirty="0"/>
              <a:t>Generated app packages must be publishable to platform app stores</a:t>
            </a:r>
          </a:p>
          <a:p>
            <a:pPr marL="628650" lvl="1" indent="-171450">
              <a:buFont typeface="Arial" panose="020B0604020202020204" pitchFamily="34" charset="0"/>
              <a:buChar char="•"/>
            </a:pPr>
            <a:r>
              <a:rPr lang="en-US" dirty="0"/>
              <a:t>e.g., iOS forbids JIT compilation, dynamically loading new code</a:t>
            </a:r>
          </a:p>
          <a:p>
            <a:pPr marL="628650" lvl="1" indent="-171450">
              <a:buFont typeface="Arial" panose="020B0604020202020204" pitchFamily="34" charset="0"/>
              <a:buChar char="•"/>
            </a:pPr>
            <a:r>
              <a:rPr lang="en-US" dirty="0"/>
              <a:t>Could potentially circumvent this by downloading/running WASM code (is this legal on iOS/Android?)</a:t>
            </a:r>
          </a:p>
          <a:p>
            <a:pPr marL="171450" indent="-171450">
              <a:buFont typeface="Arial" panose="020B0604020202020204" pitchFamily="34" charset="0"/>
              <a:buChar char="•"/>
            </a:pPr>
            <a:r>
              <a:rPr lang="en-US" dirty="0"/>
              <a:t>[mostly dev] Flexibility to incorporate third-party components</a:t>
            </a:r>
          </a:p>
          <a:p>
            <a:pPr marL="628650" lvl="1" indent="-171450">
              <a:buFont typeface="Arial" panose="020B0604020202020204" pitchFamily="34" charset="0"/>
              <a:buChar char="•"/>
            </a:pPr>
            <a:r>
              <a:rPr lang="en-US" dirty="0"/>
              <a:t>At a bare minimum, OSIRIS components, standard Rust crates</a:t>
            </a:r>
          </a:p>
          <a:p>
            <a:pPr marL="228600" rtl="0" fontAlgn="base">
              <a:spcBef>
                <a:spcPts val="0"/>
              </a:spcBef>
              <a:spcAft>
                <a:spcPts val="0"/>
              </a:spcAft>
              <a:buFont typeface="+mj-lt"/>
              <a:buAutoNum type="arabicPeriod"/>
            </a:pPr>
            <a:endParaRPr lang="en-US" sz="1100" b="0" i="0" u="none" strike="noStrike" dirty="0">
              <a:solidFill>
                <a:srgbClr val="000000"/>
              </a:solidFill>
              <a:effectLst/>
              <a:latin typeface="Arial" panose="020B0604020202020204" pitchFamily="34" charset="0"/>
            </a:endParaRPr>
          </a:p>
          <a:p>
            <a:pPr marL="228600" rtl="0" fontAlgn="base">
              <a:spcBef>
                <a:spcPts val="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Fast application startup</a:t>
            </a:r>
          </a:p>
          <a:p>
            <a:pPr marL="228600" rtl="0" fontAlgn="base">
              <a:spcBef>
                <a:spcPts val="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Quick compilation times</a:t>
            </a:r>
          </a:p>
          <a:p>
            <a:pPr marL="742950" lvl="1" indent="-285750" rtl="0" fontAlgn="base">
              <a:spcBef>
                <a:spcPts val="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At least for incremental compilation</a:t>
            </a:r>
          </a:p>
          <a:p>
            <a:pPr marL="742950" lvl="1" indent="-285750" rtl="0" fontAlgn="base">
              <a:spcBef>
                <a:spcPts val="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Good news: modern app dev UI kits focus on live coding</a:t>
            </a:r>
          </a:p>
          <a:p>
            <a:pPr marL="228600" rtl="0" fontAlgn="base">
              <a:spcBef>
                <a:spcPts val="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Consistent abstractions across platforms</a:t>
            </a:r>
          </a:p>
          <a:p>
            <a:pPr marL="742950" lvl="1" indent="-285750" rtl="0" fontAlgn="base">
              <a:spcBef>
                <a:spcPts val="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But easy to descend beneath abstractions to call platform-specific code</a:t>
            </a:r>
          </a:p>
          <a:p>
            <a:pPr marL="228600" rtl="0" fontAlgn="base">
              <a:spcBef>
                <a:spcPts val="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Flexibility to incorporate arbitrary third-party components</a:t>
            </a:r>
          </a:p>
          <a:p>
            <a:pPr marL="742950" lvl="1" indent="-285750" rtl="0" fontAlgn="base">
              <a:spcBef>
                <a:spcPts val="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At a bare minimum, OSIRIS components</a:t>
            </a:r>
          </a:p>
          <a:p>
            <a:pPr marL="228600" rtl="0" fontAlgn="base">
              <a:spcBef>
                <a:spcPts val="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Efficient execution (low runtime overhead) → native performance or better</a:t>
            </a:r>
          </a:p>
          <a:p>
            <a:pPr marL="228600" rtl="0" fontAlgn="base">
              <a:spcBef>
                <a:spcPts val="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Compliance with platform policy restrictions</a:t>
            </a:r>
          </a:p>
          <a:p>
            <a:pPr marL="742950" lvl="1" indent="-285750" rtl="0" fontAlgn="base">
              <a:spcBef>
                <a:spcPts val="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Generated app packages must be publishable to platform app stores</a:t>
            </a:r>
          </a:p>
          <a:p>
            <a:pPr marL="742950" lvl="1" indent="-285750" rtl="0" fontAlgn="base">
              <a:spcBef>
                <a:spcPts val="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e.g., iOS forbids JIT compilation, dynamically loading new code</a:t>
            </a:r>
          </a:p>
          <a:p>
            <a:pPr marL="1143000" lvl="2" indent="-228600" rtl="0" fontAlgn="base">
              <a:spcBef>
                <a:spcPts val="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Could potentially circumvent this by downloading/running WASM code (is this legal on iOS/Android?)</a:t>
            </a:r>
          </a:p>
          <a:p>
            <a:endParaRPr lang="en-US" dirty="0"/>
          </a:p>
        </p:txBody>
      </p:sp>
      <p:sp>
        <p:nvSpPr>
          <p:cNvPr id="4" name="Slide Number Placeholder 3"/>
          <p:cNvSpPr>
            <a:spLocks noGrp="1"/>
          </p:cNvSpPr>
          <p:nvPr>
            <p:ph type="sldNum" sz="quarter" idx="5"/>
          </p:nvPr>
        </p:nvSpPr>
        <p:spPr/>
        <p:txBody>
          <a:bodyPr/>
          <a:lstStyle/>
          <a:p>
            <a:fld id="{3B7B4AED-F6E6-984F-804C-9CFE1FD5EBEF}" type="slidenum">
              <a:rPr lang="en-US" smtClean="0"/>
              <a:t>26</a:t>
            </a:fld>
            <a:endParaRPr lang="en-US"/>
          </a:p>
        </p:txBody>
      </p:sp>
    </p:spTree>
    <p:extLst>
      <p:ext uri="{BB962C8B-B14F-4D97-AF65-F5344CB8AC3E}">
        <p14:creationId xmlns:p14="http://schemas.microsoft.com/office/powerpoint/2010/main" val="233674824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 first and most important requirement falls on the runtime side, which is to achieve high performance and efficient execution. </a:t>
            </a:r>
          </a:p>
          <a:p>
            <a:pPr marL="171450" indent="-171450">
              <a:buFont typeface="Arial" panose="020B0604020202020204" pitchFamily="34" charset="0"/>
              <a:buChar char="•"/>
            </a:pPr>
            <a:r>
              <a:rPr lang="en-US" dirty="0"/>
              <a:t>Efficient, performant execution obviously gives an application a highly responsive feel, that’s no surprise.</a:t>
            </a:r>
            <a:br>
              <a:rPr lang="en-US" dirty="0"/>
            </a:br>
            <a:r>
              <a:rPr lang="en-US" dirty="0"/>
              <a:t>Typically we refer to this as a low input-to-display latency, an end-to-end measurement of latency from when a user interacts with an application until when the results of that interaction are displayed on screen.</a:t>
            </a:r>
          </a:p>
          <a:p>
            <a:pPr marL="171450" indent="-171450">
              <a:buFont typeface="Arial" panose="020B0604020202020204" pitchFamily="34" charset="0"/>
              <a:buChar char="•"/>
            </a:pPr>
            <a:r>
              <a:rPr lang="en-US" dirty="0"/>
              <a:t>This requirement also factors into energy efficiency, which is of particular importance on mobile and embedded devices where battery life is a concern,</a:t>
            </a:r>
            <a:br>
              <a:rPr lang="en-US" dirty="0"/>
            </a:br>
            <a:r>
              <a:rPr lang="en-US" dirty="0"/>
              <a:t>though it also doesn’t hurt to be energy efficient in regular wall-powered systems too.</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Low runtime overhead → native performance</a:t>
            </a:r>
          </a:p>
          <a:p>
            <a:pPr marL="628650" lvl="1" indent="-171450">
              <a:buFont typeface="Arial" panose="020B0604020202020204" pitchFamily="34" charset="0"/>
              <a:buChar char="•"/>
            </a:pPr>
            <a:r>
              <a:rPr lang="en-US" dirty="0"/>
              <a:t>Rust is “on trend”: no required underlying runtime, no concurrent GC</a:t>
            </a:r>
          </a:p>
          <a:p>
            <a:pPr marL="628650" lvl="1" indent="-171450">
              <a:buFont typeface="Arial" panose="020B0604020202020204" pitchFamily="34" charset="0"/>
              <a:buChar char="•"/>
            </a:pPr>
            <a:r>
              <a:rPr lang="en-US" dirty="0"/>
              <a:t>Heavy focus on compile-time operations, zero-cost abstractions</a:t>
            </a:r>
          </a:p>
          <a:p>
            <a:pPr marL="171450" indent="-171450">
              <a:buFont typeface="Arial" panose="020B0604020202020204" pitchFamily="34" charset="0"/>
              <a:buChar char="•"/>
            </a:pPr>
            <a:r>
              <a:rPr lang="en-US" dirty="0"/>
              <a:t>Support easy full-system tracing/profiling</a:t>
            </a:r>
          </a:p>
          <a:p>
            <a:pPr marL="628650" lvl="1" indent="-171450">
              <a:buFont typeface="Arial" panose="020B0604020202020204" pitchFamily="34" charset="0"/>
              <a:buChar char="•"/>
            </a:pPr>
            <a:r>
              <a:rPr lang="en-US" dirty="0"/>
              <a:t>Built-in benchmarking infrastructure for easy regression testing</a:t>
            </a:r>
          </a:p>
          <a:p>
            <a:pPr marL="171450" indent="-171450">
              <a:buFont typeface="Arial" panose="020B0604020202020204" pitchFamily="34" charset="0"/>
              <a:buChar char="•"/>
            </a:pPr>
            <a:r>
              <a:rPr lang="en-US" dirty="0"/>
              <a:t>Avoid inefficient communication with platform</a:t>
            </a:r>
          </a:p>
          <a:p>
            <a:pPr marL="628650" lvl="1" indent="-171450">
              <a:buFont typeface="Arial" panose="020B0604020202020204" pitchFamily="34" charset="0"/>
              <a:buChar char="•"/>
            </a:pPr>
            <a:r>
              <a:rPr lang="en-US" dirty="0"/>
              <a:t>Many slow approaches based on serialization, message passing IPC </a:t>
            </a:r>
          </a:p>
          <a:p>
            <a:pPr marL="628650" lvl="1"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Energy efficiency is particularly important on mobile</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3B7B4AED-F6E6-984F-804C-9CFE1FD5EBEF}" type="slidenum">
              <a:rPr lang="en-US" smtClean="0"/>
              <a:t>27</a:t>
            </a:fld>
            <a:endParaRPr lang="en-US"/>
          </a:p>
        </p:txBody>
      </p:sp>
    </p:spTree>
    <p:extLst>
      <p:ext uri="{BB962C8B-B14F-4D97-AF65-F5344CB8AC3E}">
        <p14:creationId xmlns:p14="http://schemas.microsoft.com/office/powerpoint/2010/main" val="62726464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0" i="0" dirty="0">
                <a:solidFill>
                  <a:srgbClr val="000000"/>
                </a:solidFill>
                <a:effectLst/>
                <a:latin typeface="Rubik"/>
              </a:rPr>
              <a:t>More than 10 years ago, Amazon found that every 100ms of latency cost them 1% in sales. In 2006, Google found an extra .5 seconds in search page generation time </a:t>
            </a:r>
            <a:r>
              <a:rPr lang="en-US" b="0" i="0" u="sng" dirty="0">
                <a:solidFill>
                  <a:srgbClr val="0000FF"/>
                </a:solidFill>
                <a:effectLst/>
                <a:latin typeface="Rubik"/>
                <a:hlinkClick r:id="rId3"/>
              </a:rPr>
              <a:t>dropped traffic by 20%</a:t>
            </a:r>
            <a:r>
              <a:rPr lang="en-US" b="0" i="0" dirty="0">
                <a:solidFill>
                  <a:srgbClr val="000000"/>
                </a:solidFill>
                <a:effectLst/>
                <a:latin typeface="Rubik"/>
              </a:rPr>
              <a:t>.</a:t>
            </a:r>
          </a:p>
          <a:p>
            <a:pPr marL="171450" indent="-171450" algn="l">
              <a:buFont typeface="Arial" panose="020B0604020202020204" pitchFamily="34" charset="0"/>
              <a:buChar char="•"/>
            </a:pPr>
            <a:r>
              <a:rPr lang="en-US" b="0" i="0" dirty="0">
                <a:solidFill>
                  <a:srgbClr val="000000"/>
                </a:solidFill>
                <a:effectLst/>
                <a:latin typeface="Rubik"/>
              </a:rPr>
              <a:t>70% of mobile app users will abandon an app if it is taking too long to load ((Source: Think Storage Now)</a:t>
            </a:r>
          </a:p>
          <a:p>
            <a:pPr marL="171450" indent="-171450" algn="l">
              <a:buFont typeface="Arial" panose="020B0604020202020204" pitchFamily="34" charset="0"/>
              <a:buChar char="•"/>
            </a:pPr>
            <a:r>
              <a:rPr lang="en-US" b="0" i="0" u="sng" dirty="0">
                <a:solidFill>
                  <a:srgbClr val="0000FF"/>
                </a:solidFill>
                <a:effectLst/>
                <a:latin typeface="Rubik"/>
                <a:hlinkClick r:id="rId4"/>
              </a:rPr>
              <a:t>53% of your site visitors</a:t>
            </a:r>
            <a:r>
              <a:rPr lang="en-US" b="0" i="0" dirty="0">
                <a:solidFill>
                  <a:srgbClr val="000000"/>
                </a:solidFill>
                <a:effectLst/>
                <a:latin typeface="Rubik"/>
              </a:rPr>
              <a:t> will leave if your site takes longer than 3 seconds to load. </a:t>
            </a:r>
          </a:p>
          <a:p>
            <a:pPr marL="171450" indent="-171450" algn="l">
              <a:buFont typeface="Arial" panose="020B0604020202020204" pitchFamily="34" charset="0"/>
              <a:buChar char="•"/>
            </a:pPr>
            <a:r>
              <a:rPr lang="en-US" b="0" i="0" dirty="0">
                <a:solidFill>
                  <a:srgbClr val="325294"/>
                </a:solidFill>
                <a:effectLst/>
                <a:latin typeface="Axiforma"/>
              </a:rPr>
              <a:t>According to </a:t>
            </a:r>
            <a:r>
              <a:rPr lang="en-US" b="0" i="0" u="none" strike="noStrike" dirty="0">
                <a:solidFill>
                  <a:srgbClr val="0099FF"/>
                </a:solidFill>
                <a:effectLst/>
                <a:latin typeface="Axiforma"/>
                <a:hlinkClick r:id="rId5"/>
              </a:rPr>
              <a:t>another study</a:t>
            </a:r>
            <a:r>
              <a:rPr lang="en-US" b="0" i="0" dirty="0">
                <a:solidFill>
                  <a:srgbClr val="325294"/>
                </a:solidFill>
                <a:effectLst/>
                <a:latin typeface="Axiforma"/>
              </a:rPr>
              <a:t>, </a:t>
            </a:r>
            <a:r>
              <a:rPr lang="en-US" b="1" i="0" dirty="0">
                <a:solidFill>
                  <a:srgbClr val="325294"/>
                </a:solidFill>
                <a:effectLst/>
                <a:latin typeface="Axiforma"/>
              </a:rPr>
              <a:t>49% of users expect apps to start in 2 seconds or less</a:t>
            </a:r>
            <a:r>
              <a:rPr lang="en-US" b="0" i="0" dirty="0">
                <a:solidFill>
                  <a:srgbClr val="325294"/>
                </a:solidFill>
                <a:effectLst/>
                <a:latin typeface="Axiforma"/>
              </a:rPr>
              <a:t>.</a:t>
            </a:r>
            <a:endParaRPr lang="en-US" b="0" i="0" dirty="0">
              <a:solidFill>
                <a:srgbClr val="000000"/>
              </a:solidFill>
              <a:effectLst/>
              <a:latin typeface="Rubik"/>
            </a:endParaRPr>
          </a:p>
          <a:p>
            <a:pPr marL="171450" indent="-171450" algn="l">
              <a:buFont typeface="Arial" panose="020B0604020202020204" pitchFamily="34" charset="0"/>
              <a:buChar char="•"/>
            </a:pPr>
            <a:r>
              <a:rPr lang="en-US" b="0" i="0" dirty="0">
                <a:solidFill>
                  <a:srgbClr val="325294"/>
                </a:solidFill>
                <a:effectLst/>
                <a:latin typeface="Axiforma"/>
              </a:rPr>
              <a:t>Based on </a:t>
            </a:r>
            <a:r>
              <a:rPr lang="en-US" b="0" i="0" u="none" strike="noStrike" dirty="0">
                <a:solidFill>
                  <a:srgbClr val="0099FF"/>
                </a:solidFill>
                <a:effectLst/>
                <a:latin typeface="Axiforma"/>
                <a:hlinkClick r:id="rId6"/>
              </a:rPr>
              <a:t>an analysis of the top 100 Android apps</a:t>
            </a:r>
            <a:r>
              <a:rPr lang="en-US" b="0" i="0" dirty="0">
                <a:solidFill>
                  <a:srgbClr val="325294"/>
                </a:solidFill>
                <a:effectLst/>
                <a:latin typeface="Axiforma"/>
              </a:rPr>
              <a:t>, </a:t>
            </a:r>
            <a:r>
              <a:rPr lang="en-US" b="1" i="0" dirty="0">
                <a:solidFill>
                  <a:srgbClr val="325294"/>
                </a:solidFill>
                <a:effectLst/>
                <a:latin typeface="Axiforma"/>
              </a:rPr>
              <a:t>39 apps</a:t>
            </a:r>
            <a:r>
              <a:rPr lang="en-US" b="0" i="0" dirty="0">
                <a:solidFill>
                  <a:srgbClr val="325294"/>
                </a:solidFill>
                <a:effectLst/>
                <a:latin typeface="Axiforma"/>
              </a:rPr>
              <a:t> start in under or around </a:t>
            </a:r>
            <a:r>
              <a:rPr lang="en-US" b="1" i="0" dirty="0">
                <a:solidFill>
                  <a:srgbClr val="325294"/>
                </a:solidFill>
                <a:effectLst/>
                <a:latin typeface="Axiforma"/>
              </a:rPr>
              <a:t>2 seconds</a:t>
            </a:r>
            <a:r>
              <a:rPr lang="en-US" b="0" i="0" dirty="0">
                <a:solidFill>
                  <a:srgbClr val="325294"/>
                </a:solidFill>
                <a:effectLst/>
                <a:latin typeface="Axiforma"/>
              </a:rPr>
              <a:t>, and </a:t>
            </a:r>
            <a:r>
              <a:rPr lang="en-US" b="1" i="0" dirty="0">
                <a:solidFill>
                  <a:srgbClr val="325294"/>
                </a:solidFill>
                <a:effectLst/>
                <a:latin typeface="Axiforma"/>
              </a:rPr>
              <a:t>73</a:t>
            </a:r>
            <a:r>
              <a:rPr lang="en-US" b="0" i="0" dirty="0">
                <a:solidFill>
                  <a:srgbClr val="325294"/>
                </a:solidFill>
                <a:effectLst/>
                <a:latin typeface="Axiforma"/>
              </a:rPr>
              <a:t> in under </a:t>
            </a:r>
            <a:r>
              <a:rPr lang="en-US" b="1" i="0" dirty="0">
                <a:solidFill>
                  <a:srgbClr val="325294"/>
                </a:solidFill>
                <a:effectLst/>
                <a:latin typeface="Axiforma"/>
              </a:rPr>
              <a:t>3 seconds</a:t>
            </a:r>
            <a:r>
              <a:rPr lang="en-US" b="0" i="0" dirty="0">
                <a:solidFill>
                  <a:srgbClr val="325294"/>
                </a:solidFill>
                <a:effectLst/>
                <a:latin typeface="Axiforma"/>
              </a:rPr>
              <a:t>.  </a:t>
            </a:r>
            <a:r>
              <a:rPr lang="en-US" b="1" i="0" dirty="0">
                <a:solidFill>
                  <a:srgbClr val="325294"/>
                </a:solidFill>
                <a:effectLst/>
                <a:latin typeface="Axiforma"/>
              </a:rPr>
              <a:t>Ideally, most developers should target an app launch time of 1.5-2 seconds</a:t>
            </a:r>
            <a:r>
              <a:rPr lang="en-US" b="0" i="0" dirty="0">
                <a:solidFill>
                  <a:srgbClr val="325294"/>
                </a:solidFill>
                <a:effectLst/>
                <a:latin typeface="Axiforma"/>
              </a:rPr>
              <a:t>.</a:t>
            </a:r>
            <a:endParaRPr lang="en-US" b="0" i="0" dirty="0">
              <a:solidFill>
                <a:srgbClr val="000000"/>
              </a:solidFill>
              <a:effectLst/>
              <a:latin typeface="Rubik"/>
            </a:endParaRPr>
          </a:p>
          <a:p>
            <a:r>
              <a:rPr lang="en-US" dirty="0"/>
              <a:t>--------------------------------------------------</a:t>
            </a:r>
          </a:p>
          <a:p>
            <a:pPr marL="171450" indent="-171450">
              <a:buFont typeface="Arial" panose="020B0604020202020204" pitchFamily="34" charset="0"/>
              <a:buChar char="•"/>
            </a:pPr>
            <a:r>
              <a:rPr lang="en-US" dirty="0"/>
              <a:t>Mobile guidelines “time to initial display” (TTID):</a:t>
            </a:r>
          </a:p>
          <a:p>
            <a:pPr marL="628650" lvl="1" indent="-171450">
              <a:buFont typeface="Arial" panose="020B0604020202020204" pitchFamily="34" charset="0"/>
              <a:buChar char="•"/>
            </a:pPr>
            <a:r>
              <a:rPr lang="en-US" dirty="0"/>
              <a:t>Cold start (incl. process creation): 2-5 seconds,  iOS recommended &lt;= 3 sec</a:t>
            </a:r>
          </a:p>
          <a:p>
            <a:pPr marL="628650" lvl="1" indent="-171450">
              <a:buFont typeface="Arial" panose="020B0604020202020204" pitchFamily="34" charset="0"/>
              <a:buChar char="•"/>
            </a:pPr>
            <a:r>
              <a:rPr lang="en-US" dirty="0"/>
              <a:t>Warm start (incl. activity creation): 1-2 seconds</a:t>
            </a:r>
          </a:p>
          <a:p>
            <a:pPr marL="628650" lvl="1" indent="-171450">
              <a:buFont typeface="Arial" panose="020B0604020202020204" pitchFamily="34" charset="0"/>
              <a:buChar char="•"/>
            </a:pPr>
            <a:r>
              <a:rPr lang="en-US" dirty="0"/>
              <a:t>Hot start: under 1.5 seconds</a:t>
            </a:r>
          </a:p>
          <a:p>
            <a:pPr marL="628650" lvl="1" indent="-171450">
              <a:buFont typeface="Arial" panose="020B0604020202020204" pitchFamily="34" charset="0"/>
              <a:buChar char="•"/>
            </a:pPr>
            <a:r>
              <a:rPr lang="en-US" dirty="0"/>
              <a:t>Ideal time to display at least something: 200-500ms </a:t>
            </a:r>
          </a:p>
          <a:p>
            <a:r>
              <a:rPr lang="en-US" dirty="0"/>
              <a:t>-----------------------------------------------</a:t>
            </a:r>
          </a:p>
          <a:p>
            <a:pPr marL="171450" indent="-171450">
              <a:buFont typeface="Arial" panose="020B0604020202020204" pitchFamily="34" charset="0"/>
              <a:buChar char="•"/>
            </a:pPr>
            <a:r>
              <a:rPr lang="en-US" dirty="0"/>
              <a:t>Rust performs full AOT compilation</a:t>
            </a:r>
          </a:p>
          <a:p>
            <a:pPr marL="628650" lvl="1" indent="-171450">
              <a:buFont typeface="Arial" panose="020B0604020202020204" pitchFamily="34" charset="0"/>
              <a:buChar char="•"/>
            </a:pPr>
            <a:r>
              <a:rPr lang="en-US" dirty="0"/>
              <a:t>No JIT overhead → general perf is more consistent, but lower theoretical max</a:t>
            </a:r>
          </a:p>
          <a:p>
            <a:pPr marL="171450" indent="-171450">
              <a:buFont typeface="Arial" panose="020B0604020202020204" pitchFamily="34" charset="0"/>
              <a:buChar char="•"/>
            </a:pPr>
            <a:r>
              <a:rPr lang="en-US" dirty="0"/>
              <a:t>Smaller application binary also helps (e.g., reduced dynamic linking time)</a:t>
            </a:r>
          </a:p>
          <a:p>
            <a:pPr marL="628650" lvl="1" indent="-171450">
              <a:buFont typeface="Arial" panose="020B0604020202020204" pitchFamily="34" charset="0"/>
              <a:buChar char="•"/>
            </a:pPr>
            <a:r>
              <a:rPr lang="en-US" dirty="0"/>
              <a:t>Rust’s binaries are notoriously large</a:t>
            </a:r>
          </a:p>
          <a:p>
            <a:pPr marL="171450" indent="-171450">
              <a:buFont typeface="Arial" panose="020B0604020202020204" pitchFamily="34" charset="0"/>
              <a:buChar char="•"/>
            </a:pPr>
            <a:r>
              <a:rPr lang="en-US" dirty="0"/>
              <a:t>Benefits developers by shortening iterative dev cycle</a:t>
            </a:r>
          </a:p>
          <a:p>
            <a:endParaRPr lang="en-US" dirty="0"/>
          </a:p>
        </p:txBody>
      </p:sp>
      <p:sp>
        <p:nvSpPr>
          <p:cNvPr id="4" name="Slide Number Placeholder 3"/>
          <p:cNvSpPr>
            <a:spLocks noGrp="1"/>
          </p:cNvSpPr>
          <p:nvPr>
            <p:ph type="sldNum" sz="quarter" idx="5"/>
          </p:nvPr>
        </p:nvSpPr>
        <p:spPr/>
        <p:txBody>
          <a:bodyPr/>
          <a:lstStyle/>
          <a:p>
            <a:fld id="{3B7B4AED-F6E6-984F-804C-9CFE1FD5EBEF}" type="slidenum">
              <a:rPr lang="en-US" smtClean="0"/>
              <a:t>28</a:t>
            </a:fld>
            <a:endParaRPr lang="en-US"/>
          </a:p>
        </p:txBody>
      </p:sp>
    </p:spTree>
    <p:extLst>
      <p:ext uri="{BB962C8B-B14F-4D97-AF65-F5344CB8AC3E}">
        <p14:creationId xmlns:p14="http://schemas.microsoft.com/office/powerpoint/2010/main" val="139076733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Rust compilation time has long been a contentious issue</a:t>
            </a:r>
          </a:p>
          <a:p>
            <a:pPr marL="628650" lvl="1" indent="-171450">
              <a:buFont typeface="Arial" panose="020B0604020202020204" pitchFamily="34" charset="0"/>
              <a:buChar char="•"/>
            </a:pPr>
            <a:r>
              <a:rPr lang="en-US" dirty="0"/>
              <a:t>Significant work from the compilers team to speed up </a:t>
            </a:r>
            <a:r>
              <a:rPr lang="en-US" dirty="0" err="1"/>
              <a:t>rustc</a:t>
            </a:r>
            <a:endParaRPr lang="en-US" dirty="0"/>
          </a:p>
          <a:p>
            <a:pPr marL="628650" lvl="1" indent="-171450">
              <a:buFont typeface="Arial" panose="020B0604020202020204" pitchFamily="34" charset="0"/>
              <a:buChar char="•"/>
            </a:pPr>
            <a:r>
              <a:rPr lang="en-US" dirty="0"/>
              <a:t>Honestly not nearly as bad as the internet hivemind seems to think.</a:t>
            </a:r>
          </a:p>
          <a:p>
            <a:pPr marL="171450" indent="-171450">
              <a:buFont typeface="Arial" panose="020B0604020202020204" pitchFamily="34" charset="0"/>
              <a:buChar char="•"/>
            </a:pPr>
            <a:r>
              <a:rPr lang="en-US" dirty="0" err="1"/>
              <a:t>Robius</a:t>
            </a:r>
            <a:r>
              <a:rPr lang="en-US" dirty="0"/>
              <a:t>: strive for structure of many small crates</a:t>
            </a:r>
          </a:p>
          <a:p>
            <a:pPr marL="628650" lvl="1" indent="-171450">
              <a:buFont typeface="Arial" panose="020B0604020202020204" pitchFamily="34" charset="0"/>
              <a:buChar char="•"/>
            </a:pPr>
            <a:r>
              <a:rPr lang="en-US" dirty="0"/>
              <a:t>Benefit from largely parallelizable compilation units</a:t>
            </a:r>
          </a:p>
          <a:p>
            <a:pPr marL="628650" lvl="1"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Modern Rust UI kits combat this with live reloading of DSL elements</a:t>
            </a:r>
          </a:p>
          <a:p>
            <a:pPr marL="628650" lvl="1" indent="-171450">
              <a:buFont typeface="Arial" panose="020B0604020202020204" pitchFamily="34" charset="0"/>
              <a:buChar char="•"/>
            </a:pPr>
            <a:r>
              <a:rPr lang="en-US" dirty="0"/>
              <a:t>Makepad goes further to minimize dependencies for fast compilation</a:t>
            </a:r>
          </a:p>
          <a:p>
            <a:pPr marL="1085850" lvl="2" indent="-171450">
              <a:buFont typeface="Arial" panose="020B0604020202020204" pitchFamily="34" charset="0"/>
              <a:buChar char="•"/>
            </a:pPr>
            <a:r>
              <a:rPr lang="en-US" dirty="0"/>
              <a:t>Custom-tailored subset of platform framework dependencies</a:t>
            </a:r>
          </a:p>
          <a:p>
            <a:pPr marL="171450" indent="-171450">
              <a:buFont typeface="Arial" panose="020B0604020202020204" pitchFamily="34" charset="0"/>
              <a:buChar char="•"/>
            </a:pPr>
            <a:r>
              <a:rPr lang="en-US" dirty="0">
                <a:solidFill>
                  <a:schemeClr val="accent6">
                    <a:lumMod val="75000"/>
                  </a:schemeClr>
                </a:solidFill>
              </a:rPr>
              <a:t>Fast </a:t>
            </a:r>
            <a:r>
              <a:rPr lang="en-US" i="1" dirty="0">
                <a:solidFill>
                  <a:schemeClr val="accent6">
                    <a:lumMod val="75000"/>
                  </a:schemeClr>
                </a:solidFill>
              </a:rPr>
              <a:t>incremental</a:t>
            </a:r>
            <a:r>
              <a:rPr lang="en-US" dirty="0">
                <a:solidFill>
                  <a:schemeClr val="accent6">
                    <a:lumMod val="75000"/>
                  </a:schemeClr>
                </a:solidFill>
              </a:rPr>
              <a:t> compilation </a:t>
            </a:r>
            <a:r>
              <a:rPr lang="en-US" dirty="0">
                <a:solidFill>
                  <a:schemeClr val="bg2">
                    <a:lumMod val="75000"/>
                  </a:schemeClr>
                </a:solidFill>
              </a:rPr>
              <a:t>(at the very least)</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3B7B4AED-F6E6-984F-804C-9CFE1FD5EBEF}" type="slidenum">
              <a:rPr lang="en-US" smtClean="0"/>
              <a:t>29</a:t>
            </a:fld>
            <a:endParaRPr lang="en-US"/>
          </a:p>
        </p:txBody>
      </p:sp>
    </p:spTree>
    <p:extLst>
      <p:ext uri="{BB962C8B-B14F-4D97-AF65-F5344CB8AC3E}">
        <p14:creationId xmlns:p14="http://schemas.microsoft.com/office/powerpoint/2010/main" val="232274097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7B4AED-F6E6-984F-804C-9CFE1FD5EBEF}" type="slidenum">
              <a:rPr lang="en-US" smtClean="0"/>
              <a:t>30</a:t>
            </a:fld>
            <a:endParaRPr lang="en-US"/>
          </a:p>
        </p:txBody>
      </p:sp>
    </p:spTree>
    <p:extLst>
      <p:ext uri="{BB962C8B-B14F-4D97-AF65-F5344CB8AC3E}">
        <p14:creationId xmlns:p14="http://schemas.microsoft.com/office/powerpoint/2010/main" val="16553667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7B4AED-F6E6-984F-804C-9CFE1FD5EBEF}" type="slidenum">
              <a:rPr lang="en-US" smtClean="0"/>
              <a:t>3</a:t>
            </a:fld>
            <a:endParaRPr lang="en-US"/>
          </a:p>
        </p:txBody>
      </p:sp>
    </p:spTree>
    <p:extLst>
      <p:ext uri="{BB962C8B-B14F-4D97-AF65-F5344CB8AC3E}">
        <p14:creationId xmlns:p14="http://schemas.microsoft.com/office/powerpoint/2010/main" val="419943604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7B4AED-F6E6-984F-804C-9CFE1FD5EBEF}" type="slidenum">
              <a:rPr lang="en-US" smtClean="0"/>
              <a:t>31</a:t>
            </a:fld>
            <a:endParaRPr lang="en-US"/>
          </a:p>
        </p:txBody>
      </p:sp>
    </p:spTree>
    <p:extLst>
      <p:ext uri="{BB962C8B-B14F-4D97-AF65-F5344CB8AC3E}">
        <p14:creationId xmlns:p14="http://schemas.microsoft.com/office/powerpoint/2010/main" val="239007068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examples of things we cannot do within the app dev framework:</a:t>
            </a:r>
          </a:p>
          <a:p>
            <a:pPr marL="0" indent="0">
              <a:buNone/>
            </a:pPr>
            <a:r>
              <a:rPr lang="en-US" sz="800" b="1" dirty="0"/>
              <a:t>Examples:</a:t>
            </a:r>
            <a:r>
              <a:rPr lang="en-US" sz="800" dirty="0"/>
              <a:t> </a:t>
            </a:r>
          </a:p>
          <a:p>
            <a:pPr marL="171450" indent="-171450">
              <a:buFont typeface="Arial" panose="020B0604020202020204" pitchFamily="34" charset="0"/>
              <a:buChar char="•"/>
            </a:pPr>
            <a:r>
              <a:rPr lang="en-US" sz="800" dirty="0"/>
              <a:t>iOS forbids JIT compilation</a:t>
            </a:r>
          </a:p>
          <a:p>
            <a:pPr marL="171450" indent="-171450">
              <a:buFont typeface="Arial" panose="020B0604020202020204" pitchFamily="34" charset="0"/>
              <a:buChar char="•"/>
            </a:pPr>
            <a:r>
              <a:rPr lang="en-US" sz="800" dirty="0"/>
              <a:t>A</a:t>
            </a:r>
            <a:r>
              <a:rPr lang="en-US" dirty="0"/>
              <a:t>ndroid no longer allows loading class files from native code via JNI, which isn’t needed because ART performs AOT compilation </a:t>
            </a:r>
          </a:p>
          <a:p>
            <a:endParaRPr lang="en-US" dirty="0"/>
          </a:p>
          <a:p>
            <a:r>
              <a:rPr lang="en-US" dirty="0"/>
              <a:t>Sample errors:</a:t>
            </a:r>
          </a:p>
          <a:p>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525960"/>
                </a:solidFill>
                <a:effectLst/>
                <a:latin typeface="-apple-system"/>
              </a:rPr>
              <a:t>Error: The app references non-public symbols in &lt;path&gt;. If method names in your source code match the private Apple APIs listed above, altering your method names will help prevent this app from being flagged in future submissions. In addition, note that one or more of the above APIs may be located in a static library that was included with your app. If so, they must be removed.</a:t>
            </a:r>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525960"/>
                </a:solidFill>
                <a:effectLst/>
                <a:latin typeface="-apple-system"/>
              </a:rPr>
              <a:t>Error: Invalid Bundle Structure - The binary file </a:t>
            </a:r>
            <a:r>
              <a:rPr lang="en-US" dirty="0">
                <a:solidFill>
                  <a:srgbClr val="525960"/>
                </a:solidFill>
                <a:latin typeface="-apple-system"/>
              </a:rPr>
              <a:t>&lt;…&gt;</a:t>
            </a:r>
            <a:r>
              <a:rPr lang="en-US" b="0" i="0" dirty="0">
                <a:solidFill>
                  <a:srgbClr val="525960"/>
                </a:solidFill>
                <a:effectLst/>
                <a:latin typeface="-apple-system"/>
              </a:rPr>
              <a:t> is not permitted. Your app can’t contain standalone executables or libraries…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effectLst/>
                <a:latin typeface="SF Pro Text"/>
              </a:rPr>
              <a:t>Note: applications must be packaged and submitted using technologies provided in </a:t>
            </a:r>
            <a:r>
              <a:rPr lang="en-US" b="0" i="0" dirty="0" err="1">
                <a:effectLst/>
                <a:latin typeface="SF Pro Text"/>
              </a:rPr>
              <a:t>Xcode</a:t>
            </a:r>
            <a:r>
              <a:rPr lang="en-US" b="0" i="0" dirty="0">
                <a:effectLst/>
                <a:latin typeface="SF Pro Text"/>
              </a:rPr>
              <a:t>; no third-party installers allowed. They must also be self-contained, single app installation bundles and cannot install code or resources in shared locations.</a:t>
            </a:r>
            <a:endParaRPr lang="en-US" dirty="0"/>
          </a:p>
          <a:p>
            <a:endParaRPr lang="en-US" dirty="0"/>
          </a:p>
        </p:txBody>
      </p:sp>
      <p:sp>
        <p:nvSpPr>
          <p:cNvPr id="4" name="Slide Number Placeholder 3"/>
          <p:cNvSpPr>
            <a:spLocks noGrp="1"/>
          </p:cNvSpPr>
          <p:nvPr>
            <p:ph type="sldNum" sz="quarter" idx="5"/>
          </p:nvPr>
        </p:nvSpPr>
        <p:spPr/>
        <p:txBody>
          <a:bodyPr/>
          <a:lstStyle/>
          <a:p>
            <a:fld id="{3B7B4AED-F6E6-984F-804C-9CFE1FD5EBEF}" type="slidenum">
              <a:rPr lang="en-US" smtClean="0"/>
              <a:t>32</a:t>
            </a:fld>
            <a:endParaRPr lang="en-US"/>
          </a:p>
        </p:txBody>
      </p:sp>
    </p:spTree>
    <p:extLst>
      <p:ext uri="{BB962C8B-B14F-4D97-AF65-F5344CB8AC3E}">
        <p14:creationId xmlns:p14="http://schemas.microsoft.com/office/powerpoint/2010/main" val="73774076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7B4AED-F6E6-984F-804C-9CFE1FD5EBEF}" type="slidenum">
              <a:rPr lang="en-US" smtClean="0"/>
              <a:t>33</a:t>
            </a:fld>
            <a:endParaRPr lang="en-US"/>
          </a:p>
        </p:txBody>
      </p:sp>
    </p:spTree>
    <p:extLst>
      <p:ext uri="{BB962C8B-B14F-4D97-AF65-F5344CB8AC3E}">
        <p14:creationId xmlns:p14="http://schemas.microsoft.com/office/powerpoint/2010/main" val="209282317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Why call it a “reference design”?</a:t>
            </a:r>
          </a:p>
          <a:p>
            <a:pPr marL="628650" lvl="1" indent="-171450">
              <a:buFont typeface="Arial" panose="020B0604020202020204" pitchFamily="34" charset="0"/>
              <a:buChar char="•"/>
            </a:pPr>
            <a:r>
              <a:rPr lang="en-US" dirty="0"/>
              <a:t>It should serve as a one-stop shop for developers to grab a comprehensive solution for Rust app dev that just works off the shelf.</a:t>
            </a:r>
          </a:p>
          <a:p>
            <a:pPr marL="1085850" lvl="2" indent="-171450">
              <a:buFont typeface="Arial" panose="020B0604020202020204" pitchFamily="34" charset="0"/>
              <a:buChar char="•"/>
            </a:pPr>
            <a:r>
              <a:rPr lang="en-US" dirty="0"/>
              <a:t>Think of it as tier 1 support for “blessed” combo of projects</a:t>
            </a:r>
          </a:p>
          <a:p>
            <a:pPr marL="628650" lvl="1" indent="-171450">
              <a:buFont typeface="Arial" panose="020B0604020202020204" pitchFamily="34" charset="0"/>
              <a:buChar char="•"/>
            </a:pPr>
            <a:r>
              <a:rPr lang="en-US" dirty="0"/>
              <a:t>Flexible componentized architecture of loosely-coupled pieces that can be reused beyond this supported combination,</a:t>
            </a:r>
            <a:br>
              <a:rPr lang="en-US" dirty="0"/>
            </a:br>
            <a:r>
              <a:rPr lang="en-US" dirty="0"/>
              <a:t>the main idea being that advanced developers can either bring in outside components to mix them in with others in the supported set</a:t>
            </a:r>
            <a:br>
              <a:rPr lang="en-US" dirty="0"/>
            </a:br>
            <a:r>
              <a:rPr lang="en-US" dirty="0"/>
              <a:t>or replace the existing components entirely, </a:t>
            </a:r>
            <a:br>
              <a:rPr lang="en-US" dirty="0"/>
            </a:br>
            <a:r>
              <a:rPr lang="en-US" dirty="0"/>
              <a:t>and they can take these components and reuse them in other domains beyond </a:t>
            </a:r>
            <a:r>
              <a:rPr lang="en-US" dirty="0" err="1"/>
              <a:t>Robius</a:t>
            </a:r>
            <a:r>
              <a:rPr lang="en-US" dirty="0"/>
              <a:t>, if desired.</a:t>
            </a:r>
          </a:p>
          <a:p>
            <a:pPr marL="628650" lvl="1" indent="-171450">
              <a:buFont typeface="Arial" panose="020B0604020202020204" pitchFamily="34" charset="0"/>
              <a:buChar cha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This is similar to other working groups, such as the Rust embedded working group which organizes projects for microcontrollers, peripherals, etc.</a:t>
            </a:r>
            <a:br>
              <a:rPr lang="en-US" dirty="0"/>
            </a:br>
            <a:r>
              <a:rPr lang="en-US" dirty="0"/>
              <a:t>They have a series of crates that are intended to work with each other in certain ways, but aren’t restricted to that.</a:t>
            </a:r>
            <a:br>
              <a:rPr lang="en-US" dirty="0"/>
            </a:br>
            <a:r>
              <a:rPr lang="en-US" dirty="0"/>
              <a:t>(e.g., I have reused some of their register abstractions in Theseus and other non-embedded contexts)</a:t>
            </a:r>
          </a:p>
          <a:p>
            <a:pPr marL="628650" lvl="1"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3B7B4AED-F6E6-984F-804C-9CFE1FD5EBEF}" type="slidenum">
              <a:rPr lang="en-US" smtClean="0"/>
              <a:t>34</a:t>
            </a:fld>
            <a:endParaRPr lang="en-US"/>
          </a:p>
        </p:txBody>
      </p:sp>
    </p:spTree>
    <p:extLst>
      <p:ext uri="{BB962C8B-B14F-4D97-AF65-F5344CB8AC3E}">
        <p14:creationId xmlns:p14="http://schemas.microsoft.com/office/powerpoint/2010/main" val="266915289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rtl="0" fontAlgn="base">
              <a:spcBef>
                <a:spcPts val="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UI toolkits – Makepad, </a:t>
            </a:r>
            <a:r>
              <a:rPr lang="en-US" sz="1100" b="0" i="0" u="none" strike="noStrike" dirty="0" err="1">
                <a:solidFill>
                  <a:srgbClr val="000000"/>
                </a:solidFill>
                <a:effectLst/>
                <a:latin typeface="Arial" panose="020B0604020202020204" pitchFamily="34" charset="0"/>
              </a:rPr>
              <a:t>Dioxus</a:t>
            </a:r>
            <a:r>
              <a:rPr lang="en-US" sz="1100" b="0" i="0" u="none" strike="noStrike" dirty="0">
                <a:solidFill>
                  <a:srgbClr val="000000"/>
                </a:solidFill>
                <a:effectLst/>
                <a:latin typeface="Arial" panose="020B0604020202020204" pitchFamily="34" charset="0"/>
              </a:rPr>
              <a:t>, Slint</a:t>
            </a:r>
          </a:p>
          <a:p>
            <a:pPr marL="742950" lvl="1" indent="-285750" rtl="0" fontAlgn="base">
              <a:spcBef>
                <a:spcPts val="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Offers a variety of UI development options and styles</a:t>
            </a:r>
          </a:p>
          <a:p>
            <a:pPr marL="742950" lvl="1" indent="-285750" rtl="0" fontAlgn="base">
              <a:spcBef>
                <a:spcPts val="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Generally cross-platform, with a focus on GUI design and workloads</a:t>
            </a:r>
          </a:p>
          <a:p>
            <a:pPr marL="228600" rtl="0" fontAlgn="base">
              <a:spcBef>
                <a:spcPts val="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OSIRIS - OS Interfaces in Rust</a:t>
            </a:r>
          </a:p>
          <a:p>
            <a:pPr marL="742950" lvl="1" indent="-285750" rtl="0" fontAlgn="base">
              <a:spcBef>
                <a:spcPts val="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Rust abstractions of platform and OS-specific functionality</a:t>
            </a:r>
          </a:p>
          <a:p>
            <a:pPr marL="1143000" lvl="2" indent="-228600" rtl="0" fontAlgn="base">
              <a:spcBef>
                <a:spcPts val="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Focus on non-GUI subsystems</a:t>
            </a:r>
          </a:p>
          <a:p>
            <a:pPr marL="1600200" lvl="3" indent="-228600" rtl="0" fontAlgn="base">
              <a:spcBef>
                <a:spcPts val="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Standard subsystems: networking, storage, audio, time</a:t>
            </a:r>
          </a:p>
          <a:p>
            <a:pPr marL="1600200" lvl="3" indent="-228600" rtl="0" fontAlgn="base">
              <a:spcBef>
                <a:spcPts val="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UI-adjacent services: notifications, clipboard, drag &amp; drop</a:t>
            </a:r>
          </a:p>
          <a:p>
            <a:pPr marL="1600200" lvl="3" indent="-228600" rtl="0" fontAlgn="base">
              <a:spcBef>
                <a:spcPts val="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Mobile-oriented:</a:t>
            </a:r>
          </a:p>
          <a:p>
            <a:pPr marL="2057400" lvl="4" indent="-228600"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Sensors/actuator: accelerometer/gyro, ambient light, pressure, temp, vibration, location, buttons, LEDs, biometrics</a:t>
            </a:r>
          </a:p>
          <a:p>
            <a:pPr marL="2057400" lvl="4" indent="-228600"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Multimedia: camera, mic, speaker</a:t>
            </a:r>
          </a:p>
          <a:p>
            <a:pPr marL="2057400" lvl="4" indent="-228600"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Touch screen, display brightness</a:t>
            </a:r>
          </a:p>
          <a:p>
            <a:pPr marL="2057400" lvl="4" indent="-228600"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Connectivity: </a:t>
            </a:r>
            <a:r>
              <a:rPr lang="en-US" sz="1100" b="0" i="0" u="none" strike="noStrike" dirty="0" err="1">
                <a:solidFill>
                  <a:srgbClr val="000000"/>
                </a:solidFill>
                <a:effectLst/>
                <a:latin typeface="Arial" panose="020B0604020202020204" pitchFamily="34" charset="0"/>
              </a:rPr>
              <a:t>WiFi</a:t>
            </a:r>
            <a:r>
              <a:rPr lang="en-US" sz="1100" b="0" i="0" u="none" strike="noStrike" dirty="0">
                <a:solidFill>
                  <a:srgbClr val="000000"/>
                </a:solidFill>
                <a:effectLst/>
                <a:latin typeface="Arial" panose="020B0604020202020204" pitchFamily="34" charset="0"/>
              </a:rPr>
              <a:t> discovery, </a:t>
            </a:r>
            <a:r>
              <a:rPr lang="en-US" sz="1100" b="0" i="0" u="none" strike="noStrike" dirty="0" err="1">
                <a:solidFill>
                  <a:srgbClr val="000000"/>
                </a:solidFill>
                <a:effectLst/>
                <a:latin typeface="Arial" panose="020B0604020202020204" pitchFamily="34" charset="0"/>
              </a:rPr>
              <a:t>bluetooth</a:t>
            </a:r>
            <a:r>
              <a:rPr lang="en-US" sz="1100" b="0" i="0" u="none" strike="noStrike" dirty="0">
                <a:solidFill>
                  <a:srgbClr val="000000"/>
                </a:solidFill>
                <a:effectLst/>
                <a:latin typeface="Arial" panose="020B0604020202020204" pitchFamily="34" charset="0"/>
              </a:rPr>
              <a:t>, NFC, USB, phone modem</a:t>
            </a:r>
          </a:p>
          <a:p>
            <a:pPr marL="2057400" lvl="4" indent="-228600"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Power: battery, charging, idle/standby/awake status</a:t>
            </a:r>
          </a:p>
          <a:p>
            <a:pPr marL="2057400" lvl="4" indent="-228600"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Permissions management: declaring, requesting, revoking</a:t>
            </a:r>
          </a:p>
          <a:p>
            <a:pPr marL="1143000" lvl="2" indent="-228600" rtl="0" fontAlgn="base">
              <a:spcBef>
                <a:spcPts val="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Goal: easy to integrate OSIRIS into a UI app as a dependency</a:t>
            </a:r>
          </a:p>
          <a:p>
            <a:pPr marL="1143000" lvl="2" indent="-228600" rtl="0" fontAlgn="base">
              <a:spcBef>
                <a:spcPts val="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Low-/zero-cost abstractions, as close to native as possible</a:t>
            </a:r>
          </a:p>
          <a:p>
            <a:pPr marL="742950" lvl="1" indent="-285750" rtl="0" fontAlgn="base">
              <a:spcBef>
                <a:spcPts val="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Future: high-level, off-system mobile services</a:t>
            </a:r>
          </a:p>
          <a:p>
            <a:pPr marL="1143000" lvl="2" indent="-228600" rtl="0" fontAlgn="base">
              <a:spcBef>
                <a:spcPts val="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RESTful APIs: mapping, authentication, Google Play services, </a:t>
            </a:r>
            <a:r>
              <a:rPr lang="en-US" sz="1100" b="0" i="0" u="none" strike="noStrike" dirty="0" err="1">
                <a:solidFill>
                  <a:srgbClr val="000000"/>
                </a:solidFill>
                <a:effectLst/>
                <a:latin typeface="Arial" panose="020B0604020202020204" pitchFamily="34" charset="0"/>
              </a:rPr>
              <a:t>etc</a:t>
            </a:r>
            <a:endParaRPr lang="en-US" sz="1100" b="0" i="0" u="none" strike="noStrike" dirty="0">
              <a:solidFill>
                <a:srgbClr val="000000"/>
              </a:solidFill>
              <a:effectLst/>
              <a:latin typeface="Arial" panose="020B0604020202020204" pitchFamily="34" charset="0"/>
            </a:endParaRPr>
          </a:p>
          <a:p>
            <a:pPr marL="1143000" lvl="2" indent="-228600" rtl="0" fontAlgn="base">
              <a:spcBef>
                <a:spcPts val="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Can likely use or start from the foundation of Open Mobile Hub</a:t>
            </a:r>
          </a:p>
          <a:p>
            <a:pPr marL="228600" rtl="0" fontAlgn="base">
              <a:spcBef>
                <a:spcPts val="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Concurrent / parallel computation runtime</a:t>
            </a:r>
          </a:p>
          <a:p>
            <a:pPr marL="742950" lvl="1" indent="-285750" rtl="0" fontAlgn="base">
              <a:spcBef>
                <a:spcPts val="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Async execution runtime – </a:t>
            </a:r>
            <a:r>
              <a:rPr lang="en-US" sz="1100" b="0" i="0" u="none" strike="noStrike" dirty="0" err="1">
                <a:solidFill>
                  <a:srgbClr val="000000"/>
                </a:solidFill>
                <a:effectLst/>
                <a:latin typeface="Arial" panose="020B0604020202020204" pitchFamily="34" charset="0"/>
              </a:rPr>
              <a:t>ylong</a:t>
            </a:r>
            <a:r>
              <a:rPr lang="en-US" sz="1100" b="0" i="0" u="none" strike="noStrike" dirty="0">
                <a:solidFill>
                  <a:srgbClr val="000000"/>
                </a:solidFill>
                <a:effectLst/>
                <a:latin typeface="Arial" panose="020B0604020202020204" pitchFamily="34" charset="0"/>
              </a:rPr>
              <a:t>, </a:t>
            </a:r>
            <a:r>
              <a:rPr lang="en-US" sz="1100" b="0" i="0" u="none" strike="noStrike" dirty="0" err="1">
                <a:solidFill>
                  <a:srgbClr val="000000"/>
                </a:solidFill>
                <a:effectLst/>
                <a:latin typeface="Arial" panose="020B0604020202020204" pitchFamily="34" charset="0"/>
              </a:rPr>
              <a:t>tokio</a:t>
            </a:r>
            <a:r>
              <a:rPr lang="en-US" sz="1100" b="0" i="0" u="none" strike="noStrike" dirty="0">
                <a:solidFill>
                  <a:srgbClr val="000000"/>
                </a:solidFill>
                <a:effectLst/>
                <a:latin typeface="Arial" panose="020B0604020202020204" pitchFamily="34" charset="0"/>
              </a:rPr>
              <a:t>, async-std (</a:t>
            </a:r>
            <a:r>
              <a:rPr lang="en-US" sz="1100" b="0" i="0" u="none" strike="noStrike" dirty="0" err="1">
                <a:solidFill>
                  <a:srgbClr val="000000"/>
                </a:solidFill>
                <a:effectLst/>
                <a:latin typeface="Arial" panose="020B0604020202020204" pitchFamily="34" charset="0"/>
              </a:rPr>
              <a:t>smol</a:t>
            </a:r>
            <a:r>
              <a:rPr lang="en-US" sz="1100" b="0" i="0" u="none" strike="noStrike" dirty="0">
                <a:solidFill>
                  <a:srgbClr val="000000"/>
                </a:solidFill>
                <a:effectLst/>
                <a:latin typeface="Arial" panose="020B0604020202020204" pitchFamily="34" charset="0"/>
              </a:rPr>
              <a:t>)</a:t>
            </a:r>
          </a:p>
          <a:p>
            <a:pPr marL="742950" lvl="1" indent="-285750" rtl="0" fontAlgn="base">
              <a:spcBef>
                <a:spcPts val="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Threads, thread pools, and CPU/multicore abstractions</a:t>
            </a:r>
          </a:p>
          <a:p>
            <a:r>
              <a:rPr lang="en-US" sz="1100" b="0" i="0" u="sng" strike="noStrike" dirty="0">
                <a:solidFill>
                  <a:srgbClr val="1155CC"/>
                </a:solidFill>
                <a:effectLst/>
                <a:latin typeface="Arial" panose="020B0604020202020204" pitchFamily="34" charset="0"/>
                <a:hlinkClick r:id="rId3"/>
              </a:rPr>
              <a:t>https://www.openmobilehub.com/getting-started/</a:t>
            </a:r>
            <a:r>
              <a:rPr lang="en-US" sz="1100" b="0" i="0" u="none" strike="noStrike" dirty="0">
                <a:solidFill>
                  <a:srgbClr val="000000"/>
                </a:solidFill>
                <a:effectLst/>
                <a:latin typeface="Arial" panose="020B0604020202020204" pitchFamily="34" charset="0"/>
              </a:rPr>
              <a:t> </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3B7B4AED-F6E6-984F-804C-9CFE1FD5EBEF}" type="slidenum">
              <a:rPr lang="en-US" smtClean="0"/>
              <a:t>35</a:t>
            </a:fld>
            <a:endParaRPr lang="en-US"/>
          </a:p>
        </p:txBody>
      </p:sp>
    </p:spTree>
    <p:extLst>
      <p:ext uri="{BB962C8B-B14F-4D97-AF65-F5344CB8AC3E}">
        <p14:creationId xmlns:p14="http://schemas.microsoft.com/office/powerpoint/2010/main" val="361936734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Guiding design philosophy: stay out of the UI’s way</a:t>
            </a:r>
          </a:p>
          <a:p>
            <a:pPr marL="628650" lvl="1" indent="-171450">
              <a:buFont typeface="Arial" panose="020B0604020202020204" pitchFamily="34" charset="0"/>
              <a:buChar char="•"/>
            </a:pPr>
            <a:r>
              <a:rPr lang="en-US" dirty="0"/>
              <a:t>Let the UI experts do what they do best</a:t>
            </a:r>
          </a:p>
          <a:p>
            <a:pPr marL="628650" lvl="1" indent="-171450">
              <a:buFont typeface="Arial" panose="020B0604020202020204" pitchFamily="34" charset="0"/>
              <a:buChar char="•"/>
            </a:pPr>
            <a:r>
              <a:rPr lang="en-US" dirty="0"/>
              <a:t>UI toolkit and application logic are the active driver</a:t>
            </a:r>
          </a:p>
          <a:p>
            <a:pPr marL="1085850" lvl="2" indent="-171450">
              <a:buFont typeface="Arial" panose="020B0604020202020204" pitchFamily="34" charset="0"/>
              <a:buChar char="•"/>
            </a:pPr>
            <a:r>
              <a:rPr lang="en-US" dirty="0"/>
              <a:t>Toolkit defines application entry point and main UI/UX event loop</a:t>
            </a:r>
          </a:p>
          <a:p>
            <a:pPr marL="1085850" lvl="2" indent="-171450">
              <a:buFont typeface="Arial" panose="020B0604020202020204" pitchFamily="34" charset="0"/>
              <a:buChar char="•"/>
            </a:pPr>
            <a:r>
              <a:rPr lang="en-US" dirty="0"/>
              <a:t>Provides all abstractions for system graphics APIs</a:t>
            </a:r>
          </a:p>
          <a:p>
            <a:pPr marL="628650" lvl="1" indent="-171450">
              <a:buFont typeface="Arial" panose="020B0604020202020204" pitchFamily="34" charset="0"/>
              <a:buChar char="•"/>
            </a:pPr>
            <a:r>
              <a:rPr lang="en-US" dirty="0"/>
              <a:t>OSIRIS and other components are supplementary</a:t>
            </a:r>
          </a:p>
          <a:p>
            <a:pPr marL="1085850" lvl="2" indent="-171450">
              <a:buFont typeface="Arial" panose="020B0604020202020204" pitchFamily="34" charset="0"/>
              <a:buChar char="•"/>
            </a:pPr>
            <a:r>
              <a:rPr lang="en-US" dirty="0"/>
              <a:t>Fully distinct from and independent of UI</a:t>
            </a:r>
          </a:p>
          <a:p>
            <a:pPr marL="1085850" lvl="2" indent="-171450">
              <a:buFont typeface="Arial" panose="020B0604020202020204" pitchFamily="34" charset="0"/>
              <a:buChar char="•"/>
            </a:pPr>
            <a:r>
              <a:rPr lang="en-US" dirty="0"/>
              <a:t>Act as passive libraries</a:t>
            </a:r>
          </a:p>
          <a:p>
            <a:pPr marL="1085850" lvl="2" indent="-171450">
              <a:buFont typeface="Arial" panose="020B0604020202020204" pitchFamily="34" charset="0"/>
              <a:buChar char="•"/>
            </a:pPr>
            <a:r>
              <a:rPr lang="en-US" dirty="0"/>
              <a:t>Not concerned with graphics abstractions</a:t>
            </a:r>
          </a:p>
          <a:p>
            <a:pPr marL="457200" lvl="1" indent="0">
              <a:buNone/>
            </a:pPr>
            <a:endParaRPr lang="en-US" dirty="0"/>
          </a:p>
          <a:p>
            <a:pPr lvl="1"/>
            <a:endParaRPr lang="en-US" dirty="0"/>
          </a:p>
        </p:txBody>
      </p:sp>
      <p:sp>
        <p:nvSpPr>
          <p:cNvPr id="4" name="Slide Number Placeholder 3"/>
          <p:cNvSpPr>
            <a:spLocks noGrp="1"/>
          </p:cNvSpPr>
          <p:nvPr>
            <p:ph type="sldNum" sz="quarter" idx="5"/>
          </p:nvPr>
        </p:nvSpPr>
        <p:spPr/>
        <p:txBody>
          <a:bodyPr/>
          <a:lstStyle/>
          <a:p>
            <a:fld id="{3B7B4AED-F6E6-984F-804C-9CFE1FD5EBEF}" type="slidenum">
              <a:rPr lang="en-US" smtClean="0"/>
              <a:t>36</a:t>
            </a:fld>
            <a:endParaRPr lang="en-US"/>
          </a:p>
        </p:txBody>
      </p:sp>
    </p:spTree>
    <p:extLst>
      <p:ext uri="{BB962C8B-B14F-4D97-AF65-F5344CB8AC3E}">
        <p14:creationId xmlns:p14="http://schemas.microsoft.com/office/powerpoint/2010/main" val="12823790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sz="1600" dirty="0"/>
              <a:t>Another interesting option we’re exploring is the ability to integrate multiple UI toolkits, such that a developer can choose the UI model they’re most comfortable with.</a:t>
            </a:r>
          </a:p>
          <a:p>
            <a:pPr marL="742950" lvl="1" indent="-285750">
              <a:buFont typeface="Arial" panose="020B0604020202020204" pitchFamily="34" charset="0"/>
              <a:buChar char="•"/>
            </a:pPr>
            <a:r>
              <a:rPr lang="en-US" sz="1600" dirty="0"/>
              <a:t>For example, a developer that’s more familiar with React Native or web-based frameworks would likely find it easiest to use </a:t>
            </a:r>
            <a:r>
              <a:rPr lang="en-US" sz="1600" dirty="0" err="1"/>
              <a:t>Dioxus</a:t>
            </a:r>
            <a:r>
              <a:rPr lang="en-US" sz="1600" dirty="0"/>
              <a:t>.</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Depending on the level of integration we’re able to achieve, a higher-level UI framework like </a:t>
            </a:r>
            <a:r>
              <a:rPr lang="en-US" sz="1600" dirty="0" err="1"/>
              <a:t>Dioxus</a:t>
            </a:r>
            <a:r>
              <a:rPr lang="en-US" sz="1600" dirty="0"/>
              <a:t> doesn’t necessarily </a:t>
            </a:r>
            <a:r>
              <a:rPr lang="en-US" sz="1600" i="1" dirty="0"/>
              <a:t>have</a:t>
            </a:r>
            <a:r>
              <a:rPr lang="en-US" sz="1600" dirty="0"/>
              <a:t> to exist atop </a:t>
            </a:r>
            <a:r>
              <a:rPr lang="en-US" sz="1600" dirty="0" err="1"/>
              <a:t>Makepad’s</a:t>
            </a:r>
            <a:r>
              <a:rPr lang="en-US" sz="1600" dirty="0"/>
              <a:t> engine, but it could.</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err="1"/>
              <a:t>ArkUI</a:t>
            </a:r>
            <a:r>
              <a:rPr lang="en-US" sz="1600" dirty="0"/>
              <a:t> (an up and coming framework) may also want to use these underlying Rust framework layers to improve its perf, and remove reliance on </a:t>
            </a:r>
            <a:r>
              <a:rPr lang="en-US" sz="1600" dirty="0" err="1"/>
              <a:t>Skia</a:t>
            </a:r>
            <a:endParaRPr lang="en-US" sz="1600" dirty="0"/>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Goal: attract frontend/app/UI developers that aren’t comfortable with Rust</a:t>
            </a:r>
          </a:p>
        </p:txBody>
      </p:sp>
      <p:sp>
        <p:nvSpPr>
          <p:cNvPr id="4" name="Slide Number Placeholder 3"/>
          <p:cNvSpPr>
            <a:spLocks noGrp="1"/>
          </p:cNvSpPr>
          <p:nvPr>
            <p:ph type="sldNum" sz="quarter" idx="5"/>
          </p:nvPr>
        </p:nvSpPr>
        <p:spPr/>
        <p:txBody>
          <a:bodyPr/>
          <a:lstStyle/>
          <a:p>
            <a:fld id="{3B7B4AED-F6E6-984F-804C-9CFE1FD5EBEF}" type="slidenum">
              <a:rPr lang="en-US" smtClean="0"/>
              <a:t>37</a:t>
            </a:fld>
            <a:endParaRPr lang="en-US"/>
          </a:p>
        </p:txBody>
      </p:sp>
    </p:spTree>
    <p:extLst>
      <p:ext uri="{BB962C8B-B14F-4D97-AF65-F5344CB8AC3E}">
        <p14:creationId xmlns:p14="http://schemas.microsoft.com/office/powerpoint/2010/main" val="9056708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 application can also incorporate a game engine like Bevy, whose logic could be driven by the game engine while still being able to utilize other platform-agnostic components of the ecosystem.</a:t>
            </a:r>
          </a:p>
          <a:p>
            <a:endParaRPr lang="en-US" dirty="0"/>
          </a:p>
        </p:txBody>
      </p:sp>
      <p:sp>
        <p:nvSpPr>
          <p:cNvPr id="4" name="Slide Number Placeholder 3"/>
          <p:cNvSpPr>
            <a:spLocks noGrp="1"/>
          </p:cNvSpPr>
          <p:nvPr>
            <p:ph type="sldNum" sz="quarter" idx="5"/>
          </p:nvPr>
        </p:nvSpPr>
        <p:spPr/>
        <p:txBody>
          <a:bodyPr/>
          <a:lstStyle/>
          <a:p>
            <a:fld id="{3B7B4AED-F6E6-984F-804C-9CFE1FD5EBEF}" type="slidenum">
              <a:rPr lang="en-US" smtClean="0"/>
              <a:t>38</a:t>
            </a:fld>
            <a:endParaRPr lang="en-US"/>
          </a:p>
        </p:txBody>
      </p:sp>
    </p:spTree>
    <p:extLst>
      <p:ext uri="{BB962C8B-B14F-4D97-AF65-F5344CB8AC3E}">
        <p14:creationId xmlns:p14="http://schemas.microsoft.com/office/powerpoint/2010/main" val="146961918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lead the development of this app to help drive the design of OSIRIS and prioritize which service abstractions we implement first.</a:t>
            </a:r>
          </a:p>
          <a:p>
            <a:endParaRPr lang="en-US" dirty="0"/>
          </a:p>
          <a:p>
            <a:r>
              <a:rPr lang="en-US" dirty="0"/>
              <a:t>We expect this application to consist of quite a few entities spread across the application, both for app logic and business logic, </a:t>
            </a:r>
          </a:p>
          <a:p>
            <a:r>
              <a:rPr lang="en-US" dirty="0"/>
              <a:t>as well as significant UI and UX components that will serve as valuable stress tests for the UI toolkits, which are still in active development.</a:t>
            </a:r>
          </a:p>
          <a:p>
            <a:endParaRPr lang="en-US" dirty="0"/>
          </a:p>
          <a:p>
            <a:pPr indent="-111125">
              <a:buNone/>
            </a:pPr>
            <a:r>
              <a:rPr lang="en-US" sz="1200" dirty="0"/>
              <a:t>One good thing about this choice of application category is that there are several existing examples,</a:t>
            </a:r>
          </a:p>
          <a:p>
            <a:pPr indent="-111125">
              <a:buNone/>
            </a:pPr>
            <a:r>
              <a:rPr lang="en-US" sz="1200" dirty="0"/>
              <a:t>which we can use as a basis of comparison to help evaluate key aspects of </a:t>
            </a:r>
            <a:r>
              <a:rPr lang="en-US" sz="1200" dirty="0" err="1"/>
              <a:t>Robius</a:t>
            </a:r>
            <a:r>
              <a:rPr lang="en-US" sz="1200" dirty="0"/>
              <a:t> like overall performance, ease of development, and more.</a:t>
            </a:r>
          </a:p>
          <a:p>
            <a:pPr indent="-111125">
              <a:buNone/>
            </a:pPr>
            <a:r>
              <a:rPr lang="en-US" sz="1200" dirty="0"/>
              <a:t>Those applications include:</a:t>
            </a:r>
          </a:p>
          <a:p>
            <a:pPr marL="461963" indent="-225425">
              <a:lnSpc>
                <a:spcPct val="100000"/>
              </a:lnSpc>
              <a:spcBef>
                <a:spcPts val="400"/>
              </a:spcBef>
            </a:pPr>
            <a:r>
              <a:rPr lang="en-US" sz="1200" dirty="0"/>
              <a:t>Element, the first-party Matrix chat, and their newer apps Element-X that I previously mentioned,</a:t>
            </a:r>
          </a:p>
          <a:p>
            <a:pPr marL="461963" indent="-225425">
              <a:lnSpc>
                <a:spcPct val="100000"/>
              </a:lnSpc>
              <a:spcBef>
                <a:spcPts val="400"/>
              </a:spcBef>
            </a:pPr>
            <a:r>
              <a:rPr lang="en-US" sz="1200" dirty="0" err="1"/>
              <a:t>Fluffychat</a:t>
            </a:r>
            <a:r>
              <a:rPr lang="en-US" sz="1200" dirty="0"/>
              <a:t>, a Matrix chat client written in Flutter,</a:t>
            </a:r>
          </a:p>
          <a:p>
            <a:pPr marL="461963" indent="-225425">
              <a:lnSpc>
                <a:spcPct val="100000"/>
              </a:lnSpc>
              <a:spcBef>
                <a:spcPts val="400"/>
              </a:spcBef>
            </a:pPr>
            <a:r>
              <a:rPr lang="en-US" sz="1200" dirty="0" err="1"/>
              <a:t>Quadrix</a:t>
            </a:r>
            <a:endParaRPr lang="en-US" sz="1200" dirty="0"/>
          </a:p>
          <a:p>
            <a:pPr marL="461963" indent="-225425">
              <a:lnSpc>
                <a:spcPct val="100000"/>
              </a:lnSpc>
              <a:spcBef>
                <a:spcPts val="400"/>
              </a:spcBef>
            </a:pPr>
            <a:r>
              <a:rPr lang="en-US" sz="1200" dirty="0" err="1"/>
              <a:t>Cinny</a:t>
            </a:r>
            <a:endParaRPr lang="en-US" sz="1200" dirty="0"/>
          </a:p>
          <a:p>
            <a:pPr marL="461963" indent="-225425">
              <a:lnSpc>
                <a:spcPct val="100000"/>
              </a:lnSpc>
              <a:spcBef>
                <a:spcPts val="400"/>
              </a:spcBef>
            </a:pPr>
            <a:r>
              <a:rPr lang="en-US" sz="1200" dirty="0" err="1"/>
              <a:t>Schildi</a:t>
            </a:r>
            <a:r>
              <a:rPr lang="en-US" sz="1200" dirty="0"/>
              <a:t> Chat</a:t>
            </a:r>
          </a:p>
        </p:txBody>
      </p:sp>
      <p:sp>
        <p:nvSpPr>
          <p:cNvPr id="4" name="Slide Number Placeholder 3"/>
          <p:cNvSpPr>
            <a:spLocks noGrp="1"/>
          </p:cNvSpPr>
          <p:nvPr>
            <p:ph type="sldNum" sz="quarter" idx="5"/>
          </p:nvPr>
        </p:nvSpPr>
        <p:spPr/>
        <p:txBody>
          <a:bodyPr/>
          <a:lstStyle/>
          <a:p>
            <a:fld id="{3B7B4AED-F6E6-984F-804C-9CFE1FD5EBEF}" type="slidenum">
              <a:rPr lang="en-US" smtClean="0"/>
              <a:t>39</a:t>
            </a:fld>
            <a:endParaRPr lang="en-US"/>
          </a:p>
        </p:txBody>
      </p:sp>
    </p:spTree>
    <p:extLst>
      <p:ext uri="{BB962C8B-B14F-4D97-AF65-F5344CB8AC3E}">
        <p14:creationId xmlns:p14="http://schemas.microsoft.com/office/powerpoint/2010/main" val="156837782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7B4AED-F6E6-984F-804C-9CFE1FD5EBEF}" type="slidenum">
              <a:rPr lang="en-US" smtClean="0"/>
              <a:t>40</a:t>
            </a:fld>
            <a:endParaRPr lang="en-US"/>
          </a:p>
        </p:txBody>
      </p:sp>
    </p:spTree>
    <p:extLst>
      <p:ext uri="{BB962C8B-B14F-4D97-AF65-F5344CB8AC3E}">
        <p14:creationId xmlns:p14="http://schemas.microsoft.com/office/powerpoint/2010/main" val="10681229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7B4AED-F6E6-984F-804C-9CFE1FD5EBEF}" type="slidenum">
              <a:rPr lang="en-US" smtClean="0"/>
              <a:t>4</a:t>
            </a:fld>
            <a:endParaRPr lang="en-US"/>
          </a:p>
        </p:txBody>
      </p:sp>
    </p:spTree>
    <p:extLst>
      <p:ext uri="{BB962C8B-B14F-4D97-AF65-F5344CB8AC3E}">
        <p14:creationId xmlns:p14="http://schemas.microsoft.com/office/powerpoint/2010/main" val="227144977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you can look forward to more detailed status reports from each of the individual project creators or maintainers today and tomorrow</a:t>
            </a:r>
          </a:p>
          <a:p>
            <a:endParaRPr lang="en-US" dirty="0"/>
          </a:p>
        </p:txBody>
      </p:sp>
      <p:sp>
        <p:nvSpPr>
          <p:cNvPr id="4" name="Slide Number Placeholder 3"/>
          <p:cNvSpPr>
            <a:spLocks noGrp="1"/>
          </p:cNvSpPr>
          <p:nvPr>
            <p:ph type="sldNum" sz="quarter" idx="5"/>
          </p:nvPr>
        </p:nvSpPr>
        <p:spPr/>
        <p:txBody>
          <a:bodyPr/>
          <a:lstStyle/>
          <a:p>
            <a:fld id="{3B7B4AED-F6E6-984F-804C-9CFE1FD5EBEF}" type="slidenum">
              <a:rPr lang="en-US" smtClean="0"/>
              <a:t>41</a:t>
            </a:fld>
            <a:endParaRPr lang="en-US"/>
          </a:p>
        </p:txBody>
      </p:sp>
    </p:spTree>
    <p:extLst>
      <p:ext uri="{BB962C8B-B14F-4D97-AF65-F5344CB8AC3E}">
        <p14:creationId xmlns:p14="http://schemas.microsoft.com/office/powerpoint/2010/main" val="151616726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7B4AED-F6E6-984F-804C-9CFE1FD5EBEF}" type="slidenum">
              <a:rPr lang="en-US" smtClean="0"/>
              <a:t>42</a:t>
            </a:fld>
            <a:endParaRPr lang="en-US"/>
          </a:p>
        </p:txBody>
      </p:sp>
    </p:spTree>
    <p:extLst>
      <p:ext uri="{BB962C8B-B14F-4D97-AF65-F5344CB8AC3E}">
        <p14:creationId xmlns:p14="http://schemas.microsoft.com/office/powerpoint/2010/main" val="50124669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7B4AED-F6E6-984F-804C-9CFE1FD5EBEF}" type="slidenum">
              <a:rPr lang="en-US" smtClean="0"/>
              <a:t>43</a:t>
            </a:fld>
            <a:endParaRPr lang="en-US"/>
          </a:p>
        </p:txBody>
      </p:sp>
    </p:spTree>
    <p:extLst>
      <p:ext uri="{BB962C8B-B14F-4D97-AF65-F5344CB8AC3E}">
        <p14:creationId xmlns:p14="http://schemas.microsoft.com/office/powerpoint/2010/main" val="88631126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“implementing Flutter on top of Rust is a very attractive proposition; simply cloning the design decisions of Flutter is likely to yield a quite competitive system.”</a:t>
            </a:r>
          </a:p>
          <a:p>
            <a:r>
              <a:rPr lang="en-US" dirty="0"/>
              <a:t>-- Andy Wingo, from </a:t>
            </a:r>
            <a:r>
              <a:rPr lang="en-US" dirty="0" err="1"/>
              <a:t>Igalia’s</a:t>
            </a:r>
            <a:r>
              <a:rPr lang="en-US" dirty="0"/>
              <a:t> recent 2023 report on cross-platform mobile app frameworks</a:t>
            </a:r>
          </a:p>
        </p:txBody>
      </p:sp>
      <p:sp>
        <p:nvSpPr>
          <p:cNvPr id="4" name="Slide Number Placeholder 3"/>
          <p:cNvSpPr>
            <a:spLocks noGrp="1"/>
          </p:cNvSpPr>
          <p:nvPr>
            <p:ph type="sldNum" sz="quarter" idx="5"/>
          </p:nvPr>
        </p:nvSpPr>
        <p:spPr/>
        <p:txBody>
          <a:bodyPr/>
          <a:lstStyle/>
          <a:p>
            <a:fld id="{3B7B4AED-F6E6-984F-804C-9CFE1FD5EBEF}" type="slidenum">
              <a:rPr lang="en-US" smtClean="0"/>
              <a:t>44</a:t>
            </a:fld>
            <a:endParaRPr lang="en-US"/>
          </a:p>
        </p:txBody>
      </p:sp>
    </p:spTree>
    <p:extLst>
      <p:ext uri="{BB962C8B-B14F-4D97-AF65-F5344CB8AC3E}">
        <p14:creationId xmlns:p14="http://schemas.microsoft.com/office/powerpoint/2010/main" val="143646043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02124"/>
                </a:solidFill>
                <a:effectLst/>
                <a:latin typeface="Roboto" panose="020F0502020204030204" pitchFamily="34" charset="0"/>
              </a:rPr>
              <a:t>"existential" dependencies/items</a:t>
            </a:r>
            <a:br>
              <a:rPr lang="en-US" dirty="0"/>
            </a:br>
            <a:r>
              <a:rPr lang="en-US" b="0" i="0" dirty="0">
                <a:solidFill>
                  <a:srgbClr val="202124"/>
                </a:solidFill>
                <a:effectLst/>
                <a:latin typeface="Roboto" panose="02000000000000000000" pitchFamily="2" charset="0"/>
              </a:rPr>
              <a:t>-- must select only one crate of many that provides a particular interface</a:t>
            </a:r>
            <a:br>
              <a:rPr lang="en-US" dirty="0"/>
            </a:br>
            <a:r>
              <a:rPr lang="en-US" b="0" i="0" dirty="0">
                <a:solidFill>
                  <a:srgbClr val="202124"/>
                </a:solidFill>
                <a:effectLst/>
                <a:latin typeface="Roboto" panose="02000000000000000000" pitchFamily="2" charset="0"/>
              </a:rPr>
              <a:t>-- would allow defaults, but could be overridden by higher-level crates</a:t>
            </a:r>
            <a:br>
              <a:rPr lang="en-US" dirty="0"/>
            </a:br>
            <a:r>
              <a:rPr lang="en-US" b="0" i="0" dirty="0">
                <a:solidFill>
                  <a:srgbClr val="202124"/>
                </a:solidFill>
                <a:effectLst/>
                <a:latin typeface="Roboto" panose="02000000000000000000" pitchFamily="2" charset="0"/>
              </a:rPr>
              <a:t>-- good for platform-specific backends</a:t>
            </a:r>
            <a:br>
              <a:rPr lang="en-US" dirty="0"/>
            </a:br>
            <a:r>
              <a:rPr lang="en-US" b="0" i="0" dirty="0">
                <a:solidFill>
                  <a:srgbClr val="202124"/>
                </a:solidFill>
                <a:effectLst/>
                <a:latin typeface="Roboto" panose="02000000000000000000" pitchFamily="2" charset="0"/>
              </a:rPr>
              <a:t>-- ideally dependent upon the build target</a:t>
            </a:r>
            <a:br>
              <a:rPr lang="en-US" dirty="0"/>
            </a:br>
            <a:r>
              <a:rPr lang="en-US" b="0" i="0" dirty="0">
                <a:solidFill>
                  <a:srgbClr val="202124"/>
                </a:solidFill>
                <a:effectLst/>
                <a:latin typeface="Roboto" panose="02000000000000000000" pitchFamily="2" charset="0"/>
              </a:rPr>
              <a:t>-- default value should be auto-detected</a:t>
            </a:r>
            <a:br>
              <a:rPr lang="en-US" dirty="0"/>
            </a:br>
            <a:r>
              <a:rPr lang="en-US" b="0" i="0" dirty="0">
                <a:solidFill>
                  <a:srgbClr val="202124"/>
                </a:solidFill>
                <a:effectLst/>
                <a:latin typeface="Roboto" panose="02000000000000000000" pitchFamily="2" charset="0"/>
              </a:rPr>
              <a:t>-- Olivier (from </a:t>
            </a:r>
            <a:r>
              <a:rPr lang="en-US" b="0" i="0" dirty="0" err="1">
                <a:solidFill>
                  <a:srgbClr val="202124"/>
                </a:solidFill>
                <a:effectLst/>
                <a:latin typeface="Roboto" panose="02000000000000000000" pitchFamily="2" charset="0"/>
              </a:rPr>
              <a:t>slint</a:t>
            </a:r>
            <a:r>
              <a:rPr lang="en-US" b="0" i="0" dirty="0">
                <a:solidFill>
                  <a:srgbClr val="202124"/>
                </a:solidFill>
                <a:effectLst/>
                <a:latin typeface="Roboto" panose="02000000000000000000" pitchFamily="2" charset="0"/>
              </a:rPr>
              <a:t>): would like these semantics: if backend A is available, then use it. Otherwise fallback to backend B</a:t>
            </a:r>
            <a:br>
              <a:rPr lang="en-US" dirty="0"/>
            </a:br>
            <a:endParaRPr lang="en-US" dirty="0"/>
          </a:p>
        </p:txBody>
      </p:sp>
      <p:sp>
        <p:nvSpPr>
          <p:cNvPr id="4" name="Slide Number Placeholder 3"/>
          <p:cNvSpPr>
            <a:spLocks noGrp="1"/>
          </p:cNvSpPr>
          <p:nvPr>
            <p:ph type="sldNum" sz="quarter" idx="5"/>
          </p:nvPr>
        </p:nvSpPr>
        <p:spPr/>
        <p:txBody>
          <a:bodyPr/>
          <a:lstStyle/>
          <a:p>
            <a:fld id="{3B7B4AED-F6E6-984F-804C-9CFE1FD5EBEF}" type="slidenum">
              <a:rPr lang="en-US" smtClean="0"/>
              <a:t>45</a:t>
            </a:fld>
            <a:endParaRPr lang="en-US"/>
          </a:p>
        </p:txBody>
      </p:sp>
    </p:spTree>
    <p:extLst>
      <p:ext uri="{BB962C8B-B14F-4D97-AF65-F5344CB8AC3E}">
        <p14:creationId xmlns:p14="http://schemas.microsoft.com/office/powerpoint/2010/main" val="272066553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7B4AED-F6E6-984F-804C-9CFE1FD5EBEF}" type="slidenum">
              <a:rPr lang="en-US" smtClean="0"/>
              <a:t>46</a:t>
            </a:fld>
            <a:endParaRPr lang="en-US"/>
          </a:p>
        </p:txBody>
      </p:sp>
    </p:spTree>
    <p:extLst>
      <p:ext uri="{BB962C8B-B14F-4D97-AF65-F5344CB8AC3E}">
        <p14:creationId xmlns:p14="http://schemas.microsoft.com/office/powerpoint/2010/main" val="19065081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742950" lvl="1" indent="-285750" rtl="0" fontAlgn="base">
              <a:spcBef>
                <a:spcPts val="0"/>
              </a:spcBef>
              <a:spcAft>
                <a:spcPts val="0"/>
              </a:spcAft>
              <a:buFont typeface="+mj-lt"/>
              <a:buAutoNum type="arabicPeriod"/>
            </a:pPr>
            <a:r>
              <a:rPr lang="en-US" sz="1200" b="0" i="0" u="none" strike="noStrike" dirty="0">
                <a:solidFill>
                  <a:srgbClr val="000000"/>
                </a:solidFill>
                <a:effectLst/>
                <a:latin typeface="Arial" panose="020B0604020202020204" pitchFamily="34" charset="0"/>
              </a:rPr>
              <a:t>Unclear integration opportunities</a:t>
            </a:r>
          </a:p>
          <a:p>
            <a:pPr marL="1143000" lvl="2" indent="-228600" rtl="0" fontAlgn="base">
              <a:spcBef>
                <a:spcPts val="0"/>
              </a:spcBef>
              <a:spcAft>
                <a:spcPts val="0"/>
              </a:spcAft>
              <a:buFont typeface="+mj-lt"/>
              <a:buAutoNum type="arabicPeriod"/>
            </a:pPr>
            <a:r>
              <a:rPr lang="en-US" sz="1200" b="0" i="0" u="none" strike="noStrike" dirty="0">
                <a:solidFill>
                  <a:srgbClr val="000000"/>
                </a:solidFill>
                <a:effectLst/>
                <a:latin typeface="Arial" panose="020B0604020202020204" pitchFamily="34" charset="0"/>
              </a:rPr>
              <a:t>Which crates work with which others?</a:t>
            </a:r>
          </a:p>
          <a:p>
            <a:pPr marL="742950" lvl="1" indent="-285750" rtl="0" fontAlgn="base">
              <a:spcBef>
                <a:spcPts val="0"/>
              </a:spcBef>
              <a:spcAft>
                <a:spcPts val="0"/>
              </a:spcAft>
              <a:buFont typeface="+mj-lt"/>
              <a:buAutoNum type="arabicPeriod"/>
            </a:pPr>
            <a:r>
              <a:rPr lang="en-US" sz="1200" b="0" i="0" u="none" strike="noStrike" dirty="0">
                <a:solidFill>
                  <a:srgbClr val="000000"/>
                </a:solidFill>
                <a:effectLst/>
                <a:latin typeface="Arial" panose="020B0604020202020204" pitchFamily="34" charset="0"/>
              </a:rPr>
              <a:t>Poor documentation; lack of examples, tutorials</a:t>
            </a:r>
            <a:br>
              <a:rPr lang="en-US" sz="1200" b="0" i="0" u="none" strike="noStrike" dirty="0">
                <a:solidFill>
                  <a:srgbClr val="000000"/>
                </a:solidFill>
                <a:effectLst/>
                <a:latin typeface="Arial" panose="020B0604020202020204" pitchFamily="34" charset="0"/>
              </a:rPr>
            </a:br>
            <a:endParaRPr lang="en-US" sz="1200" b="0" i="0" u="none" strike="noStrike" dirty="0">
              <a:solidFill>
                <a:srgbClr val="000000"/>
              </a:solidFill>
              <a:effectLst/>
              <a:latin typeface="Arial" panose="020B0604020202020204" pitchFamily="34" charset="0"/>
            </a:endParaRPr>
          </a:p>
          <a:p>
            <a:pPr marL="228600" rtl="0" fontAlgn="base">
              <a:spcBef>
                <a:spcPts val="0"/>
              </a:spcBef>
              <a:spcAft>
                <a:spcPts val="0"/>
              </a:spcAft>
              <a:buFont typeface="+mj-lt"/>
              <a:buAutoNum type="arabicPeriod"/>
            </a:pPr>
            <a:r>
              <a:rPr lang="en-US" sz="1200" b="0" i="0" u="none" strike="noStrike" dirty="0">
                <a:solidFill>
                  <a:srgbClr val="000000"/>
                </a:solidFill>
                <a:effectLst/>
                <a:latin typeface="Arial" panose="020B0604020202020204" pitchFamily="34" charset="0"/>
              </a:rPr>
              <a:t>Business case/perspective – why is this needed?</a:t>
            </a:r>
          </a:p>
          <a:p>
            <a:pPr marL="742950" lvl="1" indent="-285750" rtl="0" fontAlgn="base">
              <a:spcBef>
                <a:spcPts val="0"/>
              </a:spcBef>
              <a:spcAft>
                <a:spcPts val="0"/>
              </a:spcAft>
              <a:buFont typeface="+mj-lt"/>
              <a:buAutoNum type="arabicPeriod"/>
            </a:pPr>
            <a:r>
              <a:rPr lang="en-US" sz="1200" b="0" i="0" u="none" strike="noStrike" dirty="0">
                <a:solidFill>
                  <a:srgbClr val="000000"/>
                </a:solidFill>
                <a:effectLst/>
                <a:latin typeface="Arial" panose="020B0604020202020204" pitchFamily="34" charset="0"/>
              </a:rPr>
              <a:t>Evidence – why was Flutter created?</a:t>
            </a:r>
          </a:p>
          <a:p>
            <a:pPr marL="1143000" lvl="2" indent="-228600" rtl="0" fontAlgn="base">
              <a:spcBef>
                <a:spcPts val="0"/>
              </a:spcBef>
              <a:spcAft>
                <a:spcPts val="0"/>
              </a:spcAft>
              <a:buFont typeface="+mj-lt"/>
              <a:buAutoNum type="arabicPeriod"/>
            </a:pPr>
            <a:endParaRPr lang="en-US" sz="1200" b="0" i="0" u="none" strike="noStrike" dirty="0">
              <a:solidFill>
                <a:srgbClr val="000000"/>
              </a:solidFill>
              <a:effectLst/>
              <a:latin typeface="Arial" panose="020B0604020202020204" pitchFamily="34" charset="0"/>
            </a:endParaRPr>
          </a:p>
          <a:p>
            <a:pPr marL="228600" rtl="0" fontAlgn="base">
              <a:spcBef>
                <a:spcPts val="0"/>
              </a:spcBef>
              <a:spcAft>
                <a:spcPts val="0"/>
              </a:spcAft>
              <a:buFont typeface="+mj-lt"/>
              <a:buAutoNum type="arabicPeriod"/>
            </a:pPr>
            <a:r>
              <a:rPr lang="en-US" sz="1200" b="0" i="0" u="none" strike="noStrike" dirty="0">
                <a:solidFill>
                  <a:srgbClr val="000000"/>
                </a:solidFill>
                <a:effectLst/>
                <a:latin typeface="Arial" panose="020B0604020202020204" pitchFamily="34" charset="0"/>
              </a:rPr>
              <a:t>Rust offers safety and performance</a:t>
            </a:r>
          </a:p>
          <a:p>
            <a:pPr marL="742950" lvl="1" indent="-285750" rtl="0" fontAlgn="base">
              <a:spcBef>
                <a:spcPts val="0"/>
              </a:spcBef>
              <a:spcAft>
                <a:spcPts val="0"/>
              </a:spcAft>
              <a:buFont typeface="+mj-lt"/>
              <a:buAutoNum type="arabicPeriod"/>
            </a:pPr>
            <a:r>
              <a:rPr lang="en-US" sz="1200" b="0" i="0" u="none" strike="noStrike" dirty="0">
                <a:solidFill>
                  <a:srgbClr val="000000"/>
                </a:solidFill>
                <a:effectLst/>
                <a:latin typeface="Arial" panose="020B0604020202020204" pitchFamily="34" charset="0"/>
              </a:rPr>
              <a:t>Safety leads to increased correctness, eliminating memory &amp; concurrency bugs</a:t>
            </a:r>
          </a:p>
          <a:p>
            <a:pPr marL="1143000" lvl="2" indent="-228600" rtl="0" fontAlgn="base">
              <a:spcBef>
                <a:spcPts val="0"/>
              </a:spcBef>
              <a:spcAft>
                <a:spcPts val="0"/>
              </a:spcAft>
              <a:buFont typeface="+mj-lt"/>
              <a:buAutoNum type="arabicPeriod"/>
            </a:pPr>
            <a:r>
              <a:rPr lang="en-US" sz="1200" b="0" i="0" u="none" strike="noStrike" dirty="0">
                <a:solidFill>
                  <a:srgbClr val="000000"/>
                </a:solidFill>
                <a:effectLst/>
                <a:latin typeface="Arial" panose="020B0604020202020204" pitchFamily="34" charset="0"/>
              </a:rPr>
              <a:t>Higher reliability, less developer frustration and debugging difficulties</a:t>
            </a:r>
          </a:p>
          <a:p>
            <a:pPr marL="1143000" lvl="2" indent="-228600" rtl="0" fontAlgn="base">
              <a:spcBef>
                <a:spcPts val="0"/>
              </a:spcBef>
              <a:spcAft>
                <a:spcPts val="0"/>
              </a:spcAft>
              <a:buFont typeface="+mj-lt"/>
              <a:buAutoNum type="arabicPeriod"/>
            </a:pPr>
            <a:r>
              <a:rPr lang="en-US" sz="1200" b="0" i="0" u="none" strike="noStrike" dirty="0">
                <a:solidFill>
                  <a:srgbClr val="000000"/>
                </a:solidFill>
                <a:effectLst/>
                <a:latin typeface="Arial" panose="020B0604020202020204" pitchFamily="34" charset="0"/>
              </a:rPr>
              <a:t>Amenable to formal verification and type-carried invariants</a:t>
            </a:r>
          </a:p>
          <a:p>
            <a:pPr marL="742950" lvl="1" indent="-285750" rtl="0" fontAlgn="base">
              <a:spcBef>
                <a:spcPts val="0"/>
              </a:spcBef>
              <a:spcAft>
                <a:spcPts val="0"/>
              </a:spcAft>
              <a:buFont typeface="+mj-lt"/>
              <a:buAutoNum type="arabicPeriod"/>
            </a:pPr>
            <a:r>
              <a:rPr lang="en-US" sz="1200" b="0" i="0" u="none" strike="noStrike" dirty="0">
                <a:solidFill>
                  <a:srgbClr val="000000"/>
                </a:solidFill>
                <a:effectLst/>
                <a:latin typeface="Arial" panose="020B0604020202020204" pitchFamily="34" charset="0"/>
              </a:rPr>
              <a:t>Less runtime overhead via static (compile-time) checking and guarantees</a:t>
            </a:r>
          </a:p>
          <a:p>
            <a:pPr marL="1143000" lvl="2" indent="-228600" rtl="0" fontAlgn="base">
              <a:spcBef>
                <a:spcPts val="0"/>
              </a:spcBef>
              <a:spcAft>
                <a:spcPts val="0"/>
              </a:spcAft>
              <a:buFont typeface="+mj-lt"/>
              <a:buAutoNum type="arabicPeriod"/>
            </a:pPr>
            <a:r>
              <a:rPr lang="en-US" sz="1200" b="0" i="0" u="none" strike="noStrike" dirty="0">
                <a:solidFill>
                  <a:srgbClr val="000000"/>
                </a:solidFill>
                <a:effectLst/>
                <a:latin typeface="Arial" panose="020B0604020202020204" pitchFamily="34" charset="0"/>
              </a:rPr>
              <a:t>Focus on zero-cost abstractions (e.g., async state machines)</a:t>
            </a:r>
          </a:p>
          <a:p>
            <a:pPr marL="1143000" lvl="2" indent="-228600" rtl="0" fontAlgn="base">
              <a:spcBef>
                <a:spcPts val="0"/>
              </a:spcBef>
              <a:spcAft>
                <a:spcPts val="0"/>
              </a:spcAft>
              <a:buFont typeface="+mj-lt"/>
              <a:buAutoNum type="arabicPeriod"/>
            </a:pPr>
            <a:r>
              <a:rPr lang="en-US" sz="1200" b="0" i="0" u="none" strike="noStrike" dirty="0">
                <a:solidFill>
                  <a:srgbClr val="000000"/>
                </a:solidFill>
                <a:effectLst/>
                <a:latin typeface="Arial" panose="020B0604020202020204" pitchFamily="34" charset="0"/>
              </a:rPr>
              <a:t>No garbage collection, static memory lifetime analysis</a:t>
            </a:r>
          </a:p>
          <a:p>
            <a:pPr marL="1143000" lvl="2" indent="-228600" rtl="0" fontAlgn="base">
              <a:spcBef>
                <a:spcPts val="0"/>
              </a:spcBef>
              <a:spcAft>
                <a:spcPts val="0"/>
              </a:spcAft>
              <a:buFont typeface="+mj-lt"/>
              <a:buAutoNum type="arabicPeriod"/>
            </a:pPr>
            <a:r>
              <a:rPr lang="en-US" sz="1200" b="0" i="0" u="none" strike="noStrike" dirty="0" err="1">
                <a:solidFill>
                  <a:srgbClr val="000000"/>
                </a:solidFill>
                <a:effectLst/>
                <a:latin typeface="Arial" panose="020B0604020202020204" pitchFamily="34" charset="0"/>
              </a:rPr>
              <a:t>Monomorphization</a:t>
            </a:r>
            <a:r>
              <a:rPr lang="en-US" sz="1200" b="0" i="0" u="none" strike="noStrike" dirty="0">
                <a:solidFill>
                  <a:srgbClr val="000000"/>
                </a:solidFill>
                <a:effectLst/>
                <a:latin typeface="Arial" panose="020B0604020202020204" pitchFamily="34" charset="0"/>
              </a:rPr>
              <a:t> of generics</a:t>
            </a:r>
          </a:p>
          <a:p>
            <a:pPr marL="1143000" lvl="2" indent="-228600" rtl="0" fontAlgn="base">
              <a:spcBef>
                <a:spcPts val="0"/>
              </a:spcBef>
              <a:spcAft>
                <a:spcPts val="0"/>
              </a:spcAft>
              <a:buFont typeface="+mj-lt"/>
              <a:buAutoNum type="arabicPeriod"/>
            </a:pPr>
            <a:r>
              <a:rPr lang="en-US" sz="1200" b="0" i="0" u="none" strike="noStrike" dirty="0">
                <a:solidFill>
                  <a:srgbClr val="000000"/>
                </a:solidFill>
                <a:effectLst/>
                <a:latin typeface="Arial" panose="020B0604020202020204" pitchFamily="34" charset="0"/>
              </a:rPr>
              <a:t>const eval, </a:t>
            </a:r>
            <a:r>
              <a:rPr lang="en-US" sz="1200" b="0" i="0" u="none" strike="noStrike" dirty="0" err="1">
                <a:solidFill>
                  <a:srgbClr val="000000"/>
                </a:solidFill>
                <a:effectLst/>
                <a:latin typeface="Arial" panose="020B0604020202020204" pitchFamily="34" charset="0"/>
              </a:rPr>
              <a:t>etc</a:t>
            </a:r>
            <a:endParaRPr lang="en-US" sz="1200" b="0" i="0" u="none" strike="noStrike" dirty="0">
              <a:solidFill>
                <a:srgbClr val="000000"/>
              </a:solidFill>
              <a:effectLst/>
              <a:latin typeface="Arial" panose="020B0604020202020204" pitchFamily="34" charset="0"/>
            </a:endParaRPr>
          </a:p>
          <a:p>
            <a:pPr marL="742950" lvl="1" indent="-285750" rtl="0" fontAlgn="base">
              <a:spcBef>
                <a:spcPts val="0"/>
              </a:spcBef>
              <a:spcAft>
                <a:spcPts val="0"/>
              </a:spcAft>
              <a:buFont typeface="+mj-lt"/>
              <a:buAutoNum type="arabicPeriod"/>
            </a:pPr>
            <a:r>
              <a:rPr lang="en-US" sz="1200" b="0" i="0" u="none" strike="noStrike" dirty="0">
                <a:solidFill>
                  <a:srgbClr val="000000"/>
                </a:solidFill>
                <a:effectLst/>
                <a:latin typeface="Arial" panose="020B0604020202020204" pitchFamily="34" charset="0"/>
              </a:rPr>
              <a:t>Interactive systems, especially mobile, require good performance and efficiency; achievable with Rust </a:t>
            </a:r>
          </a:p>
          <a:p>
            <a:pPr marL="1143000" lvl="2" indent="-228600" rtl="0" fontAlgn="base">
              <a:spcBef>
                <a:spcPts val="0"/>
              </a:spcBef>
              <a:spcAft>
                <a:spcPts val="0"/>
              </a:spcAft>
              <a:buFont typeface="+mj-lt"/>
              <a:buAutoNum type="arabicPeriod"/>
            </a:pPr>
            <a:r>
              <a:rPr lang="en-US" sz="1200" b="0" i="0" u="none" strike="noStrike" dirty="0">
                <a:solidFill>
                  <a:srgbClr val="000000"/>
                </a:solidFill>
                <a:effectLst/>
                <a:latin typeface="Arial" panose="020B0604020202020204" pitchFamily="34" charset="0"/>
              </a:rPr>
              <a:t>Performance is key for a smooth, responsive UI without </a:t>
            </a:r>
            <a:r>
              <a:rPr lang="en-US" sz="1200" b="0" i="0" u="none" strike="noStrike" dirty="0" err="1">
                <a:solidFill>
                  <a:srgbClr val="000000"/>
                </a:solidFill>
                <a:effectLst/>
                <a:latin typeface="Arial" panose="020B0604020202020204" pitchFamily="34" charset="0"/>
              </a:rPr>
              <a:t>jank</a:t>
            </a:r>
            <a:endParaRPr lang="en-US" sz="1200" b="0" i="0" u="none" strike="noStrike" dirty="0">
              <a:solidFill>
                <a:srgbClr val="000000"/>
              </a:solidFill>
              <a:effectLst/>
              <a:latin typeface="Arial" panose="020B0604020202020204" pitchFamily="34" charset="0"/>
            </a:endParaRPr>
          </a:p>
          <a:p>
            <a:pPr marL="1143000" lvl="2" indent="-228600" rtl="0" fontAlgn="base">
              <a:spcBef>
                <a:spcPts val="0"/>
              </a:spcBef>
              <a:spcAft>
                <a:spcPts val="0"/>
              </a:spcAft>
              <a:buFont typeface="+mj-lt"/>
              <a:buAutoNum type="arabicPeriod"/>
            </a:pPr>
            <a:r>
              <a:rPr lang="en-US" sz="1200" b="0" i="0" u="none" strike="noStrike" dirty="0">
                <a:solidFill>
                  <a:srgbClr val="000000"/>
                </a:solidFill>
                <a:effectLst/>
                <a:latin typeface="Arial" panose="020B0604020202020204" pitchFamily="34" charset="0"/>
              </a:rPr>
              <a:t>Efficiency is key for longer battery life, less heat output</a:t>
            </a:r>
          </a:p>
          <a:p>
            <a:pPr marL="742950" lvl="1" indent="-285750" rtl="0" fontAlgn="base">
              <a:spcBef>
                <a:spcPts val="0"/>
              </a:spcBef>
              <a:spcAft>
                <a:spcPts val="0"/>
              </a:spcAft>
              <a:buFont typeface="+mj-lt"/>
              <a:buAutoNum type="arabicPeriod"/>
            </a:pPr>
            <a:r>
              <a:rPr lang="en-US" sz="1200" b="0" i="0" u="none" strike="noStrike" dirty="0">
                <a:solidFill>
                  <a:srgbClr val="000000"/>
                </a:solidFill>
                <a:effectLst/>
                <a:latin typeface="Arial" panose="020B0604020202020204" pitchFamily="34" charset="0"/>
              </a:rPr>
              <a:t>Built-in support for easy cross-platform compilation targeting</a:t>
            </a:r>
          </a:p>
          <a:p>
            <a:pPr marL="742950" lvl="1" indent="-285750" rtl="0" fontAlgn="base">
              <a:spcBef>
                <a:spcPts val="0"/>
              </a:spcBef>
              <a:spcAft>
                <a:spcPts val="0"/>
              </a:spcAft>
              <a:buFont typeface="+mj-lt"/>
              <a:buAutoNum type="arabicPeriod"/>
            </a:pPr>
            <a:r>
              <a:rPr lang="en-US" sz="1200" b="0" i="0" u="none" strike="noStrike" dirty="0">
                <a:solidFill>
                  <a:srgbClr val="000000"/>
                </a:solidFill>
                <a:effectLst/>
                <a:latin typeface="Arial" panose="020B0604020202020204" pitchFamily="34" charset="0"/>
              </a:rPr>
              <a:t>Good, clear dependency management via cargo</a:t>
            </a:r>
          </a:p>
        </p:txBody>
      </p:sp>
      <p:sp>
        <p:nvSpPr>
          <p:cNvPr id="4" name="Slide Number Placeholder 3"/>
          <p:cNvSpPr>
            <a:spLocks noGrp="1"/>
          </p:cNvSpPr>
          <p:nvPr>
            <p:ph type="sldNum" sz="quarter" idx="5"/>
          </p:nvPr>
        </p:nvSpPr>
        <p:spPr/>
        <p:txBody>
          <a:bodyPr/>
          <a:lstStyle/>
          <a:p>
            <a:fld id="{3B7B4AED-F6E6-984F-804C-9CFE1FD5EBEF}" type="slidenum">
              <a:rPr lang="en-US" smtClean="0"/>
              <a:t>5</a:t>
            </a:fld>
            <a:endParaRPr lang="en-US"/>
          </a:p>
        </p:txBody>
      </p:sp>
    </p:spTree>
    <p:extLst>
      <p:ext uri="{BB962C8B-B14F-4D97-AF65-F5344CB8AC3E}">
        <p14:creationId xmlns:p14="http://schemas.microsoft.com/office/powerpoint/2010/main" val="6531686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742950" lvl="1" indent="-285750" rtl="0" fontAlgn="base">
              <a:spcBef>
                <a:spcPts val="0"/>
              </a:spcBef>
              <a:spcAft>
                <a:spcPts val="0"/>
              </a:spcAft>
              <a:buFont typeface="+mj-lt"/>
              <a:buAutoNum type="arabicPeriod"/>
            </a:pPr>
            <a:r>
              <a:rPr lang="en-US" sz="1200" b="0" i="0" u="none" strike="noStrike" dirty="0">
                <a:solidFill>
                  <a:srgbClr val="000000"/>
                </a:solidFill>
                <a:effectLst/>
                <a:latin typeface="Arial" panose="020B0604020202020204" pitchFamily="34" charset="0"/>
              </a:rPr>
              <a:t>Fractured ecosystem – many competing crates</a:t>
            </a:r>
          </a:p>
          <a:p>
            <a:pPr marL="1200150" lvl="2" indent="-285750" rtl="0" fontAlgn="base">
              <a:spcBef>
                <a:spcPts val="0"/>
              </a:spcBef>
              <a:spcAft>
                <a:spcPts val="0"/>
              </a:spcAft>
              <a:buFont typeface="+mj-lt"/>
              <a:buAutoNum type="arabicPeriod"/>
            </a:pPr>
            <a:r>
              <a:rPr lang="en-US" sz="1200" b="0" i="0" u="none" strike="noStrike" dirty="0">
                <a:solidFill>
                  <a:srgbClr val="000000"/>
                </a:solidFill>
                <a:effectLst/>
                <a:latin typeface="Arial" panose="020B0604020202020204" pitchFamily="34" charset="0"/>
              </a:rPr>
              <a:t>Competition is good, but most of the projects are incomplete</a:t>
            </a:r>
          </a:p>
          <a:p>
            <a:pPr marL="1143000" lvl="2" indent="-228600" rtl="0" fontAlgn="base">
              <a:spcBef>
                <a:spcPts val="0"/>
              </a:spcBef>
              <a:spcAft>
                <a:spcPts val="0"/>
              </a:spcAft>
              <a:buFont typeface="+mj-lt"/>
              <a:buAutoNum type="arabicPeriod"/>
            </a:pPr>
            <a:r>
              <a:rPr lang="en-US" sz="1200" b="0" i="0" u="none" strike="noStrike" dirty="0">
                <a:solidFill>
                  <a:srgbClr val="000000"/>
                </a:solidFill>
                <a:effectLst/>
                <a:latin typeface="Arial" panose="020B0604020202020204" pitchFamily="34" charset="0"/>
              </a:rPr>
              <a:t>Official Rust project team/ecosystem doesn’t recommend any specific toolkit</a:t>
            </a:r>
          </a:p>
          <a:p>
            <a:pPr marL="1143000" lvl="2" indent="-228600" rtl="0" fontAlgn="base">
              <a:spcBef>
                <a:spcPts val="0"/>
              </a:spcBef>
              <a:spcAft>
                <a:spcPts val="0"/>
              </a:spcAft>
              <a:buFont typeface="+mj-lt"/>
              <a:buAutoNum type="arabicPeriod"/>
            </a:pPr>
            <a:r>
              <a:rPr lang="en-US" sz="1200" b="0" i="0" u="none" strike="noStrike" dirty="0">
                <a:solidFill>
                  <a:srgbClr val="000000"/>
                </a:solidFill>
                <a:effectLst/>
                <a:latin typeface="Arial" panose="020B0604020202020204" pitchFamily="34" charset="0"/>
              </a:rPr>
              <a:t>Discovery of crates is difficult, non-standardized</a:t>
            </a:r>
          </a:p>
          <a:p>
            <a:pPr marL="1143000" lvl="2" indent="-228600" rtl="0" fontAlgn="base">
              <a:spcBef>
                <a:spcPts val="0"/>
              </a:spcBef>
              <a:spcAft>
                <a:spcPts val="0"/>
              </a:spcAft>
              <a:buFont typeface="+mj-lt"/>
              <a:buAutoNum type="arabicPeriod"/>
            </a:pPr>
            <a:r>
              <a:rPr lang="en-US" sz="1200" b="0" i="0" u="none" strike="noStrike" dirty="0">
                <a:solidFill>
                  <a:srgbClr val="000000"/>
                </a:solidFill>
                <a:effectLst/>
                <a:latin typeface="Arial" panose="020B0604020202020204" pitchFamily="34" charset="0"/>
              </a:rPr>
              <a:t>Many crates offer overlapping features, are abandoned/incomplete</a:t>
            </a:r>
          </a:p>
          <a:p>
            <a:endParaRPr lang="en-US" dirty="0"/>
          </a:p>
        </p:txBody>
      </p:sp>
      <p:sp>
        <p:nvSpPr>
          <p:cNvPr id="4" name="Slide Number Placeholder 3"/>
          <p:cNvSpPr>
            <a:spLocks noGrp="1"/>
          </p:cNvSpPr>
          <p:nvPr>
            <p:ph type="sldNum" sz="quarter" idx="5"/>
          </p:nvPr>
        </p:nvSpPr>
        <p:spPr/>
        <p:txBody>
          <a:bodyPr/>
          <a:lstStyle/>
          <a:p>
            <a:fld id="{3B7B4AED-F6E6-984F-804C-9CFE1FD5EBEF}" type="slidenum">
              <a:rPr lang="en-US" smtClean="0"/>
              <a:t>6</a:t>
            </a:fld>
            <a:endParaRPr lang="en-US"/>
          </a:p>
        </p:txBody>
      </p:sp>
    </p:spTree>
    <p:extLst>
      <p:ext uri="{BB962C8B-B14F-4D97-AF65-F5344CB8AC3E}">
        <p14:creationId xmlns:p14="http://schemas.microsoft.com/office/powerpoint/2010/main" val="32596157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don’t believe me, just search “Rust mobile app” or “UI in Rust” on any Rust forum or reddit page, and you’ll find hundreds, if not thousands of posts asking basically the same question</a:t>
            </a:r>
          </a:p>
        </p:txBody>
      </p:sp>
      <p:sp>
        <p:nvSpPr>
          <p:cNvPr id="4" name="Slide Number Placeholder 3"/>
          <p:cNvSpPr>
            <a:spLocks noGrp="1"/>
          </p:cNvSpPr>
          <p:nvPr>
            <p:ph type="sldNum" sz="quarter" idx="5"/>
          </p:nvPr>
        </p:nvSpPr>
        <p:spPr/>
        <p:txBody>
          <a:bodyPr/>
          <a:lstStyle/>
          <a:p>
            <a:fld id="{3B7B4AED-F6E6-984F-804C-9CFE1FD5EBEF}" type="slidenum">
              <a:rPr lang="en-US" smtClean="0"/>
              <a:t>7</a:t>
            </a:fld>
            <a:endParaRPr lang="en-US"/>
          </a:p>
        </p:txBody>
      </p:sp>
    </p:spTree>
    <p:extLst>
      <p:ext uri="{BB962C8B-B14F-4D97-AF65-F5344CB8AC3E}">
        <p14:creationId xmlns:p14="http://schemas.microsoft.com/office/powerpoint/2010/main" val="770761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motivating factor for the </a:t>
            </a:r>
            <a:r>
              <a:rPr lang="en-US" dirty="0" err="1"/>
              <a:t>Robius</a:t>
            </a:r>
            <a:r>
              <a:rPr lang="en-US" dirty="0"/>
              <a:t> vision is that there is a strong business case to be made for application development in Rust.</a:t>
            </a:r>
          </a:p>
          <a:p>
            <a:endParaRPr lang="en-US" dirty="0"/>
          </a:p>
          <a:p>
            <a:r>
              <a:rPr lang="en-US" dirty="0"/>
              <a:t>The current set of existing major applications that are written in Rust all use Rust primarily for implementing an internal business logic layer.</a:t>
            </a:r>
          </a:p>
          <a:p>
            <a:r>
              <a:rPr lang="en-US" dirty="0"/>
              <a:t>As such, they have lots of fragmentation and unnecessary, expensive redundancy.</a:t>
            </a:r>
          </a:p>
          <a:p>
            <a:endParaRPr lang="en-US" dirty="0"/>
          </a:p>
          <a:p>
            <a:r>
              <a:rPr lang="en-US" dirty="0"/>
              <a:t>Signal maintains multiple application repositories, each with multiple languages that must interoperate with each other in complex manners,</a:t>
            </a:r>
          </a:p>
          <a:p>
            <a:r>
              <a:rPr lang="en-US" dirty="0"/>
              <a:t>with applications being developed separately on a per-platform basis.</a:t>
            </a:r>
          </a:p>
        </p:txBody>
      </p:sp>
      <p:sp>
        <p:nvSpPr>
          <p:cNvPr id="4" name="Slide Number Placeholder 3"/>
          <p:cNvSpPr>
            <a:spLocks noGrp="1"/>
          </p:cNvSpPr>
          <p:nvPr>
            <p:ph type="sldNum" sz="quarter" idx="5"/>
          </p:nvPr>
        </p:nvSpPr>
        <p:spPr/>
        <p:txBody>
          <a:bodyPr/>
          <a:lstStyle/>
          <a:p>
            <a:fld id="{3B7B4AED-F6E6-984F-804C-9CFE1FD5EBEF}" type="slidenum">
              <a:rPr lang="en-US" smtClean="0"/>
              <a:t>9</a:t>
            </a:fld>
            <a:endParaRPr lang="en-US"/>
          </a:p>
        </p:txBody>
      </p:sp>
    </p:spTree>
    <p:extLst>
      <p:ext uri="{BB962C8B-B14F-4D97-AF65-F5344CB8AC3E}">
        <p14:creationId xmlns:p14="http://schemas.microsoft.com/office/powerpoint/2010/main" val="24441672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Signal, these app repositories aren’t exactly tiny simple wrappers around a huge shared Rust library. It’s closer to the inverse of that. </a:t>
            </a:r>
          </a:p>
          <a:p>
            <a:endParaRPr lang="en-US" dirty="0"/>
          </a:p>
          <a:p>
            <a:r>
              <a:rPr lang="en-US" dirty="0"/>
              <a:t>As you can imagine, it is incredibly challenging to maintain consistency in both appearance and behavior.</a:t>
            </a:r>
          </a:p>
          <a:p>
            <a:r>
              <a:rPr lang="en-US" dirty="0"/>
              <a:t>To their credit, Signal has actually done an impressive job of just that, with help from the community, though naturally some things do slip through the cracks.</a:t>
            </a:r>
          </a:p>
          <a:p>
            <a:endParaRPr lang="en-US" dirty="0"/>
          </a:p>
          <a:p>
            <a:r>
              <a:rPr lang="en-US" dirty="0"/>
              <a:t>For example:</a:t>
            </a:r>
          </a:p>
          <a:p>
            <a:pPr marL="171450" indent="-171450">
              <a:buFont typeface="Arial" panose="020B0604020202020204" pitchFamily="34" charset="0"/>
              <a:buChar char="•"/>
            </a:pPr>
            <a:r>
              <a:rPr lang="en-US" dirty="0"/>
              <a:t>On Android – you can place secure Signal chats behind biometric lock, cannot search individual chat only</a:t>
            </a:r>
          </a:p>
          <a:p>
            <a:pPr marL="171450" indent="-171450">
              <a:buFont typeface="Arial" panose="020B0604020202020204" pitchFamily="34" charset="0"/>
              <a:buChar char="•"/>
            </a:pPr>
            <a:r>
              <a:rPr lang="en-US" dirty="0"/>
              <a:t>macOS – cannot screen lock Signal at all, text search UI button doesn’t work, no global search across all chats, no contact-specific notifications</a:t>
            </a:r>
          </a:p>
          <a:p>
            <a:pPr marL="171450" indent="-171450">
              <a:buFont typeface="Arial" panose="020B0604020202020204" pitchFamily="34" charset="0"/>
              <a:buChar char="•"/>
            </a:pPr>
            <a:r>
              <a:rPr lang="en-US" dirty="0"/>
              <a:t>iOS – no font size choice, different defaults, e.g., embedding link preview</a:t>
            </a:r>
          </a:p>
          <a:p>
            <a:pPr marL="171450" indent="-171450">
              <a:buFont typeface="Arial" panose="020B0604020202020204" pitchFamily="34" charset="0"/>
              <a:buChar char="•"/>
            </a:pPr>
            <a:r>
              <a:rPr lang="en-US" dirty="0"/>
              <a:t>Mobile platforms – different data usage settings (</a:t>
            </a:r>
            <a:r>
              <a:rPr lang="en-US" dirty="0" err="1"/>
              <a:t>WiFi</a:t>
            </a:r>
            <a:r>
              <a:rPr lang="en-US" dirty="0"/>
              <a:t>, roaming)</a:t>
            </a:r>
          </a:p>
          <a:p>
            <a:pPr marL="171450" indent="-171450">
              <a:buFont typeface="Arial" panose="020B0604020202020204" pitchFamily="34" charset="0"/>
              <a:buChar char="•"/>
            </a:pPr>
            <a:endParaRPr lang="en-US" dirty="0"/>
          </a:p>
          <a:p>
            <a:endParaRPr lang="en-US" dirty="0"/>
          </a:p>
        </p:txBody>
      </p:sp>
      <p:sp>
        <p:nvSpPr>
          <p:cNvPr id="4" name="Slide Number Placeholder 3"/>
          <p:cNvSpPr>
            <a:spLocks noGrp="1"/>
          </p:cNvSpPr>
          <p:nvPr>
            <p:ph type="sldNum" sz="quarter" idx="5"/>
          </p:nvPr>
        </p:nvSpPr>
        <p:spPr/>
        <p:txBody>
          <a:bodyPr/>
          <a:lstStyle/>
          <a:p>
            <a:fld id="{3B7B4AED-F6E6-984F-804C-9CFE1FD5EBEF}" type="slidenum">
              <a:rPr lang="en-US" smtClean="0"/>
              <a:t>10</a:t>
            </a:fld>
            <a:endParaRPr lang="en-US"/>
          </a:p>
        </p:txBody>
      </p:sp>
    </p:spTree>
    <p:extLst>
      <p:ext uri="{BB962C8B-B14F-4D97-AF65-F5344CB8AC3E}">
        <p14:creationId xmlns:p14="http://schemas.microsoft.com/office/powerpoint/2010/main" val="34680095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01891A-9DF9-E50D-8F24-A4FDDF84147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5D6B44B-00CA-F476-2A37-7970DC50D26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0E2AA66-5389-4278-A390-EE895581C97E}"/>
              </a:ext>
            </a:extLst>
          </p:cNvPr>
          <p:cNvSpPr>
            <a:spLocks noGrp="1"/>
          </p:cNvSpPr>
          <p:nvPr>
            <p:ph type="dt" sz="half" idx="10"/>
          </p:nvPr>
        </p:nvSpPr>
        <p:spPr/>
        <p:txBody>
          <a:bodyPr/>
          <a:lstStyle/>
          <a:p>
            <a:r>
              <a:rPr lang="en-US"/>
              <a:t>Vision: Rust app dev -- GOSIM 2023</a:t>
            </a:r>
          </a:p>
        </p:txBody>
      </p:sp>
      <p:sp>
        <p:nvSpPr>
          <p:cNvPr id="5" name="Footer Placeholder 4">
            <a:extLst>
              <a:ext uri="{FF2B5EF4-FFF2-40B4-BE49-F238E27FC236}">
                <a16:creationId xmlns:a16="http://schemas.microsoft.com/office/drawing/2014/main" id="{3365FDB9-6DD9-E92B-79CC-AED189A5F1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6A8A72-E911-F672-D4E6-24FDBB050950}"/>
              </a:ext>
            </a:extLst>
          </p:cNvPr>
          <p:cNvSpPr>
            <a:spLocks noGrp="1"/>
          </p:cNvSpPr>
          <p:nvPr>
            <p:ph type="sldNum" sz="quarter" idx="12"/>
          </p:nvPr>
        </p:nvSpPr>
        <p:spPr/>
        <p:txBody>
          <a:bodyPr/>
          <a:lstStyle/>
          <a:p>
            <a:fld id="{7D62C56D-5E74-2945-931D-C07ECBF0F859}" type="slidenum">
              <a:rPr lang="en-US" smtClean="0"/>
              <a:t>‹#›</a:t>
            </a:fld>
            <a:endParaRPr lang="en-US"/>
          </a:p>
        </p:txBody>
      </p:sp>
    </p:spTree>
    <p:extLst>
      <p:ext uri="{BB962C8B-B14F-4D97-AF65-F5344CB8AC3E}">
        <p14:creationId xmlns:p14="http://schemas.microsoft.com/office/powerpoint/2010/main" val="29035556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8FC9BF-86B7-6DA6-BB14-8D94E53CFBB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7F99E84-9663-D660-882F-994114652AE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5D84946-6BB0-25A7-FFB3-DFF4EC3610D9}"/>
              </a:ext>
            </a:extLst>
          </p:cNvPr>
          <p:cNvSpPr>
            <a:spLocks noGrp="1"/>
          </p:cNvSpPr>
          <p:nvPr>
            <p:ph type="dt" sz="half" idx="10"/>
          </p:nvPr>
        </p:nvSpPr>
        <p:spPr/>
        <p:txBody>
          <a:bodyPr/>
          <a:lstStyle/>
          <a:p>
            <a:r>
              <a:rPr lang="en-US"/>
              <a:t>Vision: Rust app dev -- GOSIM 2023</a:t>
            </a:r>
          </a:p>
        </p:txBody>
      </p:sp>
      <p:sp>
        <p:nvSpPr>
          <p:cNvPr id="5" name="Footer Placeholder 4">
            <a:extLst>
              <a:ext uri="{FF2B5EF4-FFF2-40B4-BE49-F238E27FC236}">
                <a16:creationId xmlns:a16="http://schemas.microsoft.com/office/drawing/2014/main" id="{87AAA91D-808B-6B47-4E01-926DF183A8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0C5E69B-AA75-F025-5F17-6663AABF9466}"/>
              </a:ext>
            </a:extLst>
          </p:cNvPr>
          <p:cNvSpPr>
            <a:spLocks noGrp="1"/>
          </p:cNvSpPr>
          <p:nvPr>
            <p:ph type="sldNum" sz="quarter" idx="12"/>
          </p:nvPr>
        </p:nvSpPr>
        <p:spPr/>
        <p:txBody>
          <a:bodyPr/>
          <a:lstStyle/>
          <a:p>
            <a:fld id="{7D62C56D-5E74-2945-931D-C07ECBF0F859}" type="slidenum">
              <a:rPr lang="en-US" smtClean="0"/>
              <a:t>‹#›</a:t>
            </a:fld>
            <a:endParaRPr lang="en-US"/>
          </a:p>
        </p:txBody>
      </p:sp>
    </p:spTree>
    <p:extLst>
      <p:ext uri="{BB962C8B-B14F-4D97-AF65-F5344CB8AC3E}">
        <p14:creationId xmlns:p14="http://schemas.microsoft.com/office/powerpoint/2010/main" val="26316030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88E20FA-4F20-6989-246B-3880330EF96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A467D6D-C34B-03D2-8B30-4AF84733512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359614-7C18-357D-78A0-84F33E731E5C}"/>
              </a:ext>
            </a:extLst>
          </p:cNvPr>
          <p:cNvSpPr>
            <a:spLocks noGrp="1"/>
          </p:cNvSpPr>
          <p:nvPr>
            <p:ph type="dt" sz="half" idx="10"/>
          </p:nvPr>
        </p:nvSpPr>
        <p:spPr/>
        <p:txBody>
          <a:bodyPr/>
          <a:lstStyle/>
          <a:p>
            <a:r>
              <a:rPr lang="en-US"/>
              <a:t>Vision: Rust app dev -- GOSIM 2023</a:t>
            </a:r>
          </a:p>
        </p:txBody>
      </p:sp>
      <p:sp>
        <p:nvSpPr>
          <p:cNvPr id="5" name="Footer Placeholder 4">
            <a:extLst>
              <a:ext uri="{FF2B5EF4-FFF2-40B4-BE49-F238E27FC236}">
                <a16:creationId xmlns:a16="http://schemas.microsoft.com/office/drawing/2014/main" id="{E1427CB2-8CF9-6929-E082-BD64CED98C6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0A2242D-BFDF-21CB-B770-D2DCE22D8532}"/>
              </a:ext>
            </a:extLst>
          </p:cNvPr>
          <p:cNvSpPr>
            <a:spLocks noGrp="1"/>
          </p:cNvSpPr>
          <p:nvPr>
            <p:ph type="sldNum" sz="quarter" idx="12"/>
          </p:nvPr>
        </p:nvSpPr>
        <p:spPr/>
        <p:txBody>
          <a:bodyPr/>
          <a:lstStyle/>
          <a:p>
            <a:fld id="{7D62C56D-5E74-2945-931D-C07ECBF0F859}" type="slidenum">
              <a:rPr lang="en-US" smtClean="0"/>
              <a:t>‹#›</a:t>
            </a:fld>
            <a:endParaRPr lang="en-US"/>
          </a:p>
        </p:txBody>
      </p:sp>
    </p:spTree>
    <p:extLst>
      <p:ext uri="{BB962C8B-B14F-4D97-AF65-F5344CB8AC3E}">
        <p14:creationId xmlns:p14="http://schemas.microsoft.com/office/powerpoint/2010/main" val="6277727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1D227D51-204B-ED48-AF9A-0BE9633FE04A}"/>
              </a:ext>
            </a:extLst>
          </p:cNvPr>
          <p:cNvSpPr/>
          <p:nvPr/>
        </p:nvSpPr>
        <p:spPr>
          <a:xfrm>
            <a:off x="5224243" y="1096772"/>
            <a:ext cx="6503180" cy="57612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Cross 49">
            <a:extLst>
              <a:ext uri="{FF2B5EF4-FFF2-40B4-BE49-F238E27FC236}">
                <a16:creationId xmlns:a16="http://schemas.microsoft.com/office/drawing/2014/main" id="{57A23F45-CDAE-8A40-8DE7-92A0BBC119B7}"/>
              </a:ext>
            </a:extLst>
          </p:cNvPr>
          <p:cNvSpPr/>
          <p:nvPr/>
        </p:nvSpPr>
        <p:spPr>
          <a:xfrm>
            <a:off x="5016811" y="5624450"/>
            <a:ext cx="524933" cy="524933"/>
          </a:xfrm>
          <a:prstGeom prst="plus">
            <a:avLst>
              <a:gd name="adj" fmla="val 39516"/>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68546383-CCC4-544B-B0D8-DE78DE39BB78}"/>
              </a:ext>
            </a:extLst>
          </p:cNvPr>
          <p:cNvSpPr/>
          <p:nvPr/>
        </p:nvSpPr>
        <p:spPr>
          <a:xfrm>
            <a:off x="9881559" y="976630"/>
            <a:ext cx="1336774" cy="12014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A5D1728-714F-2942-A0D1-82FF9419B496}"/>
              </a:ext>
            </a:extLst>
          </p:cNvPr>
          <p:cNvSpPr>
            <a:spLocks noGrp="1"/>
          </p:cNvSpPr>
          <p:nvPr>
            <p:ph type="ctrTitle"/>
          </p:nvPr>
        </p:nvSpPr>
        <p:spPr>
          <a:xfrm>
            <a:off x="797106" y="1625608"/>
            <a:ext cx="8035342" cy="2722164"/>
          </a:xfrm>
        </p:spPr>
        <p:txBody>
          <a:bodyPr anchor="b"/>
          <a:lstStyle>
            <a:lvl1pPr algn="l">
              <a:defRPr sz="8000" spc="-150"/>
            </a:lvl1pPr>
          </a:lstStyle>
          <a:p>
            <a:r>
              <a:rPr lang="en-US" dirty="0"/>
              <a:t>Click to edit Master title style</a:t>
            </a:r>
          </a:p>
        </p:txBody>
      </p:sp>
      <p:sp>
        <p:nvSpPr>
          <p:cNvPr id="3" name="Subtitle 2">
            <a:extLst>
              <a:ext uri="{FF2B5EF4-FFF2-40B4-BE49-F238E27FC236}">
                <a16:creationId xmlns:a16="http://schemas.microsoft.com/office/drawing/2014/main" id="{5BD072D4-1496-3347-BBF8-5879DF263BBD}"/>
              </a:ext>
            </a:extLst>
          </p:cNvPr>
          <p:cNvSpPr>
            <a:spLocks noGrp="1"/>
          </p:cNvSpPr>
          <p:nvPr>
            <p:ph type="subTitle" idx="1"/>
          </p:nvPr>
        </p:nvSpPr>
        <p:spPr>
          <a:xfrm>
            <a:off x="797106" y="4466845"/>
            <a:ext cx="8035342" cy="882904"/>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EBEFC724-B499-364B-AEB5-B6517F6AD52B}"/>
              </a:ext>
            </a:extLst>
          </p:cNvPr>
          <p:cNvSpPr>
            <a:spLocks noGrp="1"/>
          </p:cNvSpPr>
          <p:nvPr>
            <p:ph type="dt" sz="half" idx="10"/>
          </p:nvPr>
        </p:nvSpPr>
        <p:spPr>
          <a:xfrm>
            <a:off x="797105" y="5708747"/>
            <a:ext cx="3882843" cy="365125"/>
          </a:xfrm>
        </p:spPr>
        <p:txBody>
          <a:bodyPr/>
          <a:lstStyle>
            <a:lvl1pPr>
              <a:defRPr sz="1400"/>
            </a:lvl1pPr>
          </a:lstStyle>
          <a:p>
            <a:r>
              <a:rPr lang="en-US" dirty="0"/>
              <a:t>Vision: Rust app dev -- GOSIM 2023</a:t>
            </a:r>
            <a:endParaRPr lang="en-US" sz="1400" dirty="0"/>
          </a:p>
        </p:txBody>
      </p:sp>
      <p:sp>
        <p:nvSpPr>
          <p:cNvPr id="5" name="Footer Placeholder 4">
            <a:extLst>
              <a:ext uri="{FF2B5EF4-FFF2-40B4-BE49-F238E27FC236}">
                <a16:creationId xmlns:a16="http://schemas.microsoft.com/office/drawing/2014/main" id="{8033889C-A4E9-B24E-818F-46A1124C5D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A40F50F-250E-6D45-AEBC-2573FED0C310}"/>
              </a:ext>
            </a:extLst>
          </p:cNvPr>
          <p:cNvSpPr>
            <a:spLocks noGrp="1"/>
          </p:cNvSpPr>
          <p:nvPr>
            <p:ph type="sldNum" sz="quarter" idx="12"/>
          </p:nvPr>
        </p:nvSpPr>
        <p:spPr/>
        <p:txBody>
          <a:bodyPr/>
          <a:lstStyle/>
          <a:p>
            <a:fld id="{86BB3423-611C-6944-BA94-F2572F362413}" type="slidenum">
              <a:rPr lang="en-US" smtClean="0"/>
              <a:t>‹#›</a:t>
            </a:fld>
            <a:endParaRPr lang="en-US"/>
          </a:p>
        </p:txBody>
      </p:sp>
    </p:spTree>
    <p:extLst>
      <p:ext uri="{BB962C8B-B14F-4D97-AF65-F5344CB8AC3E}">
        <p14:creationId xmlns:p14="http://schemas.microsoft.com/office/powerpoint/2010/main" val="48720811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9F291BE0-7A7E-D04F-974F-9F4577FB2F46}"/>
              </a:ext>
            </a:extLst>
          </p:cNvPr>
          <p:cNvSpPr/>
          <p:nvPr/>
        </p:nvSpPr>
        <p:spPr>
          <a:xfrm>
            <a:off x="6163735" y="1096772"/>
            <a:ext cx="5571066" cy="57612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Cross 49">
            <a:extLst>
              <a:ext uri="{FF2B5EF4-FFF2-40B4-BE49-F238E27FC236}">
                <a16:creationId xmlns:a16="http://schemas.microsoft.com/office/drawing/2014/main" id="{BD33FF1F-6094-0B4A-A3E4-6B0D9283DB44}"/>
              </a:ext>
            </a:extLst>
          </p:cNvPr>
          <p:cNvSpPr/>
          <p:nvPr/>
        </p:nvSpPr>
        <p:spPr>
          <a:xfrm>
            <a:off x="11529484" y="5618903"/>
            <a:ext cx="524933" cy="524933"/>
          </a:xfrm>
          <a:prstGeom prst="plus">
            <a:avLst>
              <a:gd name="adj" fmla="val 39516"/>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B78A6D9C-C7A5-414B-8CB7-E31470D7D280}"/>
              </a:ext>
            </a:extLst>
          </p:cNvPr>
          <p:cNvSpPr/>
          <p:nvPr/>
        </p:nvSpPr>
        <p:spPr>
          <a:xfrm>
            <a:off x="9881559" y="976630"/>
            <a:ext cx="1336774" cy="12014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21D850E-6310-C04D-8CAC-B7FA9F332D2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E5B7FB3-5DFC-6547-9567-C0ABE874C65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727D2DB-A7B1-204E-8416-E938952BCC83}"/>
              </a:ext>
            </a:extLst>
          </p:cNvPr>
          <p:cNvSpPr>
            <a:spLocks noGrp="1"/>
          </p:cNvSpPr>
          <p:nvPr>
            <p:ph type="dt" sz="half" idx="10"/>
          </p:nvPr>
        </p:nvSpPr>
        <p:spPr/>
        <p:txBody>
          <a:bodyPr/>
          <a:lstStyle/>
          <a:p>
            <a:r>
              <a:rPr lang="en-US"/>
              <a:t>Vision: Rust app dev -- GOSIM 2023</a:t>
            </a:r>
          </a:p>
        </p:txBody>
      </p:sp>
      <p:sp>
        <p:nvSpPr>
          <p:cNvPr id="5" name="Footer Placeholder 4">
            <a:extLst>
              <a:ext uri="{FF2B5EF4-FFF2-40B4-BE49-F238E27FC236}">
                <a16:creationId xmlns:a16="http://schemas.microsoft.com/office/drawing/2014/main" id="{FD324BA1-E2D0-1E4B-9DB3-664FE27337B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3AE64B2-36E4-5A4E-A78A-A629829A334F}"/>
              </a:ext>
            </a:extLst>
          </p:cNvPr>
          <p:cNvSpPr>
            <a:spLocks noGrp="1"/>
          </p:cNvSpPr>
          <p:nvPr>
            <p:ph type="sldNum" sz="quarter" idx="12"/>
          </p:nvPr>
        </p:nvSpPr>
        <p:spPr/>
        <p:txBody>
          <a:bodyPr/>
          <a:lstStyle/>
          <a:p>
            <a:fld id="{86BB3423-611C-6944-BA94-F2572F362413}" type="slidenum">
              <a:rPr lang="en-US" smtClean="0"/>
              <a:t>‹#›</a:t>
            </a:fld>
            <a:endParaRPr lang="en-US"/>
          </a:p>
        </p:txBody>
      </p:sp>
    </p:spTree>
    <p:extLst>
      <p:ext uri="{BB962C8B-B14F-4D97-AF65-F5344CB8AC3E}">
        <p14:creationId xmlns:p14="http://schemas.microsoft.com/office/powerpoint/2010/main" val="205348040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C97F6C6D-13AE-FD40-841C-4AB96460C390}"/>
              </a:ext>
            </a:extLst>
          </p:cNvPr>
          <p:cNvSpPr/>
          <p:nvPr/>
        </p:nvSpPr>
        <p:spPr>
          <a:xfrm>
            <a:off x="4291015" y="1096772"/>
            <a:ext cx="7436404" cy="57612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Cross 49">
            <a:extLst>
              <a:ext uri="{FF2B5EF4-FFF2-40B4-BE49-F238E27FC236}">
                <a16:creationId xmlns:a16="http://schemas.microsoft.com/office/drawing/2014/main" id="{24E27617-2112-2342-9FF1-39F2A241CCCC}"/>
              </a:ext>
            </a:extLst>
          </p:cNvPr>
          <p:cNvSpPr/>
          <p:nvPr/>
        </p:nvSpPr>
        <p:spPr>
          <a:xfrm>
            <a:off x="4086371" y="5624450"/>
            <a:ext cx="524933" cy="524933"/>
          </a:xfrm>
          <a:prstGeom prst="plus">
            <a:avLst>
              <a:gd name="adj" fmla="val 39516"/>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C33CE582-7AFE-D048-B5BC-212A12A28F25}"/>
              </a:ext>
            </a:extLst>
          </p:cNvPr>
          <p:cNvSpPr/>
          <p:nvPr/>
        </p:nvSpPr>
        <p:spPr>
          <a:xfrm>
            <a:off x="9881559" y="976630"/>
            <a:ext cx="1336774" cy="12014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D9EAEF4-E84F-CF40-B27B-01E1D2AFC96D}"/>
              </a:ext>
            </a:extLst>
          </p:cNvPr>
          <p:cNvSpPr>
            <a:spLocks noGrp="1"/>
          </p:cNvSpPr>
          <p:nvPr>
            <p:ph type="title"/>
          </p:nvPr>
        </p:nvSpPr>
        <p:spPr>
          <a:xfrm>
            <a:off x="565150" y="1881951"/>
            <a:ext cx="7335836" cy="1987707"/>
          </a:xfrm>
        </p:spPr>
        <p:txBody>
          <a:bodyPr anchor="b"/>
          <a:lstStyle>
            <a:lvl1pPr>
              <a:defRPr sz="6000" spc="-150"/>
            </a:lvl1pPr>
          </a:lstStyle>
          <a:p>
            <a:r>
              <a:rPr lang="en-US" dirty="0"/>
              <a:t>Click to edit Master title style</a:t>
            </a:r>
          </a:p>
        </p:txBody>
      </p:sp>
      <p:sp>
        <p:nvSpPr>
          <p:cNvPr id="3" name="Text Placeholder 2">
            <a:extLst>
              <a:ext uri="{FF2B5EF4-FFF2-40B4-BE49-F238E27FC236}">
                <a16:creationId xmlns:a16="http://schemas.microsoft.com/office/drawing/2014/main" id="{5287B7E1-CC48-2441-975D-F1A5412B8A49}"/>
              </a:ext>
            </a:extLst>
          </p:cNvPr>
          <p:cNvSpPr>
            <a:spLocks noGrp="1"/>
          </p:cNvSpPr>
          <p:nvPr>
            <p:ph type="body" idx="1"/>
          </p:nvPr>
        </p:nvSpPr>
        <p:spPr>
          <a:xfrm>
            <a:off x="565149" y="3869661"/>
            <a:ext cx="7335836" cy="948465"/>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4526218-1FCF-7A4D-B138-D1B1DE91A4B7}"/>
              </a:ext>
            </a:extLst>
          </p:cNvPr>
          <p:cNvSpPr>
            <a:spLocks noGrp="1"/>
          </p:cNvSpPr>
          <p:nvPr>
            <p:ph type="dt" sz="half" idx="10"/>
          </p:nvPr>
        </p:nvSpPr>
        <p:spPr/>
        <p:txBody>
          <a:bodyPr/>
          <a:lstStyle/>
          <a:p>
            <a:r>
              <a:rPr lang="en-US"/>
              <a:t>Vision: Rust app dev -- GOSIM 2023</a:t>
            </a:r>
          </a:p>
        </p:txBody>
      </p:sp>
      <p:sp>
        <p:nvSpPr>
          <p:cNvPr id="5" name="Footer Placeholder 4">
            <a:extLst>
              <a:ext uri="{FF2B5EF4-FFF2-40B4-BE49-F238E27FC236}">
                <a16:creationId xmlns:a16="http://schemas.microsoft.com/office/drawing/2014/main" id="{50984204-038C-FD4B-8E1C-0A9967BF22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5359AB9-E1C6-C841-B423-FD2BB13C333F}"/>
              </a:ext>
            </a:extLst>
          </p:cNvPr>
          <p:cNvSpPr>
            <a:spLocks noGrp="1"/>
          </p:cNvSpPr>
          <p:nvPr>
            <p:ph type="sldNum" sz="quarter" idx="12"/>
          </p:nvPr>
        </p:nvSpPr>
        <p:spPr/>
        <p:txBody>
          <a:bodyPr/>
          <a:lstStyle/>
          <a:p>
            <a:fld id="{86BB3423-611C-6944-BA94-F2572F362413}" type="slidenum">
              <a:rPr lang="en-US" smtClean="0"/>
              <a:t>‹#›</a:t>
            </a:fld>
            <a:endParaRPr lang="en-US"/>
          </a:p>
        </p:txBody>
      </p:sp>
    </p:spTree>
    <p:extLst>
      <p:ext uri="{BB962C8B-B14F-4D97-AF65-F5344CB8AC3E}">
        <p14:creationId xmlns:p14="http://schemas.microsoft.com/office/powerpoint/2010/main" val="79085140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AB057A-C120-5E4E-BB74-223EB6D005D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F9EB7BE-6258-C84C-8242-9865D1361C9E}"/>
              </a:ext>
            </a:extLst>
          </p:cNvPr>
          <p:cNvSpPr>
            <a:spLocks noGrp="1"/>
          </p:cNvSpPr>
          <p:nvPr>
            <p:ph sz="half" idx="1"/>
          </p:nvPr>
        </p:nvSpPr>
        <p:spPr>
          <a:xfrm>
            <a:off x="565111" y="2691637"/>
            <a:ext cx="4946643" cy="318973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73D23CD-80DB-5740-AE68-76414CA31A26}"/>
              </a:ext>
            </a:extLst>
          </p:cNvPr>
          <p:cNvSpPr>
            <a:spLocks noGrp="1"/>
          </p:cNvSpPr>
          <p:nvPr>
            <p:ph sz="half" idx="2"/>
          </p:nvPr>
        </p:nvSpPr>
        <p:spPr>
          <a:xfrm>
            <a:off x="6076903" y="2691637"/>
            <a:ext cx="4946639" cy="318973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3FE0921-9102-1440-B315-778888723C9D}"/>
              </a:ext>
            </a:extLst>
          </p:cNvPr>
          <p:cNvSpPr>
            <a:spLocks noGrp="1"/>
          </p:cNvSpPr>
          <p:nvPr>
            <p:ph type="dt" sz="half" idx="10"/>
          </p:nvPr>
        </p:nvSpPr>
        <p:spPr/>
        <p:txBody>
          <a:bodyPr/>
          <a:lstStyle/>
          <a:p>
            <a:r>
              <a:rPr lang="en-US"/>
              <a:t>Vision: Rust app dev -- GOSIM 2023</a:t>
            </a:r>
          </a:p>
        </p:txBody>
      </p:sp>
      <p:sp>
        <p:nvSpPr>
          <p:cNvPr id="6" name="Footer Placeholder 5">
            <a:extLst>
              <a:ext uri="{FF2B5EF4-FFF2-40B4-BE49-F238E27FC236}">
                <a16:creationId xmlns:a16="http://schemas.microsoft.com/office/drawing/2014/main" id="{24D7802F-1937-2F43-8FF4-846135D6FC4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0609C72-E794-4F4F-8E09-D4883EED7237}"/>
              </a:ext>
            </a:extLst>
          </p:cNvPr>
          <p:cNvSpPr>
            <a:spLocks noGrp="1"/>
          </p:cNvSpPr>
          <p:nvPr>
            <p:ph type="sldNum" sz="quarter" idx="12"/>
          </p:nvPr>
        </p:nvSpPr>
        <p:spPr/>
        <p:txBody>
          <a:bodyPr/>
          <a:lstStyle/>
          <a:p>
            <a:fld id="{86BB3423-611C-6944-BA94-F2572F362413}" type="slidenum">
              <a:rPr lang="en-US" smtClean="0"/>
              <a:t>‹#›</a:t>
            </a:fld>
            <a:endParaRPr lang="en-US"/>
          </a:p>
        </p:txBody>
      </p:sp>
      <p:sp>
        <p:nvSpPr>
          <p:cNvPr id="50" name="Rectangle 49">
            <a:extLst>
              <a:ext uri="{FF2B5EF4-FFF2-40B4-BE49-F238E27FC236}">
                <a16:creationId xmlns:a16="http://schemas.microsoft.com/office/drawing/2014/main" id="{FFEFA3E2-0F30-664C-AAE4-DE6526B5C716}"/>
              </a:ext>
            </a:extLst>
          </p:cNvPr>
          <p:cNvSpPr/>
          <p:nvPr/>
        </p:nvSpPr>
        <p:spPr>
          <a:xfrm>
            <a:off x="11738231" y="1096772"/>
            <a:ext cx="453769" cy="57612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sp>
        <p:nvSpPr>
          <p:cNvPr id="55" name="Rectangle 54">
            <a:extLst>
              <a:ext uri="{FF2B5EF4-FFF2-40B4-BE49-F238E27FC236}">
                <a16:creationId xmlns:a16="http://schemas.microsoft.com/office/drawing/2014/main" id="{0C3D7AFF-BC7E-BA41-9C64-B5F9619C0EA1}"/>
              </a:ext>
            </a:extLst>
          </p:cNvPr>
          <p:cNvSpPr/>
          <p:nvPr/>
        </p:nvSpPr>
        <p:spPr>
          <a:xfrm>
            <a:off x="9881559" y="976630"/>
            <a:ext cx="1336774" cy="12014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Cross 10">
            <a:extLst>
              <a:ext uri="{FF2B5EF4-FFF2-40B4-BE49-F238E27FC236}">
                <a16:creationId xmlns:a16="http://schemas.microsoft.com/office/drawing/2014/main" id="{671D2311-E9B8-F041-A7B8-D5696903F22A}"/>
              </a:ext>
            </a:extLst>
          </p:cNvPr>
          <p:cNvSpPr/>
          <p:nvPr/>
        </p:nvSpPr>
        <p:spPr>
          <a:xfrm>
            <a:off x="11531286" y="5618903"/>
            <a:ext cx="524933" cy="524933"/>
          </a:xfrm>
          <a:prstGeom prst="plus">
            <a:avLst>
              <a:gd name="adj" fmla="val 39516"/>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2717040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09CA91-F119-0244-888A-95539A84DD6F}"/>
              </a:ext>
            </a:extLst>
          </p:cNvPr>
          <p:cNvSpPr>
            <a:spLocks noGrp="1"/>
          </p:cNvSpPr>
          <p:nvPr>
            <p:ph type="title"/>
          </p:nvPr>
        </p:nvSpPr>
        <p:spPr>
          <a:xfrm>
            <a:off x="565110" y="1204721"/>
            <a:ext cx="8266175" cy="1444752"/>
          </a:xfrm>
        </p:spPr>
        <p:txBody>
          <a:bodyPr/>
          <a:lstStyle/>
          <a:p>
            <a:r>
              <a:rPr lang="en-US"/>
              <a:t>Click to edit Master title style</a:t>
            </a:r>
          </a:p>
        </p:txBody>
      </p:sp>
      <p:sp>
        <p:nvSpPr>
          <p:cNvPr id="3" name="Text Placeholder 2">
            <a:extLst>
              <a:ext uri="{FF2B5EF4-FFF2-40B4-BE49-F238E27FC236}">
                <a16:creationId xmlns:a16="http://schemas.microsoft.com/office/drawing/2014/main" id="{B08A3EAC-4422-D548-8D7F-E9944566FBA9}"/>
              </a:ext>
            </a:extLst>
          </p:cNvPr>
          <p:cNvSpPr>
            <a:spLocks noGrp="1"/>
          </p:cNvSpPr>
          <p:nvPr>
            <p:ph type="body" idx="1"/>
          </p:nvPr>
        </p:nvSpPr>
        <p:spPr>
          <a:xfrm>
            <a:off x="565111" y="2691638"/>
            <a:ext cx="4946644" cy="823912"/>
          </a:xfrm>
        </p:spPr>
        <p:txBody>
          <a:bodyPr anchor="b"/>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49140CA2-88A9-CC42-A375-8B87E47CC5F9}"/>
              </a:ext>
            </a:extLst>
          </p:cNvPr>
          <p:cNvSpPr>
            <a:spLocks noGrp="1"/>
          </p:cNvSpPr>
          <p:nvPr>
            <p:ph sz="half" idx="2"/>
          </p:nvPr>
        </p:nvSpPr>
        <p:spPr>
          <a:xfrm>
            <a:off x="565111" y="3515550"/>
            <a:ext cx="4946644" cy="236629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05F960C-714E-2E4A-8141-A88F38274E48}"/>
              </a:ext>
            </a:extLst>
          </p:cNvPr>
          <p:cNvSpPr>
            <a:spLocks noGrp="1"/>
          </p:cNvSpPr>
          <p:nvPr>
            <p:ph type="body" sz="quarter" idx="3"/>
          </p:nvPr>
        </p:nvSpPr>
        <p:spPr>
          <a:xfrm>
            <a:off x="6076866" y="2691162"/>
            <a:ext cx="4946644" cy="823912"/>
          </a:xfrm>
        </p:spPr>
        <p:txBody>
          <a:bodyPr anchor="b"/>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697BC24-C907-EC4B-872D-17429A657716}"/>
              </a:ext>
            </a:extLst>
          </p:cNvPr>
          <p:cNvSpPr>
            <a:spLocks noGrp="1"/>
          </p:cNvSpPr>
          <p:nvPr>
            <p:ph sz="quarter" idx="4"/>
          </p:nvPr>
        </p:nvSpPr>
        <p:spPr>
          <a:xfrm>
            <a:off x="6076866" y="3515074"/>
            <a:ext cx="4946644" cy="236629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6E2A045-4283-3C47-B125-68CF3B19FB08}"/>
              </a:ext>
            </a:extLst>
          </p:cNvPr>
          <p:cNvSpPr>
            <a:spLocks noGrp="1"/>
          </p:cNvSpPr>
          <p:nvPr>
            <p:ph type="dt" sz="half" idx="10"/>
          </p:nvPr>
        </p:nvSpPr>
        <p:spPr/>
        <p:txBody>
          <a:bodyPr/>
          <a:lstStyle/>
          <a:p>
            <a:r>
              <a:rPr lang="en-US"/>
              <a:t>Vision: Rust app dev -- GOSIM 2023</a:t>
            </a:r>
          </a:p>
        </p:txBody>
      </p:sp>
      <p:sp>
        <p:nvSpPr>
          <p:cNvPr id="8" name="Footer Placeholder 7">
            <a:extLst>
              <a:ext uri="{FF2B5EF4-FFF2-40B4-BE49-F238E27FC236}">
                <a16:creationId xmlns:a16="http://schemas.microsoft.com/office/drawing/2014/main" id="{7EBC25BC-2C98-574D-BCCD-E36CAB07F2F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CA5C95A-7789-E042-8471-D442D9BB545F}"/>
              </a:ext>
            </a:extLst>
          </p:cNvPr>
          <p:cNvSpPr>
            <a:spLocks noGrp="1"/>
          </p:cNvSpPr>
          <p:nvPr>
            <p:ph type="sldNum" sz="quarter" idx="12"/>
          </p:nvPr>
        </p:nvSpPr>
        <p:spPr/>
        <p:txBody>
          <a:bodyPr/>
          <a:lstStyle/>
          <a:p>
            <a:fld id="{86BB3423-611C-6944-BA94-F2572F362413}" type="slidenum">
              <a:rPr lang="en-US" smtClean="0"/>
              <a:t>‹#›</a:t>
            </a:fld>
            <a:endParaRPr lang="en-US"/>
          </a:p>
        </p:txBody>
      </p:sp>
      <p:sp>
        <p:nvSpPr>
          <p:cNvPr id="52" name="Rectangle 51">
            <a:extLst>
              <a:ext uri="{FF2B5EF4-FFF2-40B4-BE49-F238E27FC236}">
                <a16:creationId xmlns:a16="http://schemas.microsoft.com/office/drawing/2014/main" id="{3DF1BA5B-EDD8-B648-8A3E-E2B3570B1EA0}"/>
              </a:ext>
            </a:extLst>
          </p:cNvPr>
          <p:cNvSpPr/>
          <p:nvPr/>
        </p:nvSpPr>
        <p:spPr>
          <a:xfrm>
            <a:off x="11738231" y="1096772"/>
            <a:ext cx="453769" cy="57612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sp>
        <p:nvSpPr>
          <p:cNvPr id="57" name="Rectangle 56">
            <a:extLst>
              <a:ext uri="{FF2B5EF4-FFF2-40B4-BE49-F238E27FC236}">
                <a16:creationId xmlns:a16="http://schemas.microsoft.com/office/drawing/2014/main" id="{D7476360-629C-DE48-85B7-F4BE6CC457DB}"/>
              </a:ext>
            </a:extLst>
          </p:cNvPr>
          <p:cNvSpPr/>
          <p:nvPr/>
        </p:nvSpPr>
        <p:spPr>
          <a:xfrm>
            <a:off x="9881559" y="976630"/>
            <a:ext cx="1336774" cy="12014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Cross 13">
            <a:extLst>
              <a:ext uri="{FF2B5EF4-FFF2-40B4-BE49-F238E27FC236}">
                <a16:creationId xmlns:a16="http://schemas.microsoft.com/office/drawing/2014/main" id="{C5F6C588-FC1B-3147-AFA1-CD7D76C5AEAC}"/>
              </a:ext>
            </a:extLst>
          </p:cNvPr>
          <p:cNvSpPr/>
          <p:nvPr/>
        </p:nvSpPr>
        <p:spPr>
          <a:xfrm>
            <a:off x="11531286" y="5618903"/>
            <a:ext cx="524933" cy="524933"/>
          </a:xfrm>
          <a:prstGeom prst="plus">
            <a:avLst>
              <a:gd name="adj" fmla="val 39516"/>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674973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915401-5318-7045-8AE3-B1A99F2D822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6E2F55F-EB76-AE49-B554-12B65B636A90}"/>
              </a:ext>
            </a:extLst>
          </p:cNvPr>
          <p:cNvSpPr>
            <a:spLocks noGrp="1"/>
          </p:cNvSpPr>
          <p:nvPr>
            <p:ph type="dt" sz="half" idx="10"/>
          </p:nvPr>
        </p:nvSpPr>
        <p:spPr/>
        <p:txBody>
          <a:bodyPr/>
          <a:lstStyle/>
          <a:p>
            <a:r>
              <a:rPr lang="en-US"/>
              <a:t>Vision: Rust app dev -- GOSIM 2023</a:t>
            </a:r>
          </a:p>
        </p:txBody>
      </p:sp>
      <p:sp>
        <p:nvSpPr>
          <p:cNvPr id="4" name="Footer Placeholder 3">
            <a:extLst>
              <a:ext uri="{FF2B5EF4-FFF2-40B4-BE49-F238E27FC236}">
                <a16:creationId xmlns:a16="http://schemas.microsoft.com/office/drawing/2014/main" id="{86CB6E6E-D81E-C44A-AC54-CBE0134C108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2E025B9-9F46-3049-9977-0119B96D393C}"/>
              </a:ext>
            </a:extLst>
          </p:cNvPr>
          <p:cNvSpPr>
            <a:spLocks noGrp="1"/>
          </p:cNvSpPr>
          <p:nvPr>
            <p:ph type="sldNum" sz="quarter" idx="12"/>
          </p:nvPr>
        </p:nvSpPr>
        <p:spPr/>
        <p:txBody>
          <a:bodyPr/>
          <a:lstStyle/>
          <a:p>
            <a:fld id="{86BB3423-611C-6944-BA94-F2572F362413}" type="slidenum">
              <a:rPr lang="en-US" smtClean="0"/>
              <a:t>‹#›</a:t>
            </a:fld>
            <a:endParaRPr lang="en-US"/>
          </a:p>
        </p:txBody>
      </p:sp>
      <p:sp>
        <p:nvSpPr>
          <p:cNvPr id="48" name="Rectangle 47">
            <a:extLst>
              <a:ext uri="{FF2B5EF4-FFF2-40B4-BE49-F238E27FC236}">
                <a16:creationId xmlns:a16="http://schemas.microsoft.com/office/drawing/2014/main" id="{65760068-EADA-2B4B-9819-CF981184FAEB}"/>
              </a:ext>
            </a:extLst>
          </p:cNvPr>
          <p:cNvSpPr/>
          <p:nvPr/>
        </p:nvSpPr>
        <p:spPr>
          <a:xfrm>
            <a:off x="9881559" y="976630"/>
            <a:ext cx="1336774" cy="12014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81DA7622-137E-184A-A93C-8DBB10318AE6}"/>
              </a:ext>
            </a:extLst>
          </p:cNvPr>
          <p:cNvSpPr/>
          <p:nvPr/>
        </p:nvSpPr>
        <p:spPr>
          <a:xfrm>
            <a:off x="11738231" y="1096772"/>
            <a:ext cx="453769" cy="57612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sp>
        <p:nvSpPr>
          <p:cNvPr id="9" name="Cross 8">
            <a:extLst>
              <a:ext uri="{FF2B5EF4-FFF2-40B4-BE49-F238E27FC236}">
                <a16:creationId xmlns:a16="http://schemas.microsoft.com/office/drawing/2014/main" id="{54FB0990-6F8D-B048-8309-19B0D1A41033}"/>
              </a:ext>
            </a:extLst>
          </p:cNvPr>
          <p:cNvSpPr/>
          <p:nvPr/>
        </p:nvSpPr>
        <p:spPr>
          <a:xfrm>
            <a:off x="11531286" y="5618903"/>
            <a:ext cx="524933" cy="524933"/>
          </a:xfrm>
          <a:prstGeom prst="plus">
            <a:avLst>
              <a:gd name="adj" fmla="val 39516"/>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8306165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BAF81DD-2B1F-3444-8023-DD52318FE9F6}"/>
              </a:ext>
            </a:extLst>
          </p:cNvPr>
          <p:cNvSpPr>
            <a:spLocks noGrp="1"/>
          </p:cNvSpPr>
          <p:nvPr>
            <p:ph type="dt" sz="half" idx="10"/>
          </p:nvPr>
        </p:nvSpPr>
        <p:spPr/>
        <p:txBody>
          <a:bodyPr/>
          <a:lstStyle/>
          <a:p>
            <a:r>
              <a:rPr lang="en-US"/>
              <a:t>Vision: Rust app dev -- GOSIM 2023</a:t>
            </a:r>
          </a:p>
        </p:txBody>
      </p:sp>
      <p:sp>
        <p:nvSpPr>
          <p:cNvPr id="3" name="Footer Placeholder 2">
            <a:extLst>
              <a:ext uri="{FF2B5EF4-FFF2-40B4-BE49-F238E27FC236}">
                <a16:creationId xmlns:a16="http://schemas.microsoft.com/office/drawing/2014/main" id="{36927EE3-DAA3-D948-B8FD-48417540B52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C4532D4-FFBF-6C47-A6C9-D55196D91B87}"/>
              </a:ext>
            </a:extLst>
          </p:cNvPr>
          <p:cNvSpPr>
            <a:spLocks noGrp="1"/>
          </p:cNvSpPr>
          <p:nvPr>
            <p:ph type="sldNum" sz="quarter" idx="12"/>
          </p:nvPr>
        </p:nvSpPr>
        <p:spPr/>
        <p:txBody>
          <a:bodyPr/>
          <a:lstStyle/>
          <a:p>
            <a:fld id="{86BB3423-611C-6944-BA94-F2572F362413}" type="slidenum">
              <a:rPr lang="en-US" smtClean="0"/>
              <a:t>‹#›</a:t>
            </a:fld>
            <a:endParaRPr lang="en-US"/>
          </a:p>
        </p:txBody>
      </p:sp>
      <p:sp>
        <p:nvSpPr>
          <p:cNvPr id="47" name="Rectangle 46">
            <a:extLst>
              <a:ext uri="{FF2B5EF4-FFF2-40B4-BE49-F238E27FC236}">
                <a16:creationId xmlns:a16="http://schemas.microsoft.com/office/drawing/2014/main" id="{DB8D5541-7726-BA46-8BFA-BF6AA8D42BD7}"/>
              </a:ext>
            </a:extLst>
          </p:cNvPr>
          <p:cNvSpPr/>
          <p:nvPr/>
        </p:nvSpPr>
        <p:spPr>
          <a:xfrm>
            <a:off x="-1" y="1096772"/>
            <a:ext cx="263565" cy="57612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Cross 47">
            <a:extLst>
              <a:ext uri="{FF2B5EF4-FFF2-40B4-BE49-F238E27FC236}">
                <a16:creationId xmlns:a16="http://schemas.microsoft.com/office/drawing/2014/main" id="{97F434CF-7503-CE4F-8426-C312C6315AD0}"/>
              </a:ext>
            </a:extLst>
          </p:cNvPr>
          <p:cNvSpPr/>
          <p:nvPr/>
        </p:nvSpPr>
        <p:spPr>
          <a:xfrm>
            <a:off x="58248" y="5618903"/>
            <a:ext cx="524933" cy="524933"/>
          </a:xfrm>
          <a:prstGeom prst="plus">
            <a:avLst>
              <a:gd name="adj" fmla="val 39516"/>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FEDBFB2F-FE34-E349-9484-C275FBE31614}"/>
              </a:ext>
            </a:extLst>
          </p:cNvPr>
          <p:cNvSpPr/>
          <p:nvPr/>
        </p:nvSpPr>
        <p:spPr>
          <a:xfrm>
            <a:off x="9881559" y="976630"/>
            <a:ext cx="1336774" cy="12014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8373902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92DCFD-BEE6-AC49-BABD-D8B89C3B69D0}"/>
              </a:ext>
            </a:extLst>
          </p:cNvPr>
          <p:cNvSpPr>
            <a:spLocks noGrp="1"/>
          </p:cNvSpPr>
          <p:nvPr>
            <p:ph type="title"/>
          </p:nvPr>
        </p:nvSpPr>
        <p:spPr>
          <a:xfrm>
            <a:off x="565149" y="1203800"/>
            <a:ext cx="4114800" cy="1077218"/>
          </a:xfrm>
        </p:spPr>
        <p:txBody>
          <a:bodyPr anchor="b">
            <a:normAutofit/>
          </a:bodyPr>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431DE035-8260-4443-B1D9-A9C8D584039E}"/>
              </a:ext>
            </a:extLst>
          </p:cNvPr>
          <p:cNvSpPr>
            <a:spLocks noGrp="1"/>
          </p:cNvSpPr>
          <p:nvPr>
            <p:ph idx="1"/>
          </p:nvPr>
        </p:nvSpPr>
        <p:spPr>
          <a:xfrm>
            <a:off x="5611813" y="1508252"/>
            <a:ext cx="5606518" cy="4045881"/>
          </a:xfrm>
        </p:spPr>
        <p:txBody>
          <a:bodyPr/>
          <a:lstStyle>
            <a:lvl1pPr>
              <a:defRPr sz="2800"/>
            </a:lvl1pPr>
            <a:lvl2pPr>
              <a:defRPr sz="2400"/>
            </a:lvl2pPr>
            <a:lvl3pPr>
              <a:defRPr sz="2000"/>
            </a:lvl3pPr>
            <a:lvl4pPr>
              <a:defRPr sz="1800"/>
            </a:lvl4pPr>
            <a:lvl5pPr>
              <a:defRPr sz="16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CCC1AA53-7507-D04B-9B8E-6A4F7122ECA5}"/>
              </a:ext>
            </a:extLst>
          </p:cNvPr>
          <p:cNvSpPr>
            <a:spLocks noGrp="1"/>
          </p:cNvSpPr>
          <p:nvPr>
            <p:ph type="body" sz="half" idx="2"/>
          </p:nvPr>
        </p:nvSpPr>
        <p:spPr>
          <a:xfrm>
            <a:off x="565149" y="2368295"/>
            <a:ext cx="4114800" cy="318583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356E11F-3003-0745-ACAB-FAA4E676EFCD}"/>
              </a:ext>
            </a:extLst>
          </p:cNvPr>
          <p:cNvSpPr>
            <a:spLocks noGrp="1"/>
          </p:cNvSpPr>
          <p:nvPr>
            <p:ph type="dt" sz="half" idx="10"/>
          </p:nvPr>
        </p:nvSpPr>
        <p:spPr/>
        <p:txBody>
          <a:bodyPr/>
          <a:lstStyle/>
          <a:p>
            <a:r>
              <a:rPr lang="en-US"/>
              <a:t>Vision: Rust app dev -- GOSIM 2023</a:t>
            </a:r>
          </a:p>
        </p:txBody>
      </p:sp>
      <p:sp>
        <p:nvSpPr>
          <p:cNvPr id="6" name="Footer Placeholder 5">
            <a:extLst>
              <a:ext uri="{FF2B5EF4-FFF2-40B4-BE49-F238E27FC236}">
                <a16:creationId xmlns:a16="http://schemas.microsoft.com/office/drawing/2014/main" id="{92BC11A6-59AC-FE45-8A1C-9DDC00582A7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D6F51E-1A94-034C-BBEE-C26A3AF0E815}"/>
              </a:ext>
            </a:extLst>
          </p:cNvPr>
          <p:cNvSpPr>
            <a:spLocks noGrp="1"/>
          </p:cNvSpPr>
          <p:nvPr>
            <p:ph type="sldNum" sz="quarter" idx="12"/>
          </p:nvPr>
        </p:nvSpPr>
        <p:spPr/>
        <p:txBody>
          <a:bodyPr/>
          <a:lstStyle/>
          <a:p>
            <a:fld id="{86BB3423-611C-6944-BA94-F2572F362413}" type="slidenum">
              <a:rPr lang="en-US" smtClean="0"/>
              <a:t>‹#›</a:t>
            </a:fld>
            <a:endParaRPr lang="en-US"/>
          </a:p>
        </p:txBody>
      </p:sp>
      <p:sp>
        <p:nvSpPr>
          <p:cNvPr id="50" name="Rectangle 49">
            <a:extLst>
              <a:ext uri="{FF2B5EF4-FFF2-40B4-BE49-F238E27FC236}">
                <a16:creationId xmlns:a16="http://schemas.microsoft.com/office/drawing/2014/main" id="{50B7D330-76C0-224C-9C3C-27C4D2B0DDB4}"/>
              </a:ext>
            </a:extLst>
          </p:cNvPr>
          <p:cNvSpPr/>
          <p:nvPr/>
        </p:nvSpPr>
        <p:spPr>
          <a:xfrm>
            <a:off x="9881559" y="976630"/>
            <a:ext cx="1336774" cy="12014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35464D55-5C51-844B-A38A-8143590FB934}"/>
              </a:ext>
            </a:extLst>
          </p:cNvPr>
          <p:cNvSpPr/>
          <p:nvPr/>
        </p:nvSpPr>
        <p:spPr>
          <a:xfrm>
            <a:off x="-1" y="1096772"/>
            <a:ext cx="263565" cy="57612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Cross 10">
            <a:extLst>
              <a:ext uri="{FF2B5EF4-FFF2-40B4-BE49-F238E27FC236}">
                <a16:creationId xmlns:a16="http://schemas.microsoft.com/office/drawing/2014/main" id="{FD988250-C554-DE44-B887-57D0B2AA8E37}"/>
              </a:ext>
            </a:extLst>
          </p:cNvPr>
          <p:cNvSpPr/>
          <p:nvPr/>
        </p:nvSpPr>
        <p:spPr>
          <a:xfrm>
            <a:off x="58248" y="5618903"/>
            <a:ext cx="524933" cy="524933"/>
          </a:xfrm>
          <a:prstGeom prst="plus">
            <a:avLst>
              <a:gd name="adj" fmla="val 39516"/>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089974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0E72A6-6FDB-3FDE-4737-0336CF5979F0}"/>
              </a:ext>
            </a:extLst>
          </p:cNvPr>
          <p:cNvSpPr>
            <a:spLocks noGrp="1"/>
          </p:cNvSpPr>
          <p:nvPr>
            <p:ph type="title"/>
          </p:nvPr>
        </p:nvSpPr>
        <p:spPr>
          <a:xfrm>
            <a:off x="518160" y="151765"/>
            <a:ext cx="11013440" cy="1325563"/>
          </a:xfr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051B34AA-1850-CE85-6421-4127FDCCE6A8}"/>
              </a:ext>
            </a:extLst>
          </p:cNvPr>
          <p:cNvSpPr>
            <a:spLocks noGrp="1"/>
          </p:cNvSpPr>
          <p:nvPr>
            <p:ph idx="1"/>
          </p:nvPr>
        </p:nvSpPr>
        <p:spPr>
          <a:xfrm>
            <a:off x="518160" y="1477328"/>
            <a:ext cx="11013440" cy="481806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6072E042-FDF9-B95A-7ADC-17831A1A1817}"/>
              </a:ext>
            </a:extLst>
          </p:cNvPr>
          <p:cNvSpPr>
            <a:spLocks noGrp="1"/>
          </p:cNvSpPr>
          <p:nvPr>
            <p:ph type="dt" sz="half" idx="10"/>
          </p:nvPr>
        </p:nvSpPr>
        <p:spPr>
          <a:xfrm>
            <a:off x="518160" y="6423897"/>
            <a:ext cx="2743200" cy="365125"/>
          </a:xfrm>
        </p:spPr>
        <p:txBody>
          <a:bodyPr/>
          <a:lstStyle/>
          <a:p>
            <a:r>
              <a:rPr lang="en-US"/>
              <a:t>Vision: Rust app dev -- GOSIM 2023</a:t>
            </a:r>
            <a:endParaRPr lang="en-US" dirty="0"/>
          </a:p>
        </p:txBody>
      </p:sp>
      <p:sp>
        <p:nvSpPr>
          <p:cNvPr id="5" name="Footer Placeholder 4">
            <a:extLst>
              <a:ext uri="{FF2B5EF4-FFF2-40B4-BE49-F238E27FC236}">
                <a16:creationId xmlns:a16="http://schemas.microsoft.com/office/drawing/2014/main" id="{2E778C91-95C7-3AC2-A8D3-B496AAD6D36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E64ED06-1CD6-8060-DF98-A0D8846FB039}"/>
              </a:ext>
            </a:extLst>
          </p:cNvPr>
          <p:cNvSpPr>
            <a:spLocks noGrp="1"/>
          </p:cNvSpPr>
          <p:nvPr>
            <p:ph type="sldNum" sz="quarter" idx="12"/>
          </p:nvPr>
        </p:nvSpPr>
        <p:spPr>
          <a:xfrm>
            <a:off x="9349077" y="6423262"/>
            <a:ext cx="2743200" cy="365125"/>
          </a:xfrm>
        </p:spPr>
        <p:txBody>
          <a:bodyPr/>
          <a:lstStyle>
            <a:lvl1pPr>
              <a:defRPr sz="1400"/>
            </a:lvl1pPr>
          </a:lstStyle>
          <a:p>
            <a:fld id="{7D62C56D-5E74-2945-931D-C07ECBF0F859}" type="slidenum">
              <a:rPr lang="en-US" smtClean="0"/>
              <a:pPr/>
              <a:t>‹#›</a:t>
            </a:fld>
            <a:endParaRPr lang="en-US" dirty="0"/>
          </a:p>
        </p:txBody>
      </p:sp>
    </p:spTree>
    <p:extLst>
      <p:ext uri="{BB962C8B-B14F-4D97-AF65-F5344CB8AC3E}">
        <p14:creationId xmlns:p14="http://schemas.microsoft.com/office/powerpoint/2010/main" val="191298831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686C7C-36AD-9A4E-8524-8F44E8839EA8}"/>
              </a:ext>
            </a:extLst>
          </p:cNvPr>
          <p:cNvSpPr>
            <a:spLocks noGrp="1"/>
          </p:cNvSpPr>
          <p:nvPr>
            <p:ph type="title"/>
          </p:nvPr>
        </p:nvSpPr>
        <p:spPr>
          <a:xfrm>
            <a:off x="565149" y="1203800"/>
            <a:ext cx="4114800" cy="1077218"/>
          </a:xfrm>
        </p:spPr>
        <p:txBody>
          <a:bodyPr anchor="b">
            <a:normAutofit/>
          </a:bodyPr>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1015248-4C80-3348-A8A9-6C9F5D32FCE3}"/>
              </a:ext>
            </a:extLst>
          </p:cNvPr>
          <p:cNvSpPr>
            <a:spLocks noGrp="1"/>
          </p:cNvSpPr>
          <p:nvPr>
            <p:ph type="pic" idx="1"/>
          </p:nvPr>
        </p:nvSpPr>
        <p:spPr>
          <a:xfrm>
            <a:off x="5631151" y="1096772"/>
            <a:ext cx="6096270" cy="5761228"/>
          </a:xfrm>
          <a:solidFill>
            <a:schemeClr val="bg2"/>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74B3083-CA16-C54A-B130-7BEE6DF9D815}"/>
              </a:ext>
            </a:extLst>
          </p:cNvPr>
          <p:cNvSpPr>
            <a:spLocks noGrp="1"/>
          </p:cNvSpPr>
          <p:nvPr>
            <p:ph type="body" sz="half" idx="2"/>
          </p:nvPr>
        </p:nvSpPr>
        <p:spPr>
          <a:xfrm>
            <a:off x="565149" y="2370666"/>
            <a:ext cx="4114800" cy="318346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93C6EB5-D7D1-E247-B9D7-D319E5AAB962}"/>
              </a:ext>
            </a:extLst>
          </p:cNvPr>
          <p:cNvSpPr>
            <a:spLocks noGrp="1"/>
          </p:cNvSpPr>
          <p:nvPr>
            <p:ph type="dt" sz="half" idx="10"/>
          </p:nvPr>
        </p:nvSpPr>
        <p:spPr/>
        <p:txBody>
          <a:bodyPr/>
          <a:lstStyle/>
          <a:p>
            <a:r>
              <a:rPr lang="en-US"/>
              <a:t>Vision: Rust app dev -- GOSIM 2023</a:t>
            </a:r>
          </a:p>
        </p:txBody>
      </p:sp>
      <p:sp>
        <p:nvSpPr>
          <p:cNvPr id="6" name="Footer Placeholder 5">
            <a:extLst>
              <a:ext uri="{FF2B5EF4-FFF2-40B4-BE49-F238E27FC236}">
                <a16:creationId xmlns:a16="http://schemas.microsoft.com/office/drawing/2014/main" id="{75FBF6CC-F5C4-9847-BADB-8B7441C8F32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8763FE4-B2F5-7741-B517-533F1C98CE1B}"/>
              </a:ext>
            </a:extLst>
          </p:cNvPr>
          <p:cNvSpPr>
            <a:spLocks noGrp="1"/>
          </p:cNvSpPr>
          <p:nvPr>
            <p:ph type="sldNum" sz="quarter" idx="12"/>
          </p:nvPr>
        </p:nvSpPr>
        <p:spPr/>
        <p:txBody>
          <a:bodyPr/>
          <a:lstStyle/>
          <a:p>
            <a:fld id="{86BB3423-611C-6944-BA94-F2572F362413}" type="slidenum">
              <a:rPr lang="en-US" smtClean="0"/>
              <a:t>‹#›</a:t>
            </a:fld>
            <a:endParaRPr lang="en-US"/>
          </a:p>
        </p:txBody>
      </p:sp>
      <p:sp>
        <p:nvSpPr>
          <p:cNvPr id="54" name="Rectangle 53">
            <a:extLst>
              <a:ext uri="{FF2B5EF4-FFF2-40B4-BE49-F238E27FC236}">
                <a16:creationId xmlns:a16="http://schemas.microsoft.com/office/drawing/2014/main" id="{AB80A771-7D8E-0F4A-93A3-B977667D338E}"/>
              </a:ext>
            </a:extLst>
          </p:cNvPr>
          <p:cNvSpPr/>
          <p:nvPr/>
        </p:nvSpPr>
        <p:spPr>
          <a:xfrm>
            <a:off x="9881559" y="976630"/>
            <a:ext cx="1336774" cy="12014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2C9320FA-0E3A-2749-9085-DF30FA26F4BD}"/>
              </a:ext>
            </a:extLst>
          </p:cNvPr>
          <p:cNvSpPr/>
          <p:nvPr/>
        </p:nvSpPr>
        <p:spPr>
          <a:xfrm>
            <a:off x="-1" y="1096772"/>
            <a:ext cx="263565" cy="57612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Cross 10">
            <a:extLst>
              <a:ext uri="{FF2B5EF4-FFF2-40B4-BE49-F238E27FC236}">
                <a16:creationId xmlns:a16="http://schemas.microsoft.com/office/drawing/2014/main" id="{5A3DF5D0-8A2C-A049-9132-EE1EF7D014D4}"/>
              </a:ext>
            </a:extLst>
          </p:cNvPr>
          <p:cNvSpPr/>
          <p:nvPr/>
        </p:nvSpPr>
        <p:spPr>
          <a:xfrm>
            <a:off x="58248" y="5618903"/>
            <a:ext cx="524933" cy="524933"/>
          </a:xfrm>
          <a:prstGeom prst="plus">
            <a:avLst>
              <a:gd name="adj" fmla="val 39516"/>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3053508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50" name="Rectangle 49">
            <a:extLst>
              <a:ext uri="{FF2B5EF4-FFF2-40B4-BE49-F238E27FC236}">
                <a16:creationId xmlns:a16="http://schemas.microsoft.com/office/drawing/2014/main" id="{9F6C0E12-251D-EA44-BF81-4ABDFBB94321}"/>
              </a:ext>
            </a:extLst>
          </p:cNvPr>
          <p:cNvSpPr/>
          <p:nvPr/>
        </p:nvSpPr>
        <p:spPr>
          <a:xfrm>
            <a:off x="7087169" y="1096772"/>
            <a:ext cx="4652226" cy="57612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EDC5FF4-095A-114E-87B6-73C7ADFF97C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11E6EC9-9650-2042-8581-5B4082F9413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D4A0800-B373-3B40-B187-30AFE44CDD1D}"/>
              </a:ext>
            </a:extLst>
          </p:cNvPr>
          <p:cNvSpPr>
            <a:spLocks noGrp="1"/>
          </p:cNvSpPr>
          <p:nvPr>
            <p:ph type="dt" sz="half" idx="10"/>
          </p:nvPr>
        </p:nvSpPr>
        <p:spPr/>
        <p:txBody>
          <a:bodyPr/>
          <a:lstStyle/>
          <a:p>
            <a:r>
              <a:rPr lang="en-US"/>
              <a:t>Vision: Rust app dev -- GOSIM 2023</a:t>
            </a:r>
          </a:p>
        </p:txBody>
      </p:sp>
      <p:sp>
        <p:nvSpPr>
          <p:cNvPr id="5" name="Footer Placeholder 4">
            <a:extLst>
              <a:ext uri="{FF2B5EF4-FFF2-40B4-BE49-F238E27FC236}">
                <a16:creationId xmlns:a16="http://schemas.microsoft.com/office/drawing/2014/main" id="{C10A4C1C-C790-B449-8C06-78E8303F945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143E620-F86B-F447-AB06-DDAB39192507}"/>
              </a:ext>
            </a:extLst>
          </p:cNvPr>
          <p:cNvSpPr>
            <a:spLocks noGrp="1"/>
          </p:cNvSpPr>
          <p:nvPr>
            <p:ph type="sldNum" sz="quarter" idx="12"/>
          </p:nvPr>
        </p:nvSpPr>
        <p:spPr/>
        <p:txBody>
          <a:bodyPr/>
          <a:lstStyle/>
          <a:p>
            <a:fld id="{86BB3423-611C-6944-BA94-F2572F362413}" type="slidenum">
              <a:rPr lang="en-US" smtClean="0"/>
              <a:t>‹#›</a:t>
            </a:fld>
            <a:endParaRPr lang="en-US"/>
          </a:p>
        </p:txBody>
      </p:sp>
      <p:sp>
        <p:nvSpPr>
          <p:cNvPr id="49" name="Rectangle 48">
            <a:extLst>
              <a:ext uri="{FF2B5EF4-FFF2-40B4-BE49-F238E27FC236}">
                <a16:creationId xmlns:a16="http://schemas.microsoft.com/office/drawing/2014/main" id="{80487CB5-43E0-974C-9DDC-252A8A37107F}"/>
              </a:ext>
            </a:extLst>
          </p:cNvPr>
          <p:cNvSpPr/>
          <p:nvPr/>
        </p:nvSpPr>
        <p:spPr>
          <a:xfrm>
            <a:off x="9881559" y="976630"/>
            <a:ext cx="1336774" cy="12014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ross 9">
            <a:extLst>
              <a:ext uri="{FF2B5EF4-FFF2-40B4-BE49-F238E27FC236}">
                <a16:creationId xmlns:a16="http://schemas.microsoft.com/office/drawing/2014/main" id="{E9CB83EF-4143-5A45-9B3A-9E70DD50253B}"/>
              </a:ext>
            </a:extLst>
          </p:cNvPr>
          <p:cNvSpPr/>
          <p:nvPr/>
        </p:nvSpPr>
        <p:spPr>
          <a:xfrm>
            <a:off x="11415183" y="5618903"/>
            <a:ext cx="524933" cy="524933"/>
          </a:xfrm>
          <a:prstGeom prst="plus">
            <a:avLst>
              <a:gd name="adj" fmla="val 39516"/>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4278366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09DF801-FF8E-6247-9065-D9304CD6093A}"/>
              </a:ext>
            </a:extLst>
          </p:cNvPr>
          <p:cNvSpPr>
            <a:spLocks noGrp="1"/>
          </p:cNvSpPr>
          <p:nvPr>
            <p:ph type="title" orient="vert"/>
          </p:nvPr>
        </p:nvSpPr>
        <p:spPr>
          <a:xfrm>
            <a:off x="9355667" y="1204722"/>
            <a:ext cx="1853360" cy="467664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20E2615-7E4D-AB47-ACE6-236D716D7D24}"/>
              </a:ext>
            </a:extLst>
          </p:cNvPr>
          <p:cNvSpPr>
            <a:spLocks noGrp="1"/>
          </p:cNvSpPr>
          <p:nvPr>
            <p:ph type="body" orient="vert" idx="1"/>
          </p:nvPr>
        </p:nvSpPr>
        <p:spPr>
          <a:xfrm>
            <a:off x="973667" y="1204722"/>
            <a:ext cx="8274047" cy="469693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91F0223-5AC9-374E-BD0C-344F67E2A85B}"/>
              </a:ext>
            </a:extLst>
          </p:cNvPr>
          <p:cNvSpPr>
            <a:spLocks noGrp="1"/>
          </p:cNvSpPr>
          <p:nvPr>
            <p:ph type="dt" sz="half" idx="10"/>
          </p:nvPr>
        </p:nvSpPr>
        <p:spPr/>
        <p:txBody>
          <a:bodyPr/>
          <a:lstStyle/>
          <a:p>
            <a:r>
              <a:rPr lang="en-US"/>
              <a:t>Vision: Rust app dev -- GOSIM 2023</a:t>
            </a:r>
          </a:p>
        </p:txBody>
      </p:sp>
      <p:sp>
        <p:nvSpPr>
          <p:cNvPr id="5" name="Footer Placeholder 4">
            <a:extLst>
              <a:ext uri="{FF2B5EF4-FFF2-40B4-BE49-F238E27FC236}">
                <a16:creationId xmlns:a16="http://schemas.microsoft.com/office/drawing/2014/main" id="{3EBEDD42-54A1-E648-8829-140EC4C5716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28FDF8F-8DBC-8A47-8000-5BA35DF9F903}"/>
              </a:ext>
            </a:extLst>
          </p:cNvPr>
          <p:cNvSpPr>
            <a:spLocks noGrp="1"/>
          </p:cNvSpPr>
          <p:nvPr>
            <p:ph type="sldNum" sz="quarter" idx="12"/>
          </p:nvPr>
        </p:nvSpPr>
        <p:spPr/>
        <p:txBody>
          <a:bodyPr/>
          <a:lstStyle/>
          <a:p>
            <a:fld id="{86BB3423-611C-6944-BA94-F2572F362413}" type="slidenum">
              <a:rPr lang="en-US" smtClean="0"/>
              <a:t>‹#›</a:t>
            </a:fld>
            <a:endParaRPr lang="en-US"/>
          </a:p>
        </p:txBody>
      </p:sp>
      <p:sp>
        <p:nvSpPr>
          <p:cNvPr id="51" name="Rectangle 50">
            <a:extLst>
              <a:ext uri="{FF2B5EF4-FFF2-40B4-BE49-F238E27FC236}">
                <a16:creationId xmlns:a16="http://schemas.microsoft.com/office/drawing/2014/main" id="{F2CE2A98-5154-A544-BE2A-FDC0811C19A0}"/>
              </a:ext>
            </a:extLst>
          </p:cNvPr>
          <p:cNvSpPr/>
          <p:nvPr/>
        </p:nvSpPr>
        <p:spPr>
          <a:xfrm>
            <a:off x="9881559" y="976630"/>
            <a:ext cx="1336774" cy="12014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DC4EC832-8181-5643-8A62-117E43F0E498}"/>
              </a:ext>
            </a:extLst>
          </p:cNvPr>
          <p:cNvSpPr/>
          <p:nvPr/>
        </p:nvSpPr>
        <p:spPr>
          <a:xfrm>
            <a:off x="-1" y="1096772"/>
            <a:ext cx="263565" cy="57612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ross 9">
            <a:extLst>
              <a:ext uri="{FF2B5EF4-FFF2-40B4-BE49-F238E27FC236}">
                <a16:creationId xmlns:a16="http://schemas.microsoft.com/office/drawing/2014/main" id="{24AF3281-BC22-374D-A461-8B3181F600AA}"/>
              </a:ext>
            </a:extLst>
          </p:cNvPr>
          <p:cNvSpPr/>
          <p:nvPr/>
        </p:nvSpPr>
        <p:spPr>
          <a:xfrm>
            <a:off x="58248" y="5618903"/>
            <a:ext cx="524933" cy="524933"/>
          </a:xfrm>
          <a:prstGeom prst="plus">
            <a:avLst>
              <a:gd name="adj" fmla="val 39516"/>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466598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36FA7D-B4F7-C34F-9B36-DC13B3AA882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EEFA8DD-C00A-8171-2F56-83887641D48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1DA3F89-4293-F863-F269-049ADED7A985}"/>
              </a:ext>
            </a:extLst>
          </p:cNvPr>
          <p:cNvSpPr>
            <a:spLocks noGrp="1"/>
          </p:cNvSpPr>
          <p:nvPr>
            <p:ph type="dt" sz="half" idx="10"/>
          </p:nvPr>
        </p:nvSpPr>
        <p:spPr/>
        <p:txBody>
          <a:bodyPr/>
          <a:lstStyle/>
          <a:p>
            <a:r>
              <a:rPr lang="en-US"/>
              <a:t>Vision: Rust app dev -- GOSIM 2023</a:t>
            </a:r>
          </a:p>
        </p:txBody>
      </p:sp>
      <p:sp>
        <p:nvSpPr>
          <p:cNvPr id="5" name="Footer Placeholder 4">
            <a:extLst>
              <a:ext uri="{FF2B5EF4-FFF2-40B4-BE49-F238E27FC236}">
                <a16:creationId xmlns:a16="http://schemas.microsoft.com/office/drawing/2014/main" id="{D8D2C47F-A7E7-EE96-CD5D-399661DE11F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C3912F2-234D-B7AC-3F0B-0E2690F1FA02}"/>
              </a:ext>
            </a:extLst>
          </p:cNvPr>
          <p:cNvSpPr>
            <a:spLocks noGrp="1"/>
          </p:cNvSpPr>
          <p:nvPr>
            <p:ph type="sldNum" sz="quarter" idx="12"/>
          </p:nvPr>
        </p:nvSpPr>
        <p:spPr/>
        <p:txBody>
          <a:bodyPr/>
          <a:lstStyle/>
          <a:p>
            <a:fld id="{7D62C56D-5E74-2945-931D-C07ECBF0F859}" type="slidenum">
              <a:rPr lang="en-US" smtClean="0"/>
              <a:t>‹#›</a:t>
            </a:fld>
            <a:endParaRPr lang="en-US"/>
          </a:p>
        </p:txBody>
      </p:sp>
    </p:spTree>
    <p:extLst>
      <p:ext uri="{BB962C8B-B14F-4D97-AF65-F5344CB8AC3E}">
        <p14:creationId xmlns:p14="http://schemas.microsoft.com/office/powerpoint/2010/main" val="29217274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6711EF-4D8F-9F88-44B2-C631940CA85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DA2CD6C-D65E-2163-5EF5-475B57AC7F8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FC395DD-CA5E-DA08-9F89-29C7DE52BEA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EAD9F64-658A-3FD9-E003-7CD8EB555125}"/>
              </a:ext>
            </a:extLst>
          </p:cNvPr>
          <p:cNvSpPr>
            <a:spLocks noGrp="1"/>
          </p:cNvSpPr>
          <p:nvPr>
            <p:ph type="dt" sz="half" idx="10"/>
          </p:nvPr>
        </p:nvSpPr>
        <p:spPr/>
        <p:txBody>
          <a:bodyPr/>
          <a:lstStyle/>
          <a:p>
            <a:r>
              <a:rPr lang="en-US"/>
              <a:t>Vision: Rust app dev -- GOSIM 2023</a:t>
            </a:r>
          </a:p>
        </p:txBody>
      </p:sp>
      <p:sp>
        <p:nvSpPr>
          <p:cNvPr id="6" name="Footer Placeholder 5">
            <a:extLst>
              <a:ext uri="{FF2B5EF4-FFF2-40B4-BE49-F238E27FC236}">
                <a16:creationId xmlns:a16="http://schemas.microsoft.com/office/drawing/2014/main" id="{2829BCE7-0C14-36C6-A068-4BE49D5EE3D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6E350BD-63D4-32B0-73AA-86FC364D2B5B}"/>
              </a:ext>
            </a:extLst>
          </p:cNvPr>
          <p:cNvSpPr>
            <a:spLocks noGrp="1"/>
          </p:cNvSpPr>
          <p:nvPr>
            <p:ph type="sldNum" sz="quarter" idx="12"/>
          </p:nvPr>
        </p:nvSpPr>
        <p:spPr/>
        <p:txBody>
          <a:bodyPr/>
          <a:lstStyle/>
          <a:p>
            <a:fld id="{7D62C56D-5E74-2945-931D-C07ECBF0F859}" type="slidenum">
              <a:rPr lang="en-US" smtClean="0"/>
              <a:t>‹#›</a:t>
            </a:fld>
            <a:endParaRPr lang="en-US"/>
          </a:p>
        </p:txBody>
      </p:sp>
    </p:spTree>
    <p:extLst>
      <p:ext uri="{BB962C8B-B14F-4D97-AF65-F5344CB8AC3E}">
        <p14:creationId xmlns:p14="http://schemas.microsoft.com/office/powerpoint/2010/main" val="32939874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727DDF-C96F-8400-A34F-5C37F267D15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9E343ED-6149-EA50-DEB6-34D9514F6D9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3CCC912-AFE5-4F09-601F-E57B5C45A5B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87C34CF-B8A0-CB8A-C505-90856837947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FCBCB5C-AA1C-7DC0-674C-2F9902E7334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98ACADD-E605-E8D7-0453-260DB78CE54D}"/>
              </a:ext>
            </a:extLst>
          </p:cNvPr>
          <p:cNvSpPr>
            <a:spLocks noGrp="1"/>
          </p:cNvSpPr>
          <p:nvPr>
            <p:ph type="dt" sz="half" idx="10"/>
          </p:nvPr>
        </p:nvSpPr>
        <p:spPr/>
        <p:txBody>
          <a:bodyPr/>
          <a:lstStyle/>
          <a:p>
            <a:r>
              <a:rPr lang="en-US"/>
              <a:t>Vision: Rust app dev -- GOSIM 2023</a:t>
            </a:r>
          </a:p>
        </p:txBody>
      </p:sp>
      <p:sp>
        <p:nvSpPr>
          <p:cNvPr id="8" name="Footer Placeholder 7">
            <a:extLst>
              <a:ext uri="{FF2B5EF4-FFF2-40B4-BE49-F238E27FC236}">
                <a16:creationId xmlns:a16="http://schemas.microsoft.com/office/drawing/2014/main" id="{E26F1792-7349-293A-84AB-9766B518C85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A9AFB9C-EE22-0CD6-B6DE-0C92F7871623}"/>
              </a:ext>
            </a:extLst>
          </p:cNvPr>
          <p:cNvSpPr>
            <a:spLocks noGrp="1"/>
          </p:cNvSpPr>
          <p:nvPr>
            <p:ph type="sldNum" sz="quarter" idx="12"/>
          </p:nvPr>
        </p:nvSpPr>
        <p:spPr/>
        <p:txBody>
          <a:bodyPr/>
          <a:lstStyle/>
          <a:p>
            <a:fld id="{7D62C56D-5E74-2945-931D-C07ECBF0F859}" type="slidenum">
              <a:rPr lang="en-US" smtClean="0"/>
              <a:t>‹#›</a:t>
            </a:fld>
            <a:endParaRPr lang="en-US"/>
          </a:p>
        </p:txBody>
      </p:sp>
    </p:spTree>
    <p:extLst>
      <p:ext uri="{BB962C8B-B14F-4D97-AF65-F5344CB8AC3E}">
        <p14:creationId xmlns:p14="http://schemas.microsoft.com/office/powerpoint/2010/main" val="31383463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6486C-2912-3F4B-B1C4-6D1CE6D8085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F3E2054-20AD-CBA0-A27F-467D806C435A}"/>
              </a:ext>
            </a:extLst>
          </p:cNvPr>
          <p:cNvSpPr>
            <a:spLocks noGrp="1"/>
          </p:cNvSpPr>
          <p:nvPr>
            <p:ph type="dt" sz="half" idx="10"/>
          </p:nvPr>
        </p:nvSpPr>
        <p:spPr/>
        <p:txBody>
          <a:bodyPr/>
          <a:lstStyle/>
          <a:p>
            <a:r>
              <a:rPr lang="en-US"/>
              <a:t>Vision: Rust app dev -- GOSIM 2023</a:t>
            </a:r>
          </a:p>
        </p:txBody>
      </p:sp>
      <p:sp>
        <p:nvSpPr>
          <p:cNvPr id="4" name="Footer Placeholder 3">
            <a:extLst>
              <a:ext uri="{FF2B5EF4-FFF2-40B4-BE49-F238E27FC236}">
                <a16:creationId xmlns:a16="http://schemas.microsoft.com/office/drawing/2014/main" id="{E2CDD525-1523-2450-8D88-6B648711F58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EC994AE-9484-BCA8-3E27-8A2278E733DD}"/>
              </a:ext>
            </a:extLst>
          </p:cNvPr>
          <p:cNvSpPr>
            <a:spLocks noGrp="1"/>
          </p:cNvSpPr>
          <p:nvPr>
            <p:ph type="sldNum" sz="quarter" idx="12"/>
          </p:nvPr>
        </p:nvSpPr>
        <p:spPr/>
        <p:txBody>
          <a:bodyPr/>
          <a:lstStyle/>
          <a:p>
            <a:fld id="{7D62C56D-5E74-2945-931D-C07ECBF0F859}" type="slidenum">
              <a:rPr lang="en-US" smtClean="0"/>
              <a:t>‹#›</a:t>
            </a:fld>
            <a:endParaRPr lang="en-US"/>
          </a:p>
        </p:txBody>
      </p:sp>
    </p:spTree>
    <p:extLst>
      <p:ext uri="{BB962C8B-B14F-4D97-AF65-F5344CB8AC3E}">
        <p14:creationId xmlns:p14="http://schemas.microsoft.com/office/powerpoint/2010/main" val="25890637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902330B-372A-1259-426C-0EC95B1AAF53}"/>
              </a:ext>
            </a:extLst>
          </p:cNvPr>
          <p:cNvSpPr>
            <a:spLocks noGrp="1"/>
          </p:cNvSpPr>
          <p:nvPr>
            <p:ph type="dt" sz="half" idx="10"/>
          </p:nvPr>
        </p:nvSpPr>
        <p:spPr/>
        <p:txBody>
          <a:bodyPr/>
          <a:lstStyle/>
          <a:p>
            <a:r>
              <a:rPr lang="en-US"/>
              <a:t>Vision: Rust app dev -- GOSIM 2023</a:t>
            </a:r>
          </a:p>
        </p:txBody>
      </p:sp>
      <p:sp>
        <p:nvSpPr>
          <p:cNvPr id="3" name="Footer Placeholder 2">
            <a:extLst>
              <a:ext uri="{FF2B5EF4-FFF2-40B4-BE49-F238E27FC236}">
                <a16:creationId xmlns:a16="http://schemas.microsoft.com/office/drawing/2014/main" id="{B23474D7-7DF2-C994-C044-E2027109CCA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15245AF-779F-9032-7579-D55A4AA10741}"/>
              </a:ext>
            </a:extLst>
          </p:cNvPr>
          <p:cNvSpPr>
            <a:spLocks noGrp="1"/>
          </p:cNvSpPr>
          <p:nvPr>
            <p:ph type="sldNum" sz="quarter" idx="12"/>
          </p:nvPr>
        </p:nvSpPr>
        <p:spPr/>
        <p:txBody>
          <a:bodyPr/>
          <a:lstStyle/>
          <a:p>
            <a:fld id="{7D62C56D-5E74-2945-931D-C07ECBF0F859}" type="slidenum">
              <a:rPr lang="en-US" smtClean="0"/>
              <a:t>‹#›</a:t>
            </a:fld>
            <a:endParaRPr lang="en-US"/>
          </a:p>
        </p:txBody>
      </p:sp>
    </p:spTree>
    <p:extLst>
      <p:ext uri="{BB962C8B-B14F-4D97-AF65-F5344CB8AC3E}">
        <p14:creationId xmlns:p14="http://schemas.microsoft.com/office/powerpoint/2010/main" val="25405339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57C5C-148D-0FAF-D978-0D632F8B2D6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D840C33-49AB-CAB6-90E8-C621C1466E1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D05E139-441B-2F63-1362-AD8F82CAC07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8AE105C-89E4-E07D-6806-0EB6822C77AD}"/>
              </a:ext>
            </a:extLst>
          </p:cNvPr>
          <p:cNvSpPr>
            <a:spLocks noGrp="1"/>
          </p:cNvSpPr>
          <p:nvPr>
            <p:ph type="dt" sz="half" idx="10"/>
          </p:nvPr>
        </p:nvSpPr>
        <p:spPr/>
        <p:txBody>
          <a:bodyPr/>
          <a:lstStyle/>
          <a:p>
            <a:r>
              <a:rPr lang="en-US"/>
              <a:t>Vision: Rust app dev -- GOSIM 2023</a:t>
            </a:r>
          </a:p>
        </p:txBody>
      </p:sp>
      <p:sp>
        <p:nvSpPr>
          <p:cNvPr id="6" name="Footer Placeholder 5">
            <a:extLst>
              <a:ext uri="{FF2B5EF4-FFF2-40B4-BE49-F238E27FC236}">
                <a16:creationId xmlns:a16="http://schemas.microsoft.com/office/drawing/2014/main" id="{BBBF3C50-2184-E30B-EBF4-BEC5D02E95B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5067FDE-5741-510B-CC26-08CB84F11490}"/>
              </a:ext>
            </a:extLst>
          </p:cNvPr>
          <p:cNvSpPr>
            <a:spLocks noGrp="1"/>
          </p:cNvSpPr>
          <p:nvPr>
            <p:ph type="sldNum" sz="quarter" idx="12"/>
          </p:nvPr>
        </p:nvSpPr>
        <p:spPr/>
        <p:txBody>
          <a:bodyPr/>
          <a:lstStyle/>
          <a:p>
            <a:fld id="{7D62C56D-5E74-2945-931D-C07ECBF0F859}" type="slidenum">
              <a:rPr lang="en-US" smtClean="0"/>
              <a:t>‹#›</a:t>
            </a:fld>
            <a:endParaRPr lang="en-US"/>
          </a:p>
        </p:txBody>
      </p:sp>
    </p:spTree>
    <p:extLst>
      <p:ext uri="{BB962C8B-B14F-4D97-AF65-F5344CB8AC3E}">
        <p14:creationId xmlns:p14="http://schemas.microsoft.com/office/powerpoint/2010/main" val="16319637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24996E-8787-DD33-CBA6-F71BF5337B0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1D97D5D-DE95-4706-46D2-85248332CEF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D6EEC56-99DF-3956-AC68-F603FA801CE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F50A88F-0C92-2945-BF2A-0286EBB90576}"/>
              </a:ext>
            </a:extLst>
          </p:cNvPr>
          <p:cNvSpPr>
            <a:spLocks noGrp="1"/>
          </p:cNvSpPr>
          <p:nvPr>
            <p:ph type="dt" sz="half" idx="10"/>
          </p:nvPr>
        </p:nvSpPr>
        <p:spPr/>
        <p:txBody>
          <a:bodyPr/>
          <a:lstStyle/>
          <a:p>
            <a:r>
              <a:rPr lang="en-US"/>
              <a:t>Vision: Rust app dev -- GOSIM 2023</a:t>
            </a:r>
          </a:p>
        </p:txBody>
      </p:sp>
      <p:sp>
        <p:nvSpPr>
          <p:cNvPr id="6" name="Footer Placeholder 5">
            <a:extLst>
              <a:ext uri="{FF2B5EF4-FFF2-40B4-BE49-F238E27FC236}">
                <a16:creationId xmlns:a16="http://schemas.microsoft.com/office/drawing/2014/main" id="{4C9D8DD3-12AD-235F-9A2E-1AED05E8693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A2BB455-EF85-1CBA-E133-D192028A3A4F}"/>
              </a:ext>
            </a:extLst>
          </p:cNvPr>
          <p:cNvSpPr>
            <a:spLocks noGrp="1"/>
          </p:cNvSpPr>
          <p:nvPr>
            <p:ph type="sldNum" sz="quarter" idx="12"/>
          </p:nvPr>
        </p:nvSpPr>
        <p:spPr/>
        <p:txBody>
          <a:bodyPr/>
          <a:lstStyle/>
          <a:p>
            <a:fld id="{7D62C56D-5E74-2945-931D-C07ECBF0F859}" type="slidenum">
              <a:rPr lang="en-US" smtClean="0"/>
              <a:t>‹#›</a:t>
            </a:fld>
            <a:endParaRPr lang="en-US"/>
          </a:p>
        </p:txBody>
      </p:sp>
    </p:spTree>
    <p:extLst>
      <p:ext uri="{BB962C8B-B14F-4D97-AF65-F5344CB8AC3E}">
        <p14:creationId xmlns:p14="http://schemas.microsoft.com/office/powerpoint/2010/main" val="18409001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60379"/>
            <a:lum/>
          </a:blip>
          <a:srcRect/>
          <a:tile tx="0" ty="0" sx="100000" sy="100000" flip="none" algn="tl"/>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F919068-8B0A-7D95-637F-1F0563046BB2}"/>
              </a:ext>
            </a:extLst>
          </p:cNvPr>
          <p:cNvSpPr>
            <a:spLocks noGrp="1"/>
          </p:cNvSpPr>
          <p:nvPr>
            <p:ph type="title"/>
          </p:nvPr>
        </p:nvSpPr>
        <p:spPr>
          <a:xfrm>
            <a:off x="518160" y="212725"/>
            <a:ext cx="1101344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7389D358-5DE5-306A-1100-4E48E86F001B}"/>
              </a:ext>
            </a:extLst>
          </p:cNvPr>
          <p:cNvSpPr>
            <a:spLocks noGrp="1"/>
          </p:cNvSpPr>
          <p:nvPr>
            <p:ph type="body" idx="1"/>
          </p:nvPr>
        </p:nvSpPr>
        <p:spPr>
          <a:xfrm>
            <a:off x="518160" y="1673224"/>
            <a:ext cx="11013440" cy="4972051"/>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A93F4DCE-A750-5691-5865-650096655021}"/>
              </a:ext>
            </a:extLst>
          </p:cNvPr>
          <p:cNvSpPr>
            <a:spLocks noGrp="1"/>
          </p:cNvSpPr>
          <p:nvPr>
            <p:ph type="dt" sz="half" idx="2"/>
          </p:nvPr>
        </p:nvSpPr>
        <p:spPr>
          <a:xfrm>
            <a:off x="51816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Vision: Rust app dev -- GOSIM 2023</a:t>
            </a:r>
          </a:p>
        </p:txBody>
      </p:sp>
      <p:sp>
        <p:nvSpPr>
          <p:cNvPr id="5" name="Footer Placeholder 4">
            <a:extLst>
              <a:ext uri="{FF2B5EF4-FFF2-40B4-BE49-F238E27FC236}">
                <a16:creationId xmlns:a16="http://schemas.microsoft.com/office/drawing/2014/main" id="{BF3647BD-D5E4-FC66-7A0B-48E65198B5E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3007B63-1106-846F-F041-5735287E2B63}"/>
              </a:ext>
            </a:extLst>
          </p:cNvPr>
          <p:cNvSpPr>
            <a:spLocks noGrp="1"/>
          </p:cNvSpPr>
          <p:nvPr>
            <p:ph type="sldNum" sz="quarter" idx="4"/>
          </p:nvPr>
        </p:nvSpPr>
        <p:spPr>
          <a:xfrm>
            <a:off x="87884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62C56D-5E74-2945-931D-C07ECBF0F859}" type="slidenum">
              <a:rPr lang="en-US" smtClean="0"/>
              <a:t>‹#›</a:t>
            </a:fld>
            <a:endParaRPr lang="en-US"/>
          </a:p>
        </p:txBody>
      </p:sp>
    </p:spTree>
    <p:extLst>
      <p:ext uri="{BB962C8B-B14F-4D97-AF65-F5344CB8AC3E}">
        <p14:creationId xmlns:p14="http://schemas.microsoft.com/office/powerpoint/2010/main" val="176807882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p:txStyles>
    <p:titleStyle>
      <a:lvl1pPr algn="l" defTabSz="914400" rtl="0" eaLnBrk="1" latinLnBrk="0" hangingPunct="1">
        <a:lnSpc>
          <a:spcPct val="90000"/>
        </a:lnSpc>
        <a:spcBef>
          <a:spcPct val="0"/>
        </a:spcBef>
        <a:buNone/>
        <a:defRPr sz="4800" kern="1200">
          <a:solidFill>
            <a:schemeClr val="tx1"/>
          </a:solidFill>
          <a:latin typeface="Seaford Display" pitchFamily="2" charset="0"/>
          <a:ea typeface="+mj-ea"/>
          <a:cs typeface="Seaford Display" pitchFamily="2"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Tenorite"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enorite"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enorite"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enorite"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enorite"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60379"/>
            <a:lum/>
          </a:blip>
          <a:srcRect/>
          <a:tile tx="0" ty="0" sx="100000" sy="100000" flip="none" algn="tl"/>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8952BFD-D607-6845-9C7B-1C8D3B4EE760}"/>
              </a:ext>
            </a:extLst>
          </p:cNvPr>
          <p:cNvSpPr>
            <a:spLocks noGrp="1"/>
          </p:cNvSpPr>
          <p:nvPr>
            <p:ph type="title"/>
          </p:nvPr>
        </p:nvSpPr>
        <p:spPr>
          <a:xfrm>
            <a:off x="565149" y="1204721"/>
            <a:ext cx="8267296" cy="1446550"/>
          </a:xfrm>
          <a:prstGeom prst="rect">
            <a:avLst/>
          </a:prstGeom>
        </p:spPr>
        <p:txBody>
          <a:bodyPr vert="horz" lIns="91440" tIns="45720" rIns="91440" bIns="45720" rtlCol="0" anchor="t">
            <a:normAutofit/>
          </a:bodyPr>
          <a:lstStyle/>
          <a:p>
            <a:r>
              <a:rPr lang="en-US"/>
              <a:t>Click to edit Master title style</a:t>
            </a:r>
          </a:p>
        </p:txBody>
      </p:sp>
      <p:sp>
        <p:nvSpPr>
          <p:cNvPr id="3" name="Text Placeholder 2">
            <a:extLst>
              <a:ext uri="{FF2B5EF4-FFF2-40B4-BE49-F238E27FC236}">
                <a16:creationId xmlns:a16="http://schemas.microsoft.com/office/drawing/2014/main" id="{EEBB52FF-3B04-8245-BF0B-89C9E293362A}"/>
              </a:ext>
            </a:extLst>
          </p:cNvPr>
          <p:cNvSpPr>
            <a:spLocks noGrp="1"/>
          </p:cNvSpPr>
          <p:nvPr>
            <p:ph type="body" idx="1"/>
          </p:nvPr>
        </p:nvSpPr>
        <p:spPr>
          <a:xfrm>
            <a:off x="565150" y="2691638"/>
            <a:ext cx="8267296" cy="3188586"/>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EDA99BFE-CBDD-C344-A21E-44A52F11B662}"/>
              </a:ext>
            </a:extLst>
          </p:cNvPr>
          <p:cNvSpPr>
            <a:spLocks noGrp="1"/>
          </p:cNvSpPr>
          <p:nvPr>
            <p:ph type="dt" sz="half" idx="2"/>
          </p:nvPr>
        </p:nvSpPr>
        <p:spPr>
          <a:xfrm>
            <a:off x="565149" y="5949696"/>
            <a:ext cx="4114800" cy="365125"/>
          </a:xfrm>
          <a:prstGeom prst="rect">
            <a:avLst/>
          </a:prstGeom>
        </p:spPr>
        <p:txBody>
          <a:bodyPr vert="horz" lIns="91440" tIns="45720" rIns="91440" bIns="45720" rtlCol="0" anchor="ctr" anchorCtr="0"/>
          <a:lstStyle>
            <a:lvl1pPr algn="l">
              <a:defRPr lang="en-US" sz="1050" smtClean="0">
                <a:latin typeface="+mn-lt"/>
              </a:defRPr>
            </a:lvl1pPr>
          </a:lstStyle>
          <a:p>
            <a:r>
              <a:rPr lang="en-US"/>
              <a:t>Vision: Rust app dev -- GOSIM 2023</a:t>
            </a:r>
            <a:endParaRPr lang="en-US" dirty="0"/>
          </a:p>
        </p:txBody>
      </p:sp>
      <p:sp>
        <p:nvSpPr>
          <p:cNvPr id="5" name="Footer Placeholder 4">
            <a:extLst>
              <a:ext uri="{FF2B5EF4-FFF2-40B4-BE49-F238E27FC236}">
                <a16:creationId xmlns:a16="http://schemas.microsoft.com/office/drawing/2014/main" id="{BDC371C0-3DCE-0743-946F-C7540DD7895F}"/>
              </a:ext>
            </a:extLst>
          </p:cNvPr>
          <p:cNvSpPr>
            <a:spLocks noGrp="1"/>
          </p:cNvSpPr>
          <p:nvPr>
            <p:ph type="ftr" sz="quarter" idx="3"/>
          </p:nvPr>
        </p:nvSpPr>
        <p:spPr>
          <a:xfrm>
            <a:off x="565150" y="543179"/>
            <a:ext cx="4114800" cy="246888"/>
          </a:xfrm>
          <a:prstGeom prst="rect">
            <a:avLst/>
          </a:prstGeom>
        </p:spPr>
        <p:txBody>
          <a:bodyPr vert="horz" lIns="91440" tIns="45720" rIns="91440" bIns="45720" rtlCol="0" anchor="ctr" anchorCtr="0"/>
          <a:lstStyle>
            <a:lvl1pPr algn="l">
              <a:defRPr lang="en-US" sz="1050">
                <a:latin typeface="+mn-lt"/>
              </a:defRPr>
            </a:lvl1pPr>
          </a:lstStyle>
          <a:p>
            <a:endParaRPr lang="en-US" dirty="0"/>
          </a:p>
        </p:txBody>
      </p:sp>
      <p:sp>
        <p:nvSpPr>
          <p:cNvPr id="6" name="Slide Number Placeholder 5">
            <a:extLst>
              <a:ext uri="{FF2B5EF4-FFF2-40B4-BE49-F238E27FC236}">
                <a16:creationId xmlns:a16="http://schemas.microsoft.com/office/drawing/2014/main" id="{E6E32ADB-4517-194F-8B4B-A9D26B3C02E3}"/>
              </a:ext>
            </a:extLst>
          </p:cNvPr>
          <p:cNvSpPr>
            <a:spLocks noGrp="1"/>
          </p:cNvSpPr>
          <p:nvPr>
            <p:ph type="sldNum" sz="quarter" idx="4"/>
          </p:nvPr>
        </p:nvSpPr>
        <p:spPr>
          <a:xfrm>
            <a:off x="10813024" y="511175"/>
            <a:ext cx="914400" cy="310896"/>
          </a:xfrm>
          <a:prstGeom prst="rect">
            <a:avLst/>
          </a:prstGeom>
        </p:spPr>
        <p:txBody>
          <a:bodyPr vert="horz" lIns="91440" tIns="45720" rIns="91440" bIns="45720" rtlCol="0" anchor="ctr"/>
          <a:lstStyle>
            <a:lvl1pPr algn="r">
              <a:defRPr sz="1400" b="0" i="0">
                <a:solidFill>
                  <a:schemeClr val="tx1"/>
                </a:solidFill>
                <a:latin typeface="+mn-lt"/>
              </a:defRPr>
            </a:lvl1pPr>
          </a:lstStyle>
          <a:p>
            <a:fld id="{86BB3423-611C-6944-BA94-F2572F362413}" type="slidenum">
              <a:rPr lang="en-US" smtClean="0"/>
              <a:pPr/>
              <a:t>‹#›</a:t>
            </a:fld>
            <a:endParaRPr lang="en-US"/>
          </a:p>
        </p:txBody>
      </p:sp>
    </p:spTree>
    <p:extLst>
      <p:ext uri="{BB962C8B-B14F-4D97-AF65-F5344CB8AC3E}">
        <p14:creationId xmlns:p14="http://schemas.microsoft.com/office/powerpoint/2010/main" val="319731040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p:txStyles>
    <p:titleStyle>
      <a:lvl1pPr algn="l" defTabSz="914400" rtl="0" eaLnBrk="1" latinLnBrk="0" hangingPunct="1">
        <a:lnSpc>
          <a:spcPct val="10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100000"/>
        </a:lnSpc>
        <a:spcBef>
          <a:spcPts val="1000"/>
        </a:spcBef>
        <a:buFont typeface="System Font Regular"/>
        <a:buChar char="–"/>
        <a:defRPr sz="2400" b="0" i="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System Font Regular"/>
        <a:buChar char="–"/>
        <a:defRPr sz="2000" b="0" i="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System Font Regular"/>
        <a:buChar char="–"/>
        <a:defRPr sz="1800" b="0" i="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System Font Regular"/>
        <a:buChar char="–"/>
        <a:defRPr sz="1600" b="0" i="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System Font Regular"/>
        <a:buChar char="–"/>
        <a:defRPr sz="16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2.jpe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11.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png"/><Relationship Id="rId7" Type="http://schemas.openxmlformats.org/officeDocument/2006/relationships/image" Target="../media/image45.png"/><Relationship Id="rId12" Type="http://schemas.openxmlformats.org/officeDocument/2006/relationships/image" Target="../media/image49.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44.png"/><Relationship Id="rId11" Type="http://schemas.openxmlformats.org/officeDocument/2006/relationships/image" Target="../media/image48.png"/><Relationship Id="rId5" Type="http://schemas.openxmlformats.org/officeDocument/2006/relationships/image" Target="../media/image43.png"/><Relationship Id="rId10" Type="http://schemas.microsoft.com/office/2007/relationships/hdphoto" Target="../media/hdphoto4.wdp"/><Relationship Id="rId4" Type="http://schemas.openxmlformats.org/officeDocument/2006/relationships/image" Target="../media/image42.png"/><Relationship Id="rId9" Type="http://schemas.openxmlformats.org/officeDocument/2006/relationships/image" Target="../media/image47.png"/></Relationships>
</file>

<file path=ppt/slides/_rels/slide1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15.xml.rels><?xml version="1.0" encoding="UTF-8" standalone="yes"?>
<Relationships xmlns="http://schemas.openxmlformats.org/package/2006/relationships"><Relationship Id="rId8" Type="http://schemas.openxmlformats.org/officeDocument/2006/relationships/image" Target="../media/image61.svg"/><Relationship Id="rId13" Type="http://schemas.openxmlformats.org/officeDocument/2006/relationships/image" Target="../media/image66.png"/><Relationship Id="rId3" Type="http://schemas.openxmlformats.org/officeDocument/2006/relationships/image" Target="../media/image56.png"/><Relationship Id="rId7" Type="http://schemas.openxmlformats.org/officeDocument/2006/relationships/image" Target="../media/image60.png"/><Relationship Id="rId12" Type="http://schemas.openxmlformats.org/officeDocument/2006/relationships/image" Target="../media/image65.sv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59.svg"/><Relationship Id="rId11" Type="http://schemas.openxmlformats.org/officeDocument/2006/relationships/image" Target="../media/image64.png"/><Relationship Id="rId5" Type="http://schemas.openxmlformats.org/officeDocument/2006/relationships/image" Target="../media/image58.png"/><Relationship Id="rId10" Type="http://schemas.openxmlformats.org/officeDocument/2006/relationships/image" Target="../media/image63.svg"/><Relationship Id="rId4" Type="http://schemas.openxmlformats.org/officeDocument/2006/relationships/image" Target="../media/image57.svg"/><Relationship Id="rId9" Type="http://schemas.openxmlformats.org/officeDocument/2006/relationships/image" Target="../media/image62.png"/><Relationship Id="rId14" Type="http://schemas.microsoft.com/office/2007/relationships/hdphoto" Target="../media/hdphoto5.wdp"/></Relationships>
</file>

<file path=ppt/slides/_rels/slide1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74.png"/><Relationship Id="rId13" Type="http://schemas.openxmlformats.org/officeDocument/2006/relationships/image" Target="../media/image79.svg"/><Relationship Id="rId3" Type="http://schemas.openxmlformats.org/officeDocument/2006/relationships/diagramData" Target="../diagrams/data1.xml"/><Relationship Id="rId7" Type="http://schemas.microsoft.com/office/2007/relationships/diagramDrawing" Target="../diagrams/drawing1.xml"/><Relationship Id="rId12" Type="http://schemas.openxmlformats.org/officeDocument/2006/relationships/image" Target="../media/image78.png"/><Relationship Id="rId2" Type="http://schemas.openxmlformats.org/officeDocument/2006/relationships/notesSlide" Target="../notesSlides/notesSlide18.xml"/><Relationship Id="rId16" Type="http://schemas.openxmlformats.org/officeDocument/2006/relationships/image" Target="../media/image69.svg"/><Relationship Id="rId1" Type="http://schemas.openxmlformats.org/officeDocument/2006/relationships/slideLayout" Target="../slideLayouts/slideLayout2.xml"/><Relationship Id="rId6" Type="http://schemas.openxmlformats.org/officeDocument/2006/relationships/diagramColors" Target="../diagrams/colors1.xml"/><Relationship Id="rId11" Type="http://schemas.openxmlformats.org/officeDocument/2006/relationships/image" Target="../media/image77.svg"/><Relationship Id="rId5" Type="http://schemas.openxmlformats.org/officeDocument/2006/relationships/diagramQuickStyle" Target="../diagrams/quickStyle1.xml"/><Relationship Id="rId15" Type="http://schemas.openxmlformats.org/officeDocument/2006/relationships/image" Target="../media/image68.png"/><Relationship Id="rId10" Type="http://schemas.openxmlformats.org/officeDocument/2006/relationships/image" Target="../media/image76.png"/><Relationship Id="rId4" Type="http://schemas.openxmlformats.org/officeDocument/2006/relationships/diagramLayout" Target="../diagrams/layout1.xml"/><Relationship Id="rId9" Type="http://schemas.openxmlformats.org/officeDocument/2006/relationships/image" Target="../media/image75.svg"/><Relationship Id="rId14" Type="http://schemas.openxmlformats.org/officeDocument/2006/relationships/image" Target="../media/image80.pn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7" Type="http://schemas.microsoft.com/office/2007/relationships/hdphoto" Target="../media/hdphoto2.wdp"/><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svg"/><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image" Target="../media/image68.png"/><Relationship Id="rId7" Type="http://schemas.openxmlformats.org/officeDocument/2006/relationships/image" Target="../media/image83.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82.svg"/><Relationship Id="rId11" Type="http://schemas.openxmlformats.org/officeDocument/2006/relationships/image" Target="../media/image87.svg"/><Relationship Id="rId5" Type="http://schemas.openxmlformats.org/officeDocument/2006/relationships/image" Target="../media/image81.png"/><Relationship Id="rId10" Type="http://schemas.openxmlformats.org/officeDocument/2006/relationships/image" Target="../media/image86.png"/><Relationship Id="rId4" Type="http://schemas.openxmlformats.org/officeDocument/2006/relationships/image" Target="../media/image69.svg"/><Relationship Id="rId9" Type="http://schemas.openxmlformats.org/officeDocument/2006/relationships/image" Target="../media/image85.svg"/></Relationships>
</file>

<file path=ppt/slides/_rels/slide21.xml.rels><?xml version="1.0" encoding="UTF-8" standalone="yes"?>
<Relationships xmlns="http://schemas.openxmlformats.org/package/2006/relationships"><Relationship Id="rId8" Type="http://schemas.microsoft.com/office/2007/relationships/hdphoto" Target="../media/hdphoto6.wdp"/><Relationship Id="rId3" Type="http://schemas.openxmlformats.org/officeDocument/2006/relationships/image" Target="../media/image76.png"/><Relationship Id="rId7" Type="http://schemas.openxmlformats.org/officeDocument/2006/relationships/image" Target="../media/image90.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89.svg"/><Relationship Id="rId5" Type="http://schemas.openxmlformats.org/officeDocument/2006/relationships/image" Target="../media/image88.png"/><Relationship Id="rId4" Type="http://schemas.openxmlformats.org/officeDocument/2006/relationships/image" Target="../media/image77.svg"/></Relationships>
</file>

<file path=ppt/slides/_rels/slide22.xml.rels><?xml version="1.0" encoding="UTF-8" standalone="yes"?>
<Relationships xmlns="http://schemas.openxmlformats.org/package/2006/relationships"><Relationship Id="rId8" Type="http://schemas.openxmlformats.org/officeDocument/2006/relationships/image" Target="../media/image92.svg"/><Relationship Id="rId13" Type="http://schemas.openxmlformats.org/officeDocument/2006/relationships/image" Target="../media/image97.png"/><Relationship Id="rId3" Type="http://schemas.openxmlformats.org/officeDocument/2006/relationships/image" Target="../media/image74.png"/><Relationship Id="rId7" Type="http://schemas.openxmlformats.org/officeDocument/2006/relationships/image" Target="../media/image91.png"/><Relationship Id="rId12" Type="http://schemas.openxmlformats.org/officeDocument/2006/relationships/image" Target="../media/image96.png"/><Relationship Id="rId2" Type="http://schemas.openxmlformats.org/officeDocument/2006/relationships/notesSlide" Target="../notesSlides/notesSlide21.xml"/><Relationship Id="rId16" Type="http://schemas.openxmlformats.org/officeDocument/2006/relationships/image" Target="../media/image100.png"/><Relationship Id="rId1" Type="http://schemas.openxmlformats.org/officeDocument/2006/relationships/slideLayout" Target="../slideLayouts/slideLayout2.xml"/><Relationship Id="rId6" Type="http://schemas.openxmlformats.org/officeDocument/2006/relationships/image" Target="../media/image89.svg"/><Relationship Id="rId11" Type="http://schemas.openxmlformats.org/officeDocument/2006/relationships/image" Target="../media/image95.png"/><Relationship Id="rId5" Type="http://schemas.openxmlformats.org/officeDocument/2006/relationships/image" Target="../media/image88.png"/><Relationship Id="rId15" Type="http://schemas.openxmlformats.org/officeDocument/2006/relationships/image" Target="../media/image99.png"/><Relationship Id="rId10" Type="http://schemas.openxmlformats.org/officeDocument/2006/relationships/image" Target="../media/image94.svg"/><Relationship Id="rId4" Type="http://schemas.openxmlformats.org/officeDocument/2006/relationships/image" Target="../media/image75.svg"/><Relationship Id="rId9" Type="http://schemas.openxmlformats.org/officeDocument/2006/relationships/image" Target="../media/image93.png"/><Relationship Id="rId14" Type="http://schemas.openxmlformats.org/officeDocument/2006/relationships/image" Target="../media/image98.png"/></Relationships>
</file>

<file path=ppt/slides/_rels/slide23.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2.png"/><Relationship Id="rId7" Type="http://schemas.openxmlformats.org/officeDocument/2006/relationships/image" Target="../media/image45.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102.png"/><Relationship Id="rId11" Type="http://schemas.openxmlformats.org/officeDocument/2006/relationships/image" Target="../media/image48.png"/><Relationship Id="rId5" Type="http://schemas.openxmlformats.org/officeDocument/2006/relationships/image" Target="../media/image43.png"/><Relationship Id="rId10" Type="http://schemas.microsoft.com/office/2007/relationships/hdphoto" Target="../media/hdphoto7.wdp"/><Relationship Id="rId4" Type="http://schemas.openxmlformats.org/officeDocument/2006/relationships/image" Target="../media/image101.png"/><Relationship Id="rId9" Type="http://schemas.openxmlformats.org/officeDocument/2006/relationships/image" Target="../media/image103.png"/></Relationships>
</file>

<file path=ppt/slides/_rels/slide24.xml.rels><?xml version="1.0" encoding="UTF-8" standalone="yes"?>
<Relationships xmlns="http://schemas.openxmlformats.org/package/2006/relationships"><Relationship Id="rId8" Type="http://schemas.openxmlformats.org/officeDocument/2006/relationships/image" Target="../media/image109.png"/><Relationship Id="rId3" Type="http://schemas.openxmlformats.org/officeDocument/2006/relationships/image" Target="../media/image104.png"/><Relationship Id="rId7" Type="http://schemas.openxmlformats.org/officeDocument/2006/relationships/image" Target="../media/image108.sv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107.png"/><Relationship Id="rId11" Type="http://schemas.openxmlformats.org/officeDocument/2006/relationships/image" Target="../media/image112.png"/><Relationship Id="rId5" Type="http://schemas.openxmlformats.org/officeDocument/2006/relationships/image" Target="../media/image106.png"/><Relationship Id="rId10" Type="http://schemas.openxmlformats.org/officeDocument/2006/relationships/image" Target="../media/image111.png"/><Relationship Id="rId4" Type="http://schemas.openxmlformats.org/officeDocument/2006/relationships/image" Target="../media/image105.svg"/><Relationship Id="rId9" Type="http://schemas.openxmlformats.org/officeDocument/2006/relationships/image" Target="../media/image110.svg"/></Relationships>
</file>

<file path=ppt/slides/_rels/slide2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microsoft.com/office/2007/relationships/hdphoto" Target="../media/hdphoto9.wdp"/><Relationship Id="rId5" Type="http://schemas.openxmlformats.org/officeDocument/2006/relationships/image" Target="../media/image114.png"/><Relationship Id="rId4" Type="http://schemas.microsoft.com/office/2007/relationships/hdphoto" Target="../media/hdphoto8.wdp"/></Relationships>
</file>

<file path=ppt/slides/_rels/slide29.xml.rels><?xml version="1.0" encoding="UTF-8" standalone="yes"?>
<Relationships xmlns="http://schemas.openxmlformats.org/package/2006/relationships"><Relationship Id="rId3" Type="http://schemas.openxmlformats.org/officeDocument/2006/relationships/image" Target="../media/image115.jpe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11.png"/><Relationship Id="rId7"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microsoft.com/office/2007/relationships/hdphoto" Target="../media/hdphoto3.wdp"/><Relationship Id="rId5" Type="http://schemas.openxmlformats.org/officeDocument/2006/relationships/image" Target="../media/image13.png"/><Relationship Id="rId4" Type="http://schemas.openxmlformats.org/officeDocument/2006/relationships/image" Target="../media/image12.svg"/></Relationships>
</file>

<file path=ppt/slides/_rels/slide30.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117.svg"/></Relationships>
</file>

<file path=ppt/slides/_rels/slide31.xml.rels><?xml version="1.0" encoding="UTF-8" standalone="yes"?>
<Relationships xmlns="http://schemas.openxmlformats.org/package/2006/relationships"><Relationship Id="rId3" Type="http://schemas.openxmlformats.org/officeDocument/2006/relationships/image" Target="../media/image118.jpe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19.jpe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77.sv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20.png"/><Relationship Id="rId7" Type="http://schemas.openxmlformats.org/officeDocument/2006/relationships/image" Target="../media/image123.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122.png"/><Relationship Id="rId5" Type="http://schemas.openxmlformats.org/officeDocument/2006/relationships/image" Target="../media/image121.png"/><Relationship Id="rId4" Type="http://schemas.microsoft.com/office/2007/relationships/hdphoto" Target="../media/hdphoto10.wdp"/></Relationships>
</file>

<file path=ppt/slides/_rels/slide42.xml.rels><?xml version="1.0" encoding="UTF-8" standalone="yes"?>
<Relationships xmlns="http://schemas.openxmlformats.org/package/2006/relationships"><Relationship Id="rId3" Type="http://schemas.openxmlformats.org/officeDocument/2006/relationships/image" Target="../media/image124.jpe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125.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5.png"/><Relationship Id="rId18" Type="http://schemas.openxmlformats.org/officeDocument/2006/relationships/image" Target="../media/image30.png"/><Relationship Id="rId3" Type="http://schemas.openxmlformats.org/officeDocument/2006/relationships/image" Target="../media/image15.png"/><Relationship Id="rId21" Type="http://schemas.openxmlformats.org/officeDocument/2006/relationships/image" Target="../media/image33.png"/><Relationship Id="rId7" Type="http://schemas.openxmlformats.org/officeDocument/2006/relationships/image" Target="../media/image19.png"/><Relationship Id="rId12" Type="http://schemas.openxmlformats.org/officeDocument/2006/relationships/image" Target="../media/image24.png"/><Relationship Id="rId17" Type="http://schemas.openxmlformats.org/officeDocument/2006/relationships/image" Target="../media/image29.png"/><Relationship Id="rId2" Type="http://schemas.openxmlformats.org/officeDocument/2006/relationships/notesSlide" Target="../notesSlides/notesSlide7.xml"/><Relationship Id="rId16" Type="http://schemas.openxmlformats.org/officeDocument/2006/relationships/image" Target="../media/image28.png"/><Relationship Id="rId20"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18.png"/><Relationship Id="rId11" Type="http://schemas.openxmlformats.org/officeDocument/2006/relationships/image" Target="../media/image23.png"/><Relationship Id="rId24" Type="http://schemas.openxmlformats.org/officeDocument/2006/relationships/image" Target="../media/image36.png"/><Relationship Id="rId5" Type="http://schemas.openxmlformats.org/officeDocument/2006/relationships/image" Target="../media/image17.png"/><Relationship Id="rId15" Type="http://schemas.openxmlformats.org/officeDocument/2006/relationships/image" Target="../media/image27.png"/><Relationship Id="rId23" Type="http://schemas.openxmlformats.org/officeDocument/2006/relationships/image" Target="../media/image35.png"/><Relationship Id="rId10" Type="http://schemas.openxmlformats.org/officeDocument/2006/relationships/image" Target="../media/image22.png"/><Relationship Id="rId19" Type="http://schemas.openxmlformats.org/officeDocument/2006/relationships/image" Target="../media/image31.png"/><Relationship Id="rId4" Type="http://schemas.openxmlformats.org/officeDocument/2006/relationships/image" Target="../media/image16.png"/><Relationship Id="rId9" Type="http://schemas.openxmlformats.org/officeDocument/2006/relationships/image" Target="../media/image21.png"/><Relationship Id="rId14" Type="http://schemas.openxmlformats.org/officeDocument/2006/relationships/image" Target="../media/image26.png"/><Relationship Id="rId22" Type="http://schemas.openxmlformats.org/officeDocument/2006/relationships/image" Target="../media/image3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14F048CC-17C9-B246-BF2A-29E51AD1C6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enorite"/>
              <a:ea typeface="+mn-ea"/>
              <a:cs typeface="+mn-cs"/>
            </a:endParaRPr>
          </a:p>
        </p:txBody>
      </p:sp>
      <p:pic>
        <p:nvPicPr>
          <p:cNvPr id="4" name="Picture 3">
            <a:extLst>
              <a:ext uri="{FF2B5EF4-FFF2-40B4-BE49-F238E27FC236}">
                <a16:creationId xmlns:a16="http://schemas.microsoft.com/office/drawing/2014/main" id="{313E4CF7-90C6-2A6D-53ED-486E6C7B55A3}"/>
              </a:ext>
            </a:extLst>
          </p:cNvPr>
          <p:cNvPicPr>
            <a:picLocks noChangeAspect="1"/>
          </p:cNvPicPr>
          <p:nvPr/>
        </p:nvPicPr>
        <p:blipFill rotWithShape="1">
          <a:blip r:embed="rId3"/>
          <a:srcRect t="5858"/>
          <a:stretch/>
        </p:blipFill>
        <p:spPr>
          <a:xfrm>
            <a:off x="20" y="10"/>
            <a:ext cx="12191980" cy="6857990"/>
          </a:xfrm>
          <a:prstGeom prst="rect">
            <a:avLst/>
          </a:prstGeom>
        </p:spPr>
      </p:pic>
      <p:sp>
        <p:nvSpPr>
          <p:cNvPr id="20" name="Rectangle">
            <a:extLst>
              <a:ext uri="{FF2B5EF4-FFF2-40B4-BE49-F238E27FC236}">
                <a16:creationId xmlns:a16="http://schemas.microsoft.com/office/drawing/2014/main" id="{C3CDF984-1C69-1F45-B391-9A023DD8F0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5477047" cy="6858000"/>
          </a:xfrm>
          <a:prstGeom prst="rect">
            <a:avLst/>
          </a:prstGeom>
          <a:gradFill flip="none" rotWithShape="1">
            <a:gsLst>
              <a:gs pos="32000">
                <a:schemeClr val="bg1">
                  <a:alpha val="59776"/>
                </a:schemeClr>
              </a:gs>
              <a:gs pos="99000">
                <a:schemeClr val="bg1">
                  <a:alpha val="63000"/>
                </a:schemeClr>
              </a:gs>
            </a:gsLst>
            <a:path path="circle">
              <a:fillToRect r="100000" b="100000"/>
            </a:path>
            <a:tileRect l="-100000" t="-100000"/>
          </a:gradFill>
          <a:ln w="12700">
            <a:miter lim="400000"/>
          </a:ln>
        </p:spPr>
        <p:txBody>
          <a:bodyPr lIns="50800" tIns="50800" rIns="50800" bIns="5080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2600" b="0" i="0" u="none" strike="noStrike" kern="1200" cap="all" spc="0" normalizeH="0" baseline="0" noProof="0" dirty="0">
              <a:ln>
                <a:noFill/>
              </a:ln>
              <a:solidFill>
                <a:srgbClr val="FFFFFF"/>
              </a:solidFill>
              <a:effectLst/>
              <a:uLnTx/>
              <a:uFillTx/>
              <a:latin typeface="Tenorite"/>
              <a:ea typeface="+mn-ea"/>
              <a:cs typeface="+mn-cs"/>
              <a:sym typeface="Avenir Next"/>
            </a:endParaRPr>
          </a:p>
        </p:txBody>
      </p:sp>
      <p:sp>
        <p:nvSpPr>
          <p:cNvPr id="22" name="Cross 21">
            <a:extLst>
              <a:ext uri="{FF2B5EF4-FFF2-40B4-BE49-F238E27FC236}">
                <a16:creationId xmlns:a16="http://schemas.microsoft.com/office/drawing/2014/main" id="{B6ADAAA2-0742-D744-ACFF-7206E2A7A8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69614" y="5618903"/>
            <a:ext cx="524933" cy="524933"/>
          </a:xfrm>
          <a:prstGeom prst="plus">
            <a:avLst>
              <a:gd name="adj" fmla="val 39516"/>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enorite"/>
              <a:ea typeface="+mn-ea"/>
              <a:cs typeface="+mn-cs"/>
            </a:endParaRPr>
          </a:p>
        </p:txBody>
      </p:sp>
      <p:sp>
        <p:nvSpPr>
          <p:cNvPr id="24" name="Rectangle 23">
            <a:extLst>
              <a:ext uri="{FF2B5EF4-FFF2-40B4-BE49-F238E27FC236}">
                <a16:creationId xmlns:a16="http://schemas.microsoft.com/office/drawing/2014/main" id="{C53E2C7F-F4FF-A94D-ACAE-82823EC88F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81559" y="976630"/>
            <a:ext cx="1336774" cy="12014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enorite"/>
              <a:ea typeface="+mn-ea"/>
              <a:cs typeface="+mn-cs"/>
            </a:endParaRPr>
          </a:p>
        </p:txBody>
      </p:sp>
      <p:sp>
        <p:nvSpPr>
          <p:cNvPr id="2" name="Title 1">
            <a:extLst>
              <a:ext uri="{FF2B5EF4-FFF2-40B4-BE49-F238E27FC236}">
                <a16:creationId xmlns:a16="http://schemas.microsoft.com/office/drawing/2014/main" id="{EA962701-E79A-7E82-6902-79162048EC50}"/>
              </a:ext>
            </a:extLst>
          </p:cNvPr>
          <p:cNvSpPr>
            <a:spLocks noGrp="1"/>
          </p:cNvSpPr>
          <p:nvPr>
            <p:ph type="ctrTitle"/>
          </p:nvPr>
        </p:nvSpPr>
        <p:spPr>
          <a:xfrm>
            <a:off x="797106" y="1625608"/>
            <a:ext cx="3882844" cy="2722164"/>
          </a:xfrm>
        </p:spPr>
        <p:txBody>
          <a:bodyPr>
            <a:normAutofit/>
          </a:bodyPr>
          <a:lstStyle/>
          <a:p>
            <a:pPr>
              <a:lnSpc>
                <a:spcPct val="90000"/>
              </a:lnSpc>
            </a:pPr>
            <a:r>
              <a:rPr lang="en-US" sz="8800" cap="small" dirty="0"/>
              <a:t>R   </a:t>
            </a:r>
            <a:r>
              <a:rPr lang="en-US" sz="6000" cap="small" dirty="0"/>
              <a:t> </a:t>
            </a:r>
            <a:r>
              <a:rPr lang="en-US" sz="8800" cap="small" dirty="0" err="1"/>
              <a:t>bius</a:t>
            </a:r>
            <a:endParaRPr lang="en-US" sz="7200" cap="small" dirty="0"/>
          </a:p>
        </p:txBody>
      </p:sp>
      <p:sp>
        <p:nvSpPr>
          <p:cNvPr id="3" name="Subtitle 2">
            <a:extLst>
              <a:ext uri="{FF2B5EF4-FFF2-40B4-BE49-F238E27FC236}">
                <a16:creationId xmlns:a16="http://schemas.microsoft.com/office/drawing/2014/main" id="{B789FCFA-DB8A-2DD7-00A0-6C195ACD3017}"/>
              </a:ext>
            </a:extLst>
          </p:cNvPr>
          <p:cNvSpPr>
            <a:spLocks noGrp="1"/>
          </p:cNvSpPr>
          <p:nvPr>
            <p:ph type="subTitle" idx="1"/>
          </p:nvPr>
        </p:nvSpPr>
        <p:spPr>
          <a:xfrm>
            <a:off x="797106" y="4466845"/>
            <a:ext cx="3882844" cy="882904"/>
          </a:xfrm>
        </p:spPr>
        <p:txBody>
          <a:bodyPr>
            <a:noAutofit/>
          </a:bodyPr>
          <a:lstStyle/>
          <a:p>
            <a:r>
              <a:rPr lang="en-US" dirty="0"/>
              <a:t>A vision for Multi-Platform App Development in Rust</a:t>
            </a:r>
          </a:p>
        </p:txBody>
      </p:sp>
      <p:sp>
        <p:nvSpPr>
          <p:cNvPr id="5" name="Subtitle 2">
            <a:extLst>
              <a:ext uri="{FF2B5EF4-FFF2-40B4-BE49-F238E27FC236}">
                <a16:creationId xmlns:a16="http://schemas.microsoft.com/office/drawing/2014/main" id="{39EA4369-74F0-8FE6-835C-F82853FD63DE}"/>
              </a:ext>
            </a:extLst>
          </p:cNvPr>
          <p:cNvSpPr txBox="1">
            <a:spLocks/>
          </p:cNvSpPr>
          <p:nvPr/>
        </p:nvSpPr>
        <p:spPr>
          <a:xfrm>
            <a:off x="797099" y="5976970"/>
            <a:ext cx="4155014" cy="882904"/>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1000"/>
              </a:spcBef>
              <a:buFont typeface="System Font Regular"/>
              <a:buNone/>
              <a:defRPr sz="2400" b="0" i="0" kern="1200">
                <a:solidFill>
                  <a:schemeClr val="tx1"/>
                </a:solidFill>
                <a:latin typeface="+mn-lt"/>
                <a:ea typeface="+mn-ea"/>
                <a:cs typeface="+mn-cs"/>
              </a:defRPr>
            </a:lvl1pPr>
            <a:lvl2pPr marL="457200" indent="0" algn="ctr" defTabSz="914400" rtl="0" eaLnBrk="1" latinLnBrk="0" hangingPunct="1">
              <a:lnSpc>
                <a:spcPct val="100000"/>
              </a:lnSpc>
              <a:spcBef>
                <a:spcPts val="500"/>
              </a:spcBef>
              <a:buFont typeface="System Font Regular"/>
              <a:buNone/>
              <a:defRPr sz="2000" b="0" i="0" kern="1200">
                <a:solidFill>
                  <a:schemeClr val="tx1"/>
                </a:solidFill>
                <a:latin typeface="+mn-lt"/>
                <a:ea typeface="+mn-ea"/>
                <a:cs typeface="+mn-cs"/>
              </a:defRPr>
            </a:lvl2pPr>
            <a:lvl3pPr marL="914400" indent="0" algn="ctr" defTabSz="914400" rtl="0" eaLnBrk="1" latinLnBrk="0" hangingPunct="1">
              <a:lnSpc>
                <a:spcPct val="100000"/>
              </a:lnSpc>
              <a:spcBef>
                <a:spcPts val="500"/>
              </a:spcBef>
              <a:buFont typeface="System Font Regular"/>
              <a:buNone/>
              <a:defRPr sz="1800" b="0" i="0" kern="1200">
                <a:solidFill>
                  <a:schemeClr val="tx1"/>
                </a:solidFill>
                <a:latin typeface="+mn-lt"/>
                <a:ea typeface="+mn-ea"/>
                <a:cs typeface="+mn-cs"/>
              </a:defRPr>
            </a:lvl3pPr>
            <a:lvl4pPr marL="1371600" indent="0" algn="ctr" defTabSz="914400" rtl="0" eaLnBrk="1" latinLnBrk="0" hangingPunct="1">
              <a:lnSpc>
                <a:spcPct val="100000"/>
              </a:lnSpc>
              <a:spcBef>
                <a:spcPts val="500"/>
              </a:spcBef>
              <a:buFont typeface="System Font Regular"/>
              <a:buNone/>
              <a:defRPr sz="1600" b="0" i="0" kern="1200">
                <a:solidFill>
                  <a:schemeClr val="tx1"/>
                </a:solidFill>
                <a:latin typeface="+mn-lt"/>
                <a:ea typeface="+mn-ea"/>
                <a:cs typeface="+mn-cs"/>
              </a:defRPr>
            </a:lvl4pPr>
            <a:lvl5pPr marL="1828800" indent="0" algn="ctr" defTabSz="914400" rtl="0" eaLnBrk="1" latinLnBrk="0" hangingPunct="1">
              <a:lnSpc>
                <a:spcPct val="100000"/>
              </a:lnSpc>
              <a:spcBef>
                <a:spcPts val="500"/>
              </a:spcBef>
              <a:buFont typeface="System Font Regular"/>
              <a:buNone/>
              <a:defRPr sz="1600" b="0" i="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0"/>
              </a:spcAft>
              <a:buClrTx/>
              <a:buSzTx/>
              <a:buFont typeface="System Font Regular"/>
              <a:buNone/>
              <a:tabLst/>
              <a:defRPr/>
            </a:pPr>
            <a:r>
              <a:rPr kumimoji="0" lang="en-US" sz="2000" b="0" i="0" u="none" strike="noStrike" kern="1200" cap="none" spc="0" normalizeH="0" baseline="0" noProof="0" dirty="0">
                <a:ln>
                  <a:noFill/>
                </a:ln>
                <a:solidFill>
                  <a:srgbClr val="FFFFFF"/>
                </a:solidFill>
                <a:effectLst/>
                <a:uLnTx/>
                <a:uFillTx/>
                <a:latin typeface="Tenorite"/>
                <a:ea typeface="+mn-ea"/>
                <a:cs typeface="+mn-cs"/>
              </a:rPr>
              <a:t>Kevin Boos, Futurewei Technologies</a:t>
            </a:r>
          </a:p>
        </p:txBody>
      </p:sp>
      <p:pic>
        <p:nvPicPr>
          <p:cNvPr id="8" name="Graphic 7">
            <a:extLst>
              <a:ext uri="{FF2B5EF4-FFF2-40B4-BE49-F238E27FC236}">
                <a16:creationId xmlns:a16="http://schemas.microsoft.com/office/drawing/2014/main" id="{C0E57E70-07F0-8468-1285-E6CF0EEE84E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693406" y="5613783"/>
            <a:ext cx="2296468" cy="571564"/>
          </a:xfrm>
          <a:prstGeom prst="rect">
            <a:avLst/>
          </a:prstGeom>
        </p:spPr>
      </p:pic>
      <p:sp>
        <p:nvSpPr>
          <p:cNvPr id="15" name="TextBox 14">
            <a:extLst>
              <a:ext uri="{FF2B5EF4-FFF2-40B4-BE49-F238E27FC236}">
                <a16:creationId xmlns:a16="http://schemas.microsoft.com/office/drawing/2014/main" id="{9A3D23B6-989E-0FBB-FD25-423D4A459377}"/>
              </a:ext>
            </a:extLst>
          </p:cNvPr>
          <p:cNvSpPr txBox="1"/>
          <p:nvPr/>
        </p:nvSpPr>
        <p:spPr>
          <a:xfrm>
            <a:off x="9995100" y="5798217"/>
            <a:ext cx="1761565"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A2540"/>
                </a:solidFill>
                <a:effectLst/>
                <a:uLnTx/>
                <a:uFillTx/>
                <a:latin typeface="Sinhala MN" pitchFamily="2" charset="0"/>
                <a:ea typeface="+mn-ea"/>
                <a:cs typeface="+mn-cs"/>
              </a:rPr>
              <a:t>2023</a:t>
            </a:r>
          </a:p>
        </p:txBody>
      </p:sp>
      <p:pic>
        <p:nvPicPr>
          <p:cNvPr id="1026" name="Picture 2" descr="Mobius Strip Icon 3612606">
            <a:extLst>
              <a:ext uri="{FF2B5EF4-FFF2-40B4-BE49-F238E27FC236}">
                <a16:creationId xmlns:a16="http://schemas.microsoft.com/office/drawing/2014/main" id="{C86C73DD-D68D-ECDC-E73C-F85F5BD0BDF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578922" y="976630"/>
            <a:ext cx="4258277" cy="425827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Mobius Strip Icon 3612606">
            <a:extLst>
              <a:ext uri="{FF2B5EF4-FFF2-40B4-BE49-F238E27FC236}">
                <a16:creationId xmlns:a16="http://schemas.microsoft.com/office/drawing/2014/main" id="{7D81E882-558C-7E18-E7CF-F83FB139672D}"/>
              </a:ext>
            </a:extLst>
          </p:cNvPr>
          <p:cNvPicPr>
            <a:picLocks noChangeAspect="1" noChangeArrowheads="1"/>
          </p:cNvPicPr>
          <p:nvPr/>
        </p:nvPicPr>
        <p:blipFill>
          <a:blip r:embed="rId7">
            <a:lum bright="70000" contrast="-70000"/>
            <a:extLst>
              <a:ext uri="{BEBA8EAE-BF5A-486C-A8C5-ECC9F3942E4B}">
                <a14:imgProps xmlns:a14="http://schemas.microsoft.com/office/drawing/2010/main">
                  <a14:imgLayer r:embed="rId8">
                    <a14:imgEffect>
                      <a14:artisticChalkSketch/>
                    </a14:imgEffect>
                    <a14:imgEffect>
                      <a14:sharpenSoften amount="50000"/>
                    </a14:imgEffect>
                    <a14:imgEffect>
                      <a14:colorTemperature colorTemp="4700"/>
                    </a14:imgEffect>
                    <a14:imgEffect>
                      <a14:saturation sat="300000"/>
                    </a14:imgEffect>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1164762" y="2991256"/>
            <a:ext cx="1429522" cy="14295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985756"/>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4FD94E-31EF-9ED0-9D6B-DA24A0E717FE}"/>
              </a:ext>
            </a:extLst>
          </p:cNvPr>
          <p:cNvSpPr>
            <a:spLocks noGrp="1"/>
          </p:cNvSpPr>
          <p:nvPr>
            <p:ph type="title"/>
          </p:nvPr>
        </p:nvSpPr>
        <p:spPr/>
        <p:txBody>
          <a:bodyPr>
            <a:normAutofit/>
          </a:bodyPr>
          <a:lstStyle/>
          <a:p>
            <a:r>
              <a:rPr lang="en-US" dirty="0"/>
              <a:t>2.  A strong business case for Rust app dev</a:t>
            </a:r>
          </a:p>
        </p:txBody>
      </p:sp>
      <p:sp>
        <p:nvSpPr>
          <p:cNvPr id="3" name="Content Placeholder 2">
            <a:extLst>
              <a:ext uri="{FF2B5EF4-FFF2-40B4-BE49-F238E27FC236}">
                <a16:creationId xmlns:a16="http://schemas.microsoft.com/office/drawing/2014/main" id="{48849D2D-28F8-DF45-AA6F-1D0D5B7476F2}"/>
              </a:ext>
            </a:extLst>
          </p:cNvPr>
          <p:cNvSpPr>
            <a:spLocks noGrp="1"/>
          </p:cNvSpPr>
          <p:nvPr>
            <p:ph idx="1"/>
          </p:nvPr>
        </p:nvSpPr>
        <p:spPr>
          <a:xfrm>
            <a:off x="518160" y="1431608"/>
            <a:ext cx="11013440" cy="4818061"/>
          </a:xfrm>
        </p:spPr>
        <p:txBody>
          <a:bodyPr/>
          <a:lstStyle/>
          <a:p>
            <a:r>
              <a:rPr lang="en-US" dirty="0"/>
              <a:t>Signal maintains 3 separate app projects, with little overlap</a:t>
            </a:r>
          </a:p>
        </p:txBody>
      </p:sp>
      <p:pic>
        <p:nvPicPr>
          <p:cNvPr id="17" name="Picture 16">
            <a:extLst>
              <a:ext uri="{FF2B5EF4-FFF2-40B4-BE49-F238E27FC236}">
                <a16:creationId xmlns:a16="http://schemas.microsoft.com/office/drawing/2014/main" id="{700AA107-40BD-40D4-F16F-CFA889216ACA}"/>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l="347"/>
          <a:stretch/>
        </p:blipFill>
        <p:spPr>
          <a:xfrm>
            <a:off x="1164771" y="2106791"/>
            <a:ext cx="5428732" cy="2349002"/>
          </a:xfrm>
          <a:prstGeom prst="rect">
            <a:avLst/>
          </a:prstGeom>
        </p:spPr>
      </p:pic>
      <p:pic>
        <p:nvPicPr>
          <p:cNvPr id="18" name="Picture 17">
            <a:extLst>
              <a:ext uri="{FF2B5EF4-FFF2-40B4-BE49-F238E27FC236}">
                <a16:creationId xmlns:a16="http://schemas.microsoft.com/office/drawing/2014/main" id="{DC7D4F8C-D8A1-FCB4-7F4D-EB6E3402CB65}"/>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876014" y="2740210"/>
            <a:ext cx="5210564" cy="2886402"/>
          </a:xfrm>
          <a:prstGeom prst="rect">
            <a:avLst/>
          </a:prstGeom>
        </p:spPr>
      </p:pic>
      <p:pic>
        <p:nvPicPr>
          <p:cNvPr id="19" name="Picture 18">
            <a:extLst>
              <a:ext uri="{FF2B5EF4-FFF2-40B4-BE49-F238E27FC236}">
                <a16:creationId xmlns:a16="http://schemas.microsoft.com/office/drawing/2014/main" id="{CDD04B20-21FF-0037-12C9-011724AA5B95}"/>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1164771" y="4686132"/>
            <a:ext cx="5432971" cy="1899997"/>
          </a:xfrm>
          <a:prstGeom prst="rect">
            <a:avLst/>
          </a:prstGeom>
        </p:spPr>
      </p:pic>
      <p:sp>
        <p:nvSpPr>
          <p:cNvPr id="21" name="TextBox 20">
            <a:extLst>
              <a:ext uri="{FF2B5EF4-FFF2-40B4-BE49-F238E27FC236}">
                <a16:creationId xmlns:a16="http://schemas.microsoft.com/office/drawing/2014/main" id="{CCC2B223-A87C-4C65-82FE-23298C57CC31}"/>
              </a:ext>
            </a:extLst>
          </p:cNvPr>
          <p:cNvSpPr txBox="1"/>
          <p:nvPr/>
        </p:nvSpPr>
        <p:spPr>
          <a:xfrm>
            <a:off x="7639340" y="4361518"/>
            <a:ext cx="2439180" cy="707886"/>
          </a:xfrm>
          <a:prstGeom prst="rect">
            <a:avLst/>
          </a:prstGeom>
          <a:noFill/>
        </p:spPr>
        <p:txBody>
          <a:bodyPr wrap="square" rtlCol="0">
            <a:spAutoFit/>
          </a:bodyPr>
          <a:lstStyle/>
          <a:p>
            <a:r>
              <a:rPr lang="en-US" sz="4000" dirty="0">
                <a:solidFill>
                  <a:schemeClr val="accent2"/>
                </a:solidFill>
                <a:effectLst>
                  <a:outerShdw blurRad="50800" dist="38100" dir="2700000" algn="tl" rotWithShape="0">
                    <a:prstClr val="black">
                      <a:alpha val="40000"/>
                    </a:prstClr>
                  </a:outerShdw>
                </a:effectLst>
              </a:rPr>
              <a:t>Android</a:t>
            </a:r>
          </a:p>
        </p:txBody>
      </p:sp>
      <p:sp>
        <p:nvSpPr>
          <p:cNvPr id="22" name="TextBox 21">
            <a:extLst>
              <a:ext uri="{FF2B5EF4-FFF2-40B4-BE49-F238E27FC236}">
                <a16:creationId xmlns:a16="http://schemas.microsoft.com/office/drawing/2014/main" id="{9CE69F91-A262-44A9-E4B9-17F1FD263DBC}"/>
              </a:ext>
            </a:extLst>
          </p:cNvPr>
          <p:cNvSpPr txBox="1"/>
          <p:nvPr/>
        </p:nvSpPr>
        <p:spPr>
          <a:xfrm>
            <a:off x="2249922" y="5562968"/>
            <a:ext cx="2605355" cy="707886"/>
          </a:xfrm>
          <a:prstGeom prst="rect">
            <a:avLst/>
          </a:prstGeom>
          <a:noFill/>
        </p:spPr>
        <p:txBody>
          <a:bodyPr wrap="square" rtlCol="0">
            <a:spAutoFit/>
          </a:bodyPr>
          <a:lstStyle/>
          <a:p>
            <a:r>
              <a:rPr lang="en-US" sz="4000" dirty="0">
                <a:solidFill>
                  <a:srgbClr val="C00000"/>
                </a:solidFill>
                <a:effectLst>
                  <a:outerShdw blurRad="50800" dist="38100" dir="2700000" algn="tl" rotWithShape="0">
                    <a:prstClr val="black">
                      <a:alpha val="40000"/>
                    </a:prstClr>
                  </a:outerShdw>
                </a:effectLst>
              </a:rPr>
              <a:t>Desktop</a:t>
            </a:r>
          </a:p>
        </p:txBody>
      </p:sp>
      <p:sp>
        <p:nvSpPr>
          <p:cNvPr id="4" name="Date Placeholder 3">
            <a:extLst>
              <a:ext uri="{FF2B5EF4-FFF2-40B4-BE49-F238E27FC236}">
                <a16:creationId xmlns:a16="http://schemas.microsoft.com/office/drawing/2014/main" id="{BF1A5E16-76DD-141D-DB1C-659C8AA2839B}"/>
              </a:ext>
            </a:extLst>
          </p:cNvPr>
          <p:cNvSpPr>
            <a:spLocks noGrp="1"/>
          </p:cNvSpPr>
          <p:nvPr>
            <p:ph type="dt" sz="half" idx="10"/>
          </p:nvPr>
        </p:nvSpPr>
        <p:spPr>
          <a:xfrm>
            <a:off x="9003637" y="6424089"/>
            <a:ext cx="2743200" cy="365125"/>
          </a:xfrm>
        </p:spPr>
        <p:txBody>
          <a:bodyPr/>
          <a:lstStyle/>
          <a:p>
            <a:pPr algn="ctr"/>
            <a:r>
              <a:rPr lang="en-US" dirty="0"/>
              <a:t>Credit: Yong He, Futurewei</a:t>
            </a:r>
          </a:p>
        </p:txBody>
      </p:sp>
      <p:sp>
        <p:nvSpPr>
          <p:cNvPr id="6" name="Slide Number Placeholder 5">
            <a:extLst>
              <a:ext uri="{FF2B5EF4-FFF2-40B4-BE49-F238E27FC236}">
                <a16:creationId xmlns:a16="http://schemas.microsoft.com/office/drawing/2014/main" id="{4768F55D-038A-2524-2909-73F77F2EE738}"/>
              </a:ext>
            </a:extLst>
          </p:cNvPr>
          <p:cNvSpPr>
            <a:spLocks noGrp="1"/>
          </p:cNvSpPr>
          <p:nvPr>
            <p:ph type="sldNum" sz="quarter" idx="12"/>
          </p:nvPr>
        </p:nvSpPr>
        <p:spPr/>
        <p:txBody>
          <a:bodyPr/>
          <a:lstStyle/>
          <a:p>
            <a:fld id="{7D62C56D-5E74-2945-931D-C07ECBF0F859}" type="slidenum">
              <a:rPr lang="en-US" smtClean="0"/>
              <a:t>10</a:t>
            </a:fld>
            <a:endParaRPr lang="en-US"/>
          </a:p>
        </p:txBody>
      </p:sp>
      <p:sp>
        <p:nvSpPr>
          <p:cNvPr id="8" name="TextBox 7">
            <a:extLst>
              <a:ext uri="{FF2B5EF4-FFF2-40B4-BE49-F238E27FC236}">
                <a16:creationId xmlns:a16="http://schemas.microsoft.com/office/drawing/2014/main" id="{EE765961-F0ED-B999-CE6A-5CDCED036F24}"/>
              </a:ext>
            </a:extLst>
          </p:cNvPr>
          <p:cNvSpPr txBox="1"/>
          <p:nvPr/>
        </p:nvSpPr>
        <p:spPr>
          <a:xfrm>
            <a:off x="2472937" y="3414201"/>
            <a:ext cx="2289757" cy="646331"/>
          </a:xfrm>
          <a:prstGeom prst="rect">
            <a:avLst/>
          </a:prstGeom>
          <a:noFill/>
        </p:spPr>
        <p:txBody>
          <a:bodyPr wrap="square" rtlCol="0">
            <a:spAutoFit/>
          </a:bodyPr>
          <a:lstStyle/>
          <a:p>
            <a:r>
              <a:rPr lang="en-US" sz="3600" dirty="0">
                <a:solidFill>
                  <a:schemeClr val="accent1"/>
                </a:solidFill>
                <a:effectLst>
                  <a:outerShdw blurRad="50800" dist="38100" dir="2700000" algn="tl" rotWithShape="0">
                    <a:prstClr val="black">
                      <a:alpha val="40000"/>
                    </a:prstClr>
                  </a:outerShdw>
                </a:effectLst>
              </a:rPr>
              <a:t>iOS</a:t>
            </a:r>
          </a:p>
        </p:txBody>
      </p:sp>
      <p:grpSp>
        <p:nvGrpSpPr>
          <p:cNvPr id="25" name="Group 24">
            <a:extLst>
              <a:ext uri="{FF2B5EF4-FFF2-40B4-BE49-F238E27FC236}">
                <a16:creationId xmlns:a16="http://schemas.microsoft.com/office/drawing/2014/main" id="{F14B511C-C85A-8ADD-EB2A-7D1C4C497569}"/>
              </a:ext>
            </a:extLst>
          </p:cNvPr>
          <p:cNvGrpSpPr/>
          <p:nvPr/>
        </p:nvGrpSpPr>
        <p:grpSpPr>
          <a:xfrm>
            <a:off x="5991581" y="1965180"/>
            <a:ext cx="3070970" cy="978726"/>
            <a:chOff x="5991581" y="1965180"/>
            <a:chExt cx="3070970" cy="978726"/>
          </a:xfrm>
        </p:grpSpPr>
        <p:sp>
          <p:nvSpPr>
            <p:cNvPr id="20" name="TextBox 19">
              <a:extLst>
                <a:ext uri="{FF2B5EF4-FFF2-40B4-BE49-F238E27FC236}">
                  <a16:creationId xmlns:a16="http://schemas.microsoft.com/office/drawing/2014/main" id="{3D5621BD-9FE1-1D20-D504-B3C514AB82AE}"/>
                </a:ext>
              </a:extLst>
            </p:cNvPr>
            <p:cNvSpPr txBox="1"/>
            <p:nvPr/>
          </p:nvSpPr>
          <p:spPr>
            <a:xfrm>
              <a:off x="6772794" y="1965180"/>
              <a:ext cx="2289757" cy="646331"/>
            </a:xfrm>
            <a:prstGeom prst="rect">
              <a:avLst/>
            </a:prstGeom>
            <a:noFill/>
            <a:effectLst/>
          </p:spPr>
          <p:txBody>
            <a:bodyPr wrap="square" rtlCol="0">
              <a:spAutoFit/>
            </a:bodyPr>
            <a:lstStyle/>
            <a:p>
              <a:r>
                <a:rPr lang="en-US" sz="3600" dirty="0">
                  <a:solidFill>
                    <a:schemeClr val="accent1"/>
                  </a:solidFill>
                  <a:effectLst>
                    <a:outerShdw blurRad="50800" dist="38100" dir="2700000" algn="tl" rotWithShape="0">
                      <a:prstClr val="black">
                        <a:alpha val="40000"/>
                      </a:prstClr>
                    </a:outerShdw>
                  </a:effectLst>
                </a:rPr>
                <a:t>450K LoC</a:t>
              </a:r>
            </a:p>
          </p:txBody>
        </p:sp>
        <p:sp>
          <p:nvSpPr>
            <p:cNvPr id="12" name="Rounded Rectangle 11">
              <a:extLst>
                <a:ext uri="{FF2B5EF4-FFF2-40B4-BE49-F238E27FC236}">
                  <a16:creationId xmlns:a16="http://schemas.microsoft.com/office/drawing/2014/main" id="{803E4F8E-5AE9-9739-D351-A0A1B64CF543}"/>
                </a:ext>
              </a:extLst>
            </p:cNvPr>
            <p:cNvSpPr/>
            <p:nvPr/>
          </p:nvSpPr>
          <p:spPr>
            <a:xfrm>
              <a:off x="5991581" y="2616274"/>
              <a:ext cx="658909" cy="327632"/>
            </a:xfrm>
            <a:prstGeom prst="roundRect">
              <a:avLst/>
            </a:prstGeom>
            <a:noFill/>
            <a:ln w="38100"/>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34377995-D4B7-74F5-080E-1523D7C6A866}"/>
                </a:ext>
              </a:extLst>
            </p:cNvPr>
            <p:cNvCxnSpPr>
              <a:cxnSpLocks/>
            </p:cNvCxnSpPr>
            <p:nvPr/>
          </p:nvCxnSpPr>
          <p:spPr>
            <a:xfrm flipV="1">
              <a:off x="6634163" y="2452688"/>
              <a:ext cx="219075" cy="180975"/>
            </a:xfrm>
            <a:prstGeom prst="line">
              <a:avLst/>
            </a:prstGeom>
            <a:ln w="38100"/>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grpSp>
        <p:nvGrpSpPr>
          <p:cNvPr id="28" name="Group 27">
            <a:extLst>
              <a:ext uri="{FF2B5EF4-FFF2-40B4-BE49-F238E27FC236}">
                <a16:creationId xmlns:a16="http://schemas.microsoft.com/office/drawing/2014/main" id="{F1B5463A-243E-61C8-28E7-F4FCD48597CC}"/>
              </a:ext>
            </a:extLst>
          </p:cNvPr>
          <p:cNvGrpSpPr/>
          <p:nvPr/>
        </p:nvGrpSpPr>
        <p:grpSpPr>
          <a:xfrm>
            <a:off x="5934594" y="5279920"/>
            <a:ext cx="3414483" cy="1408224"/>
            <a:chOff x="5934594" y="5179336"/>
            <a:chExt cx="3414483" cy="1408224"/>
          </a:xfrm>
        </p:grpSpPr>
        <p:sp>
          <p:nvSpPr>
            <p:cNvPr id="7" name="TextBox 6">
              <a:extLst>
                <a:ext uri="{FF2B5EF4-FFF2-40B4-BE49-F238E27FC236}">
                  <a16:creationId xmlns:a16="http://schemas.microsoft.com/office/drawing/2014/main" id="{EB5547F9-1E89-E486-045C-F31C2E6DB83B}"/>
                </a:ext>
              </a:extLst>
            </p:cNvPr>
            <p:cNvSpPr txBox="1"/>
            <p:nvPr/>
          </p:nvSpPr>
          <p:spPr>
            <a:xfrm>
              <a:off x="6743722" y="5879674"/>
              <a:ext cx="2605355" cy="707886"/>
            </a:xfrm>
            <a:prstGeom prst="rect">
              <a:avLst/>
            </a:prstGeom>
            <a:noFill/>
            <a:effectLst/>
          </p:spPr>
          <p:txBody>
            <a:bodyPr wrap="square" rtlCol="0">
              <a:spAutoFit/>
            </a:bodyPr>
            <a:lstStyle/>
            <a:p>
              <a:r>
                <a:rPr lang="en-US" sz="4000" dirty="0">
                  <a:solidFill>
                    <a:srgbClr val="C00000"/>
                  </a:solidFill>
                  <a:effectLst>
                    <a:outerShdw blurRad="50800" dist="38100" dir="2700000" algn="tl" rotWithShape="0">
                      <a:prstClr val="black">
                        <a:alpha val="40000"/>
                      </a:prstClr>
                    </a:outerShdw>
                  </a:effectLst>
                </a:rPr>
                <a:t>250K LoC</a:t>
              </a:r>
            </a:p>
          </p:txBody>
        </p:sp>
        <p:sp>
          <p:nvSpPr>
            <p:cNvPr id="23" name="Rounded Rectangle 22">
              <a:extLst>
                <a:ext uri="{FF2B5EF4-FFF2-40B4-BE49-F238E27FC236}">
                  <a16:creationId xmlns:a16="http://schemas.microsoft.com/office/drawing/2014/main" id="{3E5A66EB-8973-DDDE-C5FD-B4CAF181AC8A}"/>
                </a:ext>
              </a:extLst>
            </p:cNvPr>
            <p:cNvSpPr/>
            <p:nvPr/>
          </p:nvSpPr>
          <p:spPr>
            <a:xfrm>
              <a:off x="5934594" y="5179336"/>
              <a:ext cx="715896" cy="410640"/>
            </a:xfrm>
            <a:prstGeom prst="roundRect">
              <a:avLst/>
            </a:prstGeom>
            <a:noFill/>
            <a:ln w="38100">
              <a:solidFill>
                <a:srgbClr val="C10000"/>
              </a:solidFill>
            </a:ln>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A5E162CD-30FC-5616-D96D-D7C29C88029E}"/>
                </a:ext>
              </a:extLst>
            </p:cNvPr>
            <p:cNvCxnSpPr>
              <a:cxnSpLocks/>
            </p:cNvCxnSpPr>
            <p:nvPr/>
          </p:nvCxnSpPr>
          <p:spPr>
            <a:xfrm flipH="1" flipV="1">
              <a:off x="6634163" y="5589976"/>
              <a:ext cx="219075" cy="448874"/>
            </a:xfrm>
            <a:prstGeom prst="line">
              <a:avLst/>
            </a:prstGeom>
            <a:ln w="38100">
              <a:solidFill>
                <a:srgbClr val="C10000"/>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grpSp>
        <p:nvGrpSpPr>
          <p:cNvPr id="35" name="Group 34">
            <a:extLst>
              <a:ext uri="{FF2B5EF4-FFF2-40B4-BE49-F238E27FC236}">
                <a16:creationId xmlns:a16="http://schemas.microsoft.com/office/drawing/2014/main" id="{77B03610-D002-2C17-43B9-DCEF56A5CFD0}"/>
              </a:ext>
            </a:extLst>
          </p:cNvPr>
          <p:cNvGrpSpPr/>
          <p:nvPr/>
        </p:nvGrpSpPr>
        <p:grpSpPr>
          <a:xfrm>
            <a:off x="10702534" y="1447050"/>
            <a:ext cx="1569975" cy="2143875"/>
            <a:chOff x="10702534" y="1447050"/>
            <a:chExt cx="1569975" cy="2143875"/>
          </a:xfrm>
        </p:grpSpPr>
        <p:sp>
          <p:nvSpPr>
            <p:cNvPr id="11" name="TextBox 10">
              <a:extLst>
                <a:ext uri="{FF2B5EF4-FFF2-40B4-BE49-F238E27FC236}">
                  <a16:creationId xmlns:a16="http://schemas.microsoft.com/office/drawing/2014/main" id="{297A04EA-6F02-DC99-6DE0-EEC127F51987}"/>
                </a:ext>
              </a:extLst>
            </p:cNvPr>
            <p:cNvSpPr txBox="1"/>
            <p:nvPr/>
          </p:nvSpPr>
          <p:spPr>
            <a:xfrm>
              <a:off x="10702534" y="1447050"/>
              <a:ext cx="1569975" cy="1089529"/>
            </a:xfrm>
            <a:prstGeom prst="rect">
              <a:avLst/>
            </a:prstGeom>
            <a:noFill/>
            <a:effectLst/>
          </p:spPr>
          <p:txBody>
            <a:bodyPr wrap="square" rtlCol="0">
              <a:spAutoFit/>
            </a:bodyPr>
            <a:lstStyle/>
            <a:p>
              <a:pPr algn="ctr">
                <a:lnSpc>
                  <a:spcPct val="80000"/>
                </a:lnSpc>
              </a:pPr>
              <a:r>
                <a:rPr lang="en-US" sz="4000" dirty="0">
                  <a:solidFill>
                    <a:schemeClr val="accent2"/>
                  </a:solidFill>
                  <a:effectLst>
                    <a:outerShdw blurRad="50800" dist="38100" dir="2700000" algn="tl" rotWithShape="0">
                      <a:prstClr val="black">
                        <a:alpha val="40000"/>
                      </a:prstClr>
                    </a:outerShdw>
                  </a:effectLst>
                </a:rPr>
                <a:t>350K LoC</a:t>
              </a:r>
            </a:p>
          </p:txBody>
        </p:sp>
        <p:sp>
          <p:nvSpPr>
            <p:cNvPr id="29" name="Rounded Rectangle 28">
              <a:extLst>
                <a:ext uri="{FF2B5EF4-FFF2-40B4-BE49-F238E27FC236}">
                  <a16:creationId xmlns:a16="http://schemas.microsoft.com/office/drawing/2014/main" id="{52BA2CE0-B496-DF89-61C9-711062008F08}"/>
                </a:ext>
              </a:extLst>
            </p:cNvPr>
            <p:cNvSpPr/>
            <p:nvPr/>
          </p:nvSpPr>
          <p:spPr>
            <a:xfrm>
              <a:off x="11462173" y="3312396"/>
              <a:ext cx="658909" cy="278529"/>
            </a:xfrm>
            <a:prstGeom prst="roundRect">
              <a:avLst/>
            </a:prstGeom>
            <a:noFill/>
            <a:ln w="38100">
              <a:solidFill>
                <a:srgbClr val="ED7E31"/>
              </a:solidFill>
            </a:ln>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cxnSp>
          <p:nvCxnSpPr>
            <p:cNvPr id="30" name="Straight Connector 29">
              <a:extLst>
                <a:ext uri="{FF2B5EF4-FFF2-40B4-BE49-F238E27FC236}">
                  <a16:creationId xmlns:a16="http://schemas.microsoft.com/office/drawing/2014/main" id="{E7A09CF2-6EAE-3ACC-40AB-A78C82EE0B8F}"/>
                </a:ext>
              </a:extLst>
            </p:cNvPr>
            <p:cNvCxnSpPr>
              <a:cxnSpLocks/>
              <a:stCxn id="29" idx="0"/>
            </p:cNvCxnSpPr>
            <p:nvPr/>
          </p:nvCxnSpPr>
          <p:spPr>
            <a:xfrm flipH="1" flipV="1">
              <a:off x="11531600" y="2452688"/>
              <a:ext cx="260028" cy="859708"/>
            </a:xfrm>
            <a:prstGeom prst="line">
              <a:avLst/>
            </a:prstGeom>
            <a:ln w="38100">
              <a:solidFill>
                <a:srgbClr val="ED7E3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080766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P spid="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B2AA215C-76F6-1172-022E-605D3AA0AFDC}"/>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l="-418"/>
          <a:stretch/>
        </p:blipFill>
        <p:spPr>
          <a:xfrm>
            <a:off x="5640994" y="4198014"/>
            <a:ext cx="4258428" cy="2407810"/>
          </a:xfrm>
          <a:prstGeom prst="rect">
            <a:avLst/>
          </a:prstGeom>
          <a:effectLst>
            <a:outerShdw blurRad="167432" dist="38100" dir="2700000" algn="tl" rotWithShape="0">
              <a:prstClr val="black">
                <a:alpha val="40000"/>
              </a:prstClr>
            </a:outerShdw>
          </a:effectLst>
        </p:spPr>
      </p:pic>
      <p:sp>
        <p:nvSpPr>
          <p:cNvPr id="2" name="Title 1">
            <a:extLst>
              <a:ext uri="{FF2B5EF4-FFF2-40B4-BE49-F238E27FC236}">
                <a16:creationId xmlns:a16="http://schemas.microsoft.com/office/drawing/2014/main" id="{954FD94E-31EF-9ED0-9D6B-DA24A0E717FE}"/>
              </a:ext>
            </a:extLst>
          </p:cNvPr>
          <p:cNvSpPr>
            <a:spLocks noGrp="1"/>
          </p:cNvSpPr>
          <p:nvPr>
            <p:ph type="title"/>
          </p:nvPr>
        </p:nvSpPr>
        <p:spPr/>
        <p:txBody>
          <a:bodyPr>
            <a:normAutofit/>
          </a:bodyPr>
          <a:lstStyle/>
          <a:p>
            <a:r>
              <a:rPr lang="en-US" dirty="0"/>
              <a:t>2.  A strong business case for Rust app dev</a:t>
            </a:r>
          </a:p>
        </p:txBody>
      </p:sp>
      <p:sp>
        <p:nvSpPr>
          <p:cNvPr id="5" name="Slide Number Placeholder 4">
            <a:extLst>
              <a:ext uri="{FF2B5EF4-FFF2-40B4-BE49-F238E27FC236}">
                <a16:creationId xmlns:a16="http://schemas.microsoft.com/office/drawing/2014/main" id="{F7A59A02-80CC-036C-5C6E-B71E00182159}"/>
              </a:ext>
            </a:extLst>
          </p:cNvPr>
          <p:cNvSpPr>
            <a:spLocks noGrp="1"/>
          </p:cNvSpPr>
          <p:nvPr>
            <p:ph type="sldNum" sz="quarter" idx="12"/>
          </p:nvPr>
        </p:nvSpPr>
        <p:spPr/>
        <p:txBody>
          <a:bodyPr/>
          <a:lstStyle/>
          <a:p>
            <a:fld id="{7D62C56D-5E74-2945-931D-C07ECBF0F859}" type="slidenum">
              <a:rPr lang="en-US" smtClean="0"/>
              <a:t>11</a:t>
            </a:fld>
            <a:endParaRPr lang="en-US"/>
          </a:p>
        </p:txBody>
      </p:sp>
      <p:pic>
        <p:nvPicPr>
          <p:cNvPr id="4" name="Picture 3">
            <a:extLst>
              <a:ext uri="{FF2B5EF4-FFF2-40B4-BE49-F238E27FC236}">
                <a16:creationId xmlns:a16="http://schemas.microsoft.com/office/drawing/2014/main" id="{F4AF2C3D-953E-DF32-247F-B70573858FE0}"/>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10652483" y="1834951"/>
            <a:ext cx="1175984" cy="2355760"/>
          </a:xfrm>
          <a:prstGeom prst="rect">
            <a:avLst/>
          </a:prstGeom>
        </p:spPr>
      </p:pic>
      <p:sp>
        <p:nvSpPr>
          <p:cNvPr id="8" name="Content Placeholder 2">
            <a:extLst>
              <a:ext uri="{FF2B5EF4-FFF2-40B4-BE49-F238E27FC236}">
                <a16:creationId xmlns:a16="http://schemas.microsoft.com/office/drawing/2014/main" id="{197214E9-271E-359E-503D-65E4D9DD80ED}"/>
              </a:ext>
            </a:extLst>
          </p:cNvPr>
          <p:cNvSpPr>
            <a:spLocks noGrp="1"/>
          </p:cNvSpPr>
          <p:nvPr>
            <p:ph idx="1"/>
          </p:nvPr>
        </p:nvSpPr>
        <p:spPr>
          <a:xfrm>
            <a:off x="518160" y="1477328"/>
            <a:ext cx="7912861" cy="2411477"/>
          </a:xfrm>
        </p:spPr>
        <p:txBody>
          <a:bodyPr>
            <a:normAutofit/>
          </a:bodyPr>
          <a:lstStyle/>
          <a:p>
            <a:pPr>
              <a:spcAft>
                <a:spcPts val="1200"/>
              </a:spcAft>
            </a:pPr>
            <a:r>
              <a:rPr lang="en-US" dirty="0"/>
              <a:t>                      :  first-party Matrix chat client</a:t>
            </a:r>
          </a:p>
          <a:p>
            <a:pPr lvl="1">
              <a:lnSpc>
                <a:spcPct val="100000"/>
              </a:lnSpc>
            </a:pPr>
            <a:r>
              <a:rPr lang="en-US" dirty="0"/>
              <a:t>Separate app, SDK repos for each platform</a:t>
            </a:r>
          </a:p>
          <a:p>
            <a:pPr lvl="1">
              <a:lnSpc>
                <a:spcPct val="100000"/>
              </a:lnSpc>
            </a:pPr>
            <a:r>
              <a:rPr lang="en-US" dirty="0"/>
              <a:t>Leads to buggy, inconsistent UI/UX behavior</a:t>
            </a:r>
          </a:p>
          <a:p>
            <a:pPr marL="0" indent="0">
              <a:buNone/>
            </a:pPr>
            <a:endParaRPr lang="en-US" dirty="0"/>
          </a:p>
        </p:txBody>
      </p:sp>
      <p:pic>
        <p:nvPicPr>
          <p:cNvPr id="9" name="Picture 8">
            <a:extLst>
              <a:ext uri="{FF2B5EF4-FFF2-40B4-BE49-F238E27FC236}">
                <a16:creationId xmlns:a16="http://schemas.microsoft.com/office/drawing/2014/main" id="{EE07A94D-EE41-329E-CEBF-57A065EA4D12}"/>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8953266" y="1291046"/>
            <a:ext cx="2521004" cy="2137954"/>
          </a:xfrm>
          <a:prstGeom prst="rect">
            <a:avLst/>
          </a:prstGeom>
        </p:spPr>
      </p:pic>
      <p:pic>
        <p:nvPicPr>
          <p:cNvPr id="10" name="Picture 9">
            <a:extLst>
              <a:ext uri="{FF2B5EF4-FFF2-40B4-BE49-F238E27FC236}">
                <a16:creationId xmlns:a16="http://schemas.microsoft.com/office/drawing/2014/main" id="{82BB49AF-7661-7086-781E-B97FE85345F7}"/>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7994896" y="2528371"/>
            <a:ext cx="2742509" cy="1623641"/>
          </a:xfrm>
          <a:prstGeom prst="rect">
            <a:avLst/>
          </a:prstGeom>
        </p:spPr>
      </p:pic>
      <p:pic>
        <p:nvPicPr>
          <p:cNvPr id="12" name="Picture 11">
            <a:extLst>
              <a:ext uri="{FF2B5EF4-FFF2-40B4-BE49-F238E27FC236}">
                <a16:creationId xmlns:a16="http://schemas.microsoft.com/office/drawing/2014/main" id="{FA5C4238-6E49-DB78-7828-B918739F779B}"/>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1331001" y="3072839"/>
            <a:ext cx="2546517" cy="621210"/>
          </a:xfrm>
          <a:prstGeom prst="rect">
            <a:avLst/>
          </a:prstGeom>
          <a:effectLst>
            <a:outerShdw blurRad="234202" dist="38100" dir="2700000" algn="tl" rotWithShape="0">
              <a:prstClr val="black">
                <a:alpha val="40000"/>
              </a:prstClr>
            </a:outerShdw>
          </a:effectLst>
        </p:spPr>
      </p:pic>
      <p:pic>
        <p:nvPicPr>
          <p:cNvPr id="13" name="Picture 12">
            <a:extLst>
              <a:ext uri="{FF2B5EF4-FFF2-40B4-BE49-F238E27FC236}">
                <a16:creationId xmlns:a16="http://schemas.microsoft.com/office/drawing/2014/main" id="{45F704F4-8374-2E07-9EF4-5CC63005BBCF}"/>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3997553" y="3072838"/>
            <a:ext cx="2652727" cy="621209"/>
          </a:xfrm>
          <a:prstGeom prst="rect">
            <a:avLst/>
          </a:prstGeom>
          <a:effectLst>
            <a:outerShdw blurRad="234202" dist="38100" dir="2700000" algn="tl" rotWithShape="0">
              <a:prstClr val="black">
                <a:alpha val="40000"/>
              </a:prstClr>
            </a:outerShdw>
          </a:effectLst>
        </p:spPr>
      </p:pic>
      <p:pic>
        <p:nvPicPr>
          <p:cNvPr id="14" name="Picture 13">
            <a:extLst>
              <a:ext uri="{FF2B5EF4-FFF2-40B4-BE49-F238E27FC236}">
                <a16:creationId xmlns:a16="http://schemas.microsoft.com/office/drawing/2014/main" id="{869D357A-682B-B886-847B-844CE351A388}"/>
              </a:ext>
            </a:extLst>
          </p:cNvPr>
          <p:cNvPicPr>
            <a:picLocks noChangeAspect="1"/>
          </p:cNvPicPr>
          <p:nvPr/>
        </p:nvPicPr>
        <p:blipFill rotWithShape="1">
          <a:blip r:embed="rId9" cstate="print">
            <a:extLst>
              <a:ext uri="{BEBA8EAE-BF5A-486C-A8C5-ECC9F3942E4B}">
                <a14:imgProps xmlns:a14="http://schemas.microsoft.com/office/drawing/2010/main">
                  <a14:imgLayer r:embed="rId10">
                    <a14:imgEffect>
                      <a14:backgroundRemoval t="10000" b="90000" l="4000" r="94667">
                        <a14:foregroundMark x1="15444" y1="40000" x2="15444" y2="40000"/>
                        <a14:foregroundMark x1="4000" y1="48800" x2="4000" y2="48800"/>
                        <a14:foregroundMark x1="30667" y1="45600" x2="30111" y2="50200"/>
                        <a14:foregroundMark x1="40556" y1="39400" x2="40556" y2="43400"/>
                        <a14:foregroundMark x1="44778" y1="49800" x2="45111" y2="54200"/>
                        <a14:foregroundMark x1="56556" y1="46200" x2="56556" y2="49600"/>
                        <a14:foregroundMark x1="72444" y1="48800" x2="72667" y2="53400"/>
                        <a14:foregroundMark x1="83111" y1="48400" x2="83222" y2="54200"/>
                        <a14:foregroundMark x1="94556" y1="42600" x2="94667" y2="47400"/>
                      </a14:backgroundRemoval>
                    </a14:imgEffect>
                  </a14:imgLayer>
                </a14:imgProps>
              </a:ext>
              <a:ext uri="{28A0092B-C50C-407E-A947-70E740481C1C}">
                <a14:useLocalDpi xmlns:a14="http://schemas.microsoft.com/office/drawing/2010/main"/>
              </a:ext>
            </a:extLst>
          </a:blip>
          <a:srcRect t="28080" b="28080"/>
          <a:stretch/>
        </p:blipFill>
        <p:spPr>
          <a:xfrm>
            <a:off x="860155" y="1444103"/>
            <a:ext cx="2049381" cy="499150"/>
          </a:xfrm>
          <a:prstGeom prst="rect">
            <a:avLst/>
          </a:prstGeom>
        </p:spPr>
      </p:pic>
      <p:pic>
        <p:nvPicPr>
          <p:cNvPr id="15" name="Picture 14">
            <a:extLst>
              <a:ext uri="{FF2B5EF4-FFF2-40B4-BE49-F238E27FC236}">
                <a16:creationId xmlns:a16="http://schemas.microsoft.com/office/drawing/2014/main" id="{841D7406-91B3-56A3-FEDF-A5808FD08D58}"/>
              </a:ext>
            </a:extLst>
          </p:cNvPr>
          <p:cNvPicPr>
            <a:picLocks noChangeAspect="1"/>
          </p:cNvPicPr>
          <p:nvPr/>
        </p:nvPicPr>
        <p:blipFill rotWithShape="1">
          <a:blip r:embed="rId11" cstate="print">
            <a:extLst>
              <a:ext uri="{28A0092B-C50C-407E-A947-70E740481C1C}">
                <a14:useLocalDpi xmlns:a14="http://schemas.microsoft.com/office/drawing/2010/main"/>
              </a:ext>
            </a:extLst>
          </a:blip>
          <a:srcRect/>
          <a:stretch/>
        </p:blipFill>
        <p:spPr>
          <a:xfrm>
            <a:off x="8181633" y="1311664"/>
            <a:ext cx="782114" cy="1635856"/>
          </a:xfrm>
          <a:prstGeom prst="rect">
            <a:avLst/>
          </a:prstGeom>
        </p:spPr>
      </p:pic>
      <p:pic>
        <p:nvPicPr>
          <p:cNvPr id="21" name="Picture 20">
            <a:extLst>
              <a:ext uri="{FF2B5EF4-FFF2-40B4-BE49-F238E27FC236}">
                <a16:creationId xmlns:a16="http://schemas.microsoft.com/office/drawing/2014/main" id="{EBCC15E5-C637-56D9-37AA-6FAB385C1EE0}"/>
              </a:ext>
            </a:extLst>
          </p:cNvPr>
          <p:cNvPicPr>
            <a:picLocks noChangeAspect="1"/>
          </p:cNvPicPr>
          <p:nvPr/>
        </p:nvPicPr>
        <p:blipFill rotWithShape="1">
          <a:blip r:embed="rId12" cstate="print">
            <a:extLst>
              <a:ext uri="{28A0092B-C50C-407E-A947-70E740481C1C}">
                <a14:useLocalDpi xmlns:a14="http://schemas.microsoft.com/office/drawing/2010/main"/>
              </a:ext>
            </a:extLst>
          </a:blip>
          <a:srcRect/>
          <a:stretch/>
        </p:blipFill>
        <p:spPr>
          <a:xfrm>
            <a:off x="860155" y="4122642"/>
            <a:ext cx="4780839" cy="2483182"/>
          </a:xfrm>
          <a:prstGeom prst="rect">
            <a:avLst/>
          </a:prstGeom>
          <a:effectLst>
            <a:outerShdw blurRad="167432" dist="38100" dir="2700000" algn="tl" rotWithShape="0">
              <a:prstClr val="black">
                <a:alpha val="40000"/>
              </a:prstClr>
            </a:outerShdw>
          </a:effectLst>
        </p:spPr>
      </p:pic>
    </p:spTree>
    <p:extLst>
      <p:ext uri="{BB962C8B-B14F-4D97-AF65-F5344CB8AC3E}">
        <p14:creationId xmlns:p14="http://schemas.microsoft.com/office/powerpoint/2010/main" val="24688112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C77E7F5B-21D2-05BD-D936-C9B448EFE980}"/>
              </a:ext>
            </a:extLst>
          </p:cNvPr>
          <p:cNvSpPr txBox="1">
            <a:spLocks/>
          </p:cNvSpPr>
          <p:nvPr/>
        </p:nvSpPr>
        <p:spPr>
          <a:xfrm>
            <a:off x="518160" y="1477328"/>
            <a:ext cx="3740331" cy="481806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Tenorite"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enorite"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enorite"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enorite"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enorite"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Element’s experience of redundant effort led to </a:t>
            </a:r>
            <a:r>
              <a:rPr lang="en-US" i="1" dirty="0"/>
              <a:t>Compound</a:t>
            </a:r>
            <a:br>
              <a:rPr lang="en-US" i="1" dirty="0"/>
            </a:br>
            <a:endParaRPr lang="en-US" i="1" dirty="0"/>
          </a:p>
          <a:p>
            <a:endParaRPr lang="en-US" i="1" dirty="0"/>
          </a:p>
          <a:p>
            <a:pPr marL="0" indent="0">
              <a:buNone/>
            </a:pPr>
            <a:endParaRPr lang="en-US" i="1" dirty="0"/>
          </a:p>
          <a:p>
            <a:r>
              <a:rPr lang="en-US" dirty="0"/>
              <a:t>“Design-only Flutter”</a:t>
            </a:r>
          </a:p>
          <a:p>
            <a:endParaRPr lang="en-US" dirty="0"/>
          </a:p>
        </p:txBody>
      </p:sp>
      <p:sp>
        <p:nvSpPr>
          <p:cNvPr id="2" name="Title 1">
            <a:extLst>
              <a:ext uri="{FF2B5EF4-FFF2-40B4-BE49-F238E27FC236}">
                <a16:creationId xmlns:a16="http://schemas.microsoft.com/office/drawing/2014/main" id="{954FD94E-31EF-9ED0-9D6B-DA24A0E717FE}"/>
              </a:ext>
            </a:extLst>
          </p:cNvPr>
          <p:cNvSpPr>
            <a:spLocks noGrp="1"/>
          </p:cNvSpPr>
          <p:nvPr>
            <p:ph type="title"/>
          </p:nvPr>
        </p:nvSpPr>
        <p:spPr/>
        <p:txBody>
          <a:bodyPr>
            <a:normAutofit/>
          </a:bodyPr>
          <a:lstStyle/>
          <a:p>
            <a:r>
              <a:rPr lang="en-US" dirty="0"/>
              <a:t>2.  A strong business case for Rust app dev</a:t>
            </a:r>
          </a:p>
        </p:txBody>
      </p:sp>
      <p:sp>
        <p:nvSpPr>
          <p:cNvPr id="3" name="TextBox 2">
            <a:extLst>
              <a:ext uri="{FF2B5EF4-FFF2-40B4-BE49-F238E27FC236}">
                <a16:creationId xmlns:a16="http://schemas.microsoft.com/office/drawing/2014/main" id="{0973E281-A0E9-3CD1-216F-E43793F7DF0C}"/>
              </a:ext>
            </a:extLst>
          </p:cNvPr>
          <p:cNvSpPr txBox="1"/>
          <p:nvPr/>
        </p:nvSpPr>
        <p:spPr>
          <a:xfrm>
            <a:off x="4868098" y="1442492"/>
            <a:ext cx="6757853" cy="4893647"/>
          </a:xfrm>
          <a:prstGeom prst="rect">
            <a:avLst/>
          </a:prstGeom>
          <a:solidFill>
            <a:schemeClr val="bg1"/>
          </a:solidFill>
          <a:effectLst>
            <a:outerShdw blurRad="444993" dist="38100" dir="2700000" sx="100704" sy="100704" algn="tl" rotWithShape="0">
              <a:prstClr val="black">
                <a:alpha val="40000"/>
              </a:prstClr>
            </a:outerShdw>
            <a:softEdge rad="12700"/>
          </a:effectLst>
        </p:spPr>
        <p:txBody>
          <a:bodyPr wrap="square" lIns="182880" tIns="91440" rIns="182880" bIns="91440">
            <a:spAutoFit/>
          </a:bodyPr>
          <a:lstStyle/>
          <a:p>
            <a:pPr algn="l"/>
            <a:r>
              <a:rPr lang="en-US" sz="2400" b="1" dirty="0">
                <a:solidFill>
                  <a:schemeClr val="bg1">
                    <a:lumMod val="65000"/>
                  </a:schemeClr>
                </a:solidFill>
                <a:effectLst/>
                <a:latin typeface="Helvetica" pitchFamily="2" charset="0"/>
              </a:rPr>
              <a:t>Compound</a:t>
            </a:r>
            <a:endParaRPr lang="en-US" b="1" dirty="0">
              <a:solidFill>
                <a:schemeClr val="bg1">
                  <a:lumMod val="65000"/>
                </a:schemeClr>
              </a:solidFill>
              <a:effectLst/>
              <a:latin typeface="Helvetica" pitchFamily="2" charset="0"/>
            </a:endParaRPr>
          </a:p>
          <a:p>
            <a:pPr algn="l"/>
            <a:r>
              <a:rPr lang="en-US" dirty="0">
                <a:solidFill>
                  <a:schemeClr val="bg1">
                    <a:lumMod val="65000"/>
                  </a:schemeClr>
                </a:solidFill>
                <a:effectLst/>
                <a:latin typeface="Helvetica" pitchFamily="2" charset="0"/>
              </a:rPr>
              <a:t>Compound is the work-in-progress design system for Element. </a:t>
            </a:r>
          </a:p>
          <a:p>
            <a:pPr algn="l"/>
            <a:endParaRPr lang="en-US" b="1" dirty="0">
              <a:solidFill>
                <a:schemeClr val="bg1">
                  <a:lumMod val="65000"/>
                </a:schemeClr>
              </a:solidFill>
              <a:latin typeface="Helvetica" pitchFamily="2" charset="0"/>
            </a:endParaRPr>
          </a:p>
          <a:p>
            <a:pPr algn="l"/>
            <a:r>
              <a:rPr lang="en-US" sz="2400" b="1" dirty="0">
                <a:solidFill>
                  <a:schemeClr val="bg1">
                    <a:lumMod val="65000"/>
                  </a:schemeClr>
                </a:solidFill>
                <a:effectLst/>
                <a:latin typeface="Helvetica" pitchFamily="2" charset="0"/>
              </a:rPr>
              <a:t>What's Compound?</a:t>
            </a:r>
          </a:p>
          <a:p>
            <a:pPr algn="l"/>
            <a:r>
              <a:rPr lang="en-US" b="1" dirty="0">
                <a:solidFill>
                  <a:schemeClr val="accent1">
                    <a:lumMod val="75000"/>
                  </a:schemeClr>
                </a:solidFill>
                <a:effectLst/>
                <a:latin typeface="Helvetica" pitchFamily="2" charset="0"/>
              </a:rPr>
              <a:t>Compound is a shared language and set of UI component implementations for the web, iOS, &amp; Android. </a:t>
            </a:r>
            <a:br>
              <a:rPr lang="en-US" dirty="0">
                <a:solidFill>
                  <a:schemeClr val="bg1">
                    <a:lumMod val="65000"/>
                  </a:schemeClr>
                </a:solidFill>
                <a:effectLst/>
                <a:latin typeface="Helvetica" pitchFamily="2" charset="0"/>
              </a:rPr>
            </a:br>
            <a:r>
              <a:rPr lang="en-US" dirty="0">
                <a:solidFill>
                  <a:schemeClr val="bg1">
                    <a:lumMod val="65000"/>
                  </a:schemeClr>
                </a:solidFill>
                <a:effectLst/>
                <a:latin typeface="Helvetica" pitchFamily="2" charset="0"/>
              </a:rPr>
              <a:t>Compound is broken down into the following primitives:</a:t>
            </a:r>
          </a:p>
          <a:p>
            <a:pPr marL="285750" indent="-225425" algn="l">
              <a:buFont typeface="Arial" panose="020B0604020202020204" pitchFamily="34" charset="0"/>
              <a:buChar char="•"/>
            </a:pPr>
            <a:r>
              <a:rPr lang="en-US" b="0" i="0" dirty="0">
                <a:solidFill>
                  <a:schemeClr val="bg1">
                    <a:lumMod val="65000"/>
                  </a:schemeClr>
                </a:solidFill>
                <a:effectLst/>
                <a:latin typeface="Helvetica" pitchFamily="2" charset="0"/>
              </a:rPr>
              <a:t>Foundations: Guiding principles which inform the basis of any implementation.</a:t>
            </a:r>
          </a:p>
          <a:p>
            <a:pPr marL="285750" indent="-225425" algn="l">
              <a:buFont typeface="Arial" panose="020B0604020202020204" pitchFamily="34" charset="0"/>
              <a:buChar char="•"/>
            </a:pPr>
            <a:r>
              <a:rPr lang="en-US" b="0" i="0" dirty="0">
                <a:solidFill>
                  <a:schemeClr val="bg1">
                    <a:lumMod val="65000"/>
                  </a:schemeClr>
                </a:solidFill>
                <a:effectLst/>
                <a:latin typeface="Helvetica" pitchFamily="2" charset="0"/>
              </a:rPr>
              <a:t>Styles: Systems for applying </a:t>
            </a:r>
            <a:r>
              <a:rPr lang="en-US" b="0" i="0" dirty="0" err="1">
                <a:solidFill>
                  <a:schemeClr val="bg1">
                    <a:lumMod val="65000"/>
                  </a:schemeClr>
                </a:solidFill>
                <a:effectLst/>
                <a:latin typeface="Helvetica" pitchFamily="2" charset="0"/>
              </a:rPr>
              <a:t>colour</a:t>
            </a:r>
            <a:r>
              <a:rPr lang="en-US" b="0" i="0" dirty="0">
                <a:solidFill>
                  <a:schemeClr val="bg1">
                    <a:lumMod val="65000"/>
                  </a:schemeClr>
                </a:solidFill>
                <a:effectLst/>
                <a:latin typeface="Helvetica" pitchFamily="2" charset="0"/>
              </a:rPr>
              <a:t>, type, spacing, sizing and materials.</a:t>
            </a:r>
          </a:p>
          <a:p>
            <a:pPr marL="285750" indent="-225425" algn="l">
              <a:buFont typeface="Arial" panose="020B0604020202020204" pitchFamily="34" charset="0"/>
              <a:buChar char="•"/>
            </a:pPr>
            <a:r>
              <a:rPr lang="en-US" b="0" i="0" dirty="0">
                <a:solidFill>
                  <a:schemeClr val="bg1">
                    <a:lumMod val="65000"/>
                  </a:schemeClr>
                </a:solidFill>
                <a:effectLst/>
                <a:latin typeface="Helvetica" pitchFamily="2" charset="0"/>
              </a:rPr>
              <a:t>Components: Defined components used to build end user experiences.</a:t>
            </a:r>
          </a:p>
          <a:p>
            <a:pPr marL="60325" algn="l"/>
            <a:endParaRPr lang="en-US" b="0" i="0" dirty="0">
              <a:solidFill>
                <a:schemeClr val="bg1">
                  <a:lumMod val="65000"/>
                </a:schemeClr>
              </a:solidFill>
              <a:effectLst/>
              <a:latin typeface="Helvetica" pitchFamily="2" charset="0"/>
            </a:endParaRPr>
          </a:p>
          <a:p>
            <a:pPr algn="l"/>
            <a:r>
              <a:rPr lang="en-US" sz="2400" b="1" dirty="0">
                <a:solidFill>
                  <a:schemeClr val="bg1">
                    <a:lumMod val="65000"/>
                  </a:schemeClr>
                </a:solidFill>
                <a:effectLst/>
                <a:latin typeface="Helvetica" pitchFamily="2" charset="0"/>
              </a:rPr>
              <a:t>Platforms</a:t>
            </a:r>
          </a:p>
          <a:p>
            <a:pPr marL="285750" indent="-225425" algn="l">
              <a:buFont typeface="Arial" panose="020B0604020202020204" pitchFamily="34" charset="0"/>
              <a:buChar char="•"/>
            </a:pPr>
            <a:r>
              <a:rPr lang="en-US" b="0" i="0" dirty="0" err="1">
                <a:solidFill>
                  <a:schemeClr val="bg1">
                    <a:lumMod val="65000"/>
                  </a:schemeClr>
                </a:solidFill>
                <a:effectLst/>
                <a:latin typeface="Helvetica" pitchFamily="2" charset="0"/>
              </a:rPr>
              <a:t>ElementX</a:t>
            </a:r>
            <a:r>
              <a:rPr lang="en-US" b="0" i="0" dirty="0">
                <a:solidFill>
                  <a:schemeClr val="bg1">
                    <a:lumMod val="65000"/>
                  </a:schemeClr>
                </a:solidFill>
                <a:effectLst/>
                <a:latin typeface="Helvetica" pitchFamily="2" charset="0"/>
              </a:rPr>
              <a:t> (iOS &amp; Android), Element Web, ... </a:t>
            </a:r>
          </a:p>
        </p:txBody>
      </p:sp>
      <p:pic>
        <p:nvPicPr>
          <p:cNvPr id="9" name="Picture 8">
            <a:extLst>
              <a:ext uri="{FF2B5EF4-FFF2-40B4-BE49-F238E27FC236}">
                <a16:creationId xmlns:a16="http://schemas.microsoft.com/office/drawing/2014/main" id="{04366EE0-C745-86A6-AFBA-8DAACF45BFEB}"/>
              </a:ext>
            </a:extLst>
          </p:cNvPr>
          <p:cNvPicPr>
            <a:picLocks noChangeAspect="1"/>
          </p:cNvPicPr>
          <p:nvPr/>
        </p:nvPicPr>
        <p:blipFill>
          <a:blip r:embed="rId3"/>
          <a:stretch>
            <a:fillRect/>
          </a:stretch>
        </p:blipFill>
        <p:spPr>
          <a:xfrm>
            <a:off x="518160" y="3017692"/>
            <a:ext cx="3806371" cy="767671"/>
          </a:xfrm>
          <a:prstGeom prst="rect">
            <a:avLst/>
          </a:prstGeom>
        </p:spPr>
      </p:pic>
      <p:sp>
        <p:nvSpPr>
          <p:cNvPr id="4" name="Date Placeholder 3">
            <a:extLst>
              <a:ext uri="{FF2B5EF4-FFF2-40B4-BE49-F238E27FC236}">
                <a16:creationId xmlns:a16="http://schemas.microsoft.com/office/drawing/2014/main" id="{D47412F8-74CD-8D1B-B31D-B4478497EA24}"/>
              </a:ext>
            </a:extLst>
          </p:cNvPr>
          <p:cNvSpPr>
            <a:spLocks noGrp="1"/>
          </p:cNvSpPr>
          <p:nvPr>
            <p:ph type="dt" sz="half" idx="10"/>
          </p:nvPr>
        </p:nvSpPr>
        <p:spPr/>
        <p:txBody>
          <a:bodyPr/>
          <a:lstStyle/>
          <a:p>
            <a:r>
              <a:rPr lang="en-US"/>
              <a:t>Vision: Rust app dev -- GOSIM 2023</a:t>
            </a:r>
            <a:endParaRPr lang="en-US" dirty="0"/>
          </a:p>
        </p:txBody>
      </p:sp>
      <p:sp>
        <p:nvSpPr>
          <p:cNvPr id="6" name="Slide Number Placeholder 5">
            <a:extLst>
              <a:ext uri="{FF2B5EF4-FFF2-40B4-BE49-F238E27FC236}">
                <a16:creationId xmlns:a16="http://schemas.microsoft.com/office/drawing/2014/main" id="{9E7940AA-1E1B-476A-7976-76A819F85669}"/>
              </a:ext>
            </a:extLst>
          </p:cNvPr>
          <p:cNvSpPr>
            <a:spLocks noGrp="1"/>
          </p:cNvSpPr>
          <p:nvPr>
            <p:ph type="sldNum" sz="quarter" idx="12"/>
          </p:nvPr>
        </p:nvSpPr>
        <p:spPr/>
        <p:txBody>
          <a:bodyPr/>
          <a:lstStyle/>
          <a:p>
            <a:fld id="{7D62C56D-5E74-2945-931D-C07ECBF0F859}" type="slidenum">
              <a:rPr lang="en-US" smtClean="0"/>
              <a:t>12</a:t>
            </a:fld>
            <a:endParaRPr lang="en-US"/>
          </a:p>
        </p:txBody>
      </p:sp>
    </p:spTree>
    <p:extLst>
      <p:ext uri="{BB962C8B-B14F-4D97-AF65-F5344CB8AC3E}">
        <p14:creationId xmlns:p14="http://schemas.microsoft.com/office/powerpoint/2010/main" val="14380831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2" name="TextBox 21">
            <a:extLst>
              <a:ext uri="{FF2B5EF4-FFF2-40B4-BE49-F238E27FC236}">
                <a16:creationId xmlns:a16="http://schemas.microsoft.com/office/drawing/2014/main" id="{D8650E43-0021-AD83-B272-23A98239C86D}"/>
              </a:ext>
            </a:extLst>
          </p:cNvPr>
          <p:cNvSpPr txBox="1"/>
          <p:nvPr/>
        </p:nvSpPr>
        <p:spPr>
          <a:xfrm>
            <a:off x="7669432" y="3763912"/>
            <a:ext cx="4092039" cy="519351"/>
          </a:xfrm>
          <a:prstGeom prst="roundRect">
            <a:avLst>
              <a:gd name="adj" fmla="val 50000"/>
            </a:avLst>
          </a:prstGeom>
          <a:solidFill>
            <a:schemeClr val="accent1">
              <a:lumMod val="75000"/>
            </a:schemeClr>
          </a:solidFill>
        </p:spPr>
        <p:txBody>
          <a:bodyPr wrap="square" lIns="91440" rIns="0" anchor="ctr">
            <a:spAutoFit/>
          </a:bodyPr>
          <a:lstStyle/>
          <a:p>
            <a:r>
              <a:rPr lang="en-US" b="1" i="1" dirty="0">
                <a:solidFill>
                  <a:schemeClr val="bg1"/>
                </a:solidFill>
                <a:latin typeface="Optima" panose="02000503060000020004" pitchFamily="2" charset="0"/>
              </a:rPr>
              <a:t>… positively impacted team culture.</a:t>
            </a:r>
          </a:p>
        </p:txBody>
      </p:sp>
      <p:sp>
        <p:nvSpPr>
          <p:cNvPr id="21" name="TextBox 20">
            <a:extLst>
              <a:ext uri="{FF2B5EF4-FFF2-40B4-BE49-F238E27FC236}">
                <a16:creationId xmlns:a16="http://schemas.microsoft.com/office/drawing/2014/main" id="{CF900E54-3670-597A-0E78-17CF9F81FBC7}"/>
              </a:ext>
            </a:extLst>
          </p:cNvPr>
          <p:cNvSpPr txBox="1"/>
          <p:nvPr/>
        </p:nvSpPr>
        <p:spPr>
          <a:xfrm>
            <a:off x="7669432" y="3054852"/>
            <a:ext cx="4092039" cy="519351"/>
          </a:xfrm>
          <a:prstGeom prst="roundRect">
            <a:avLst>
              <a:gd name="adj" fmla="val 50000"/>
            </a:avLst>
          </a:prstGeom>
          <a:solidFill>
            <a:schemeClr val="accent1">
              <a:lumMod val="75000"/>
            </a:schemeClr>
          </a:solidFill>
        </p:spPr>
        <p:txBody>
          <a:bodyPr wrap="square" lIns="91440" rIns="0" anchor="ctr">
            <a:spAutoFit/>
          </a:bodyPr>
          <a:lstStyle/>
          <a:p>
            <a:r>
              <a:rPr lang="en-US" b="1" i="1" dirty="0">
                <a:solidFill>
                  <a:schemeClr val="bg1"/>
                </a:solidFill>
                <a:latin typeface="Optima" panose="02000503060000020004" pitchFamily="2" charset="0"/>
              </a:rPr>
              <a:t>… the result was higher quality work.</a:t>
            </a:r>
          </a:p>
        </p:txBody>
      </p:sp>
      <p:sp>
        <p:nvSpPr>
          <p:cNvPr id="2" name="Title 1">
            <a:extLst>
              <a:ext uri="{FF2B5EF4-FFF2-40B4-BE49-F238E27FC236}">
                <a16:creationId xmlns:a16="http://schemas.microsoft.com/office/drawing/2014/main" id="{954FD94E-31EF-9ED0-9D6B-DA24A0E717FE}"/>
              </a:ext>
            </a:extLst>
          </p:cNvPr>
          <p:cNvSpPr>
            <a:spLocks noGrp="1"/>
          </p:cNvSpPr>
          <p:nvPr>
            <p:ph type="title"/>
          </p:nvPr>
        </p:nvSpPr>
        <p:spPr/>
        <p:txBody>
          <a:bodyPr>
            <a:normAutofit/>
          </a:bodyPr>
          <a:lstStyle/>
          <a:p>
            <a:r>
              <a:rPr lang="en-US" dirty="0"/>
              <a:t>2.  A strong business case for Rust app dev</a:t>
            </a:r>
          </a:p>
        </p:txBody>
      </p:sp>
      <p:sp>
        <p:nvSpPr>
          <p:cNvPr id="3" name="Content Placeholder 2">
            <a:extLst>
              <a:ext uri="{FF2B5EF4-FFF2-40B4-BE49-F238E27FC236}">
                <a16:creationId xmlns:a16="http://schemas.microsoft.com/office/drawing/2014/main" id="{48849D2D-28F8-DF45-AA6F-1D0D5B7476F2}"/>
              </a:ext>
            </a:extLst>
          </p:cNvPr>
          <p:cNvSpPr>
            <a:spLocks noGrp="1"/>
          </p:cNvSpPr>
          <p:nvPr>
            <p:ph idx="1"/>
          </p:nvPr>
        </p:nvSpPr>
        <p:spPr>
          <a:xfrm>
            <a:off x="518160" y="1535943"/>
            <a:ext cx="6972886" cy="4818061"/>
          </a:xfrm>
        </p:spPr>
        <p:txBody>
          <a:bodyPr>
            <a:normAutofit/>
          </a:bodyPr>
          <a:lstStyle/>
          <a:p>
            <a:r>
              <a:rPr lang="en-US" dirty="0"/>
              <a:t>Devs love Flutter, but love Rust even more</a:t>
            </a:r>
          </a:p>
          <a:p>
            <a:pPr lvl="1"/>
            <a:r>
              <a:rPr lang="en-US" dirty="0"/>
              <a:t>Improves team culture and morale</a:t>
            </a:r>
          </a:p>
          <a:p>
            <a:pPr lvl="1"/>
            <a:r>
              <a:rPr lang="en-US" dirty="0"/>
              <a:t>Using a modern stack attracts talented </a:t>
            </a:r>
            <a:r>
              <a:rPr lang="en-US" dirty="0" err="1"/>
              <a:t>devs</a:t>
            </a:r>
            <a:endParaRPr lang="en-US" dirty="0"/>
          </a:p>
          <a:p>
            <a:pPr lvl="1"/>
            <a:r>
              <a:rPr lang="en-US" dirty="0"/>
              <a:t>Higher productivity, higher quality</a:t>
            </a:r>
          </a:p>
          <a:p>
            <a:pPr marL="914400" lvl="2" indent="0">
              <a:buNone/>
            </a:pPr>
            <a:br>
              <a:rPr lang="en-US" dirty="0"/>
            </a:br>
            <a:endParaRPr lang="en-US" dirty="0"/>
          </a:p>
          <a:p>
            <a:r>
              <a:rPr lang="en-US" dirty="0"/>
              <a:t>Multi-platform consistency allows </a:t>
            </a:r>
            <a:r>
              <a:rPr lang="en-US" dirty="0" err="1"/>
              <a:t>devs</a:t>
            </a:r>
            <a:br>
              <a:rPr lang="en-US" dirty="0"/>
            </a:br>
            <a:r>
              <a:rPr lang="en-US" dirty="0"/>
              <a:t>to focus on UI/UX quality</a:t>
            </a:r>
          </a:p>
          <a:p>
            <a:pPr lvl="1"/>
            <a:r>
              <a:rPr lang="en-US" dirty="0"/>
              <a:t>Avoid wasting time on minutia of</a:t>
            </a:r>
            <a:br>
              <a:rPr lang="en-US" dirty="0"/>
            </a:br>
            <a:r>
              <a:rPr lang="en-US" dirty="0"/>
              <a:t>underlying technology platforms</a:t>
            </a:r>
          </a:p>
        </p:txBody>
      </p:sp>
      <p:sp>
        <p:nvSpPr>
          <p:cNvPr id="4" name="Date Placeholder 3">
            <a:extLst>
              <a:ext uri="{FF2B5EF4-FFF2-40B4-BE49-F238E27FC236}">
                <a16:creationId xmlns:a16="http://schemas.microsoft.com/office/drawing/2014/main" id="{24C14DB3-B477-4636-F3AE-CAA2E9DD4C32}"/>
              </a:ext>
            </a:extLst>
          </p:cNvPr>
          <p:cNvSpPr>
            <a:spLocks noGrp="1"/>
          </p:cNvSpPr>
          <p:nvPr>
            <p:ph type="dt" sz="half" idx="10"/>
          </p:nvPr>
        </p:nvSpPr>
        <p:spPr/>
        <p:txBody>
          <a:bodyPr/>
          <a:lstStyle/>
          <a:p>
            <a:r>
              <a:rPr lang="en-US"/>
              <a:t>Vision: Rust app dev -- GOSIM 2023</a:t>
            </a:r>
            <a:endParaRPr lang="en-US" dirty="0"/>
          </a:p>
        </p:txBody>
      </p:sp>
      <p:sp>
        <p:nvSpPr>
          <p:cNvPr id="6" name="Slide Number Placeholder 5">
            <a:extLst>
              <a:ext uri="{FF2B5EF4-FFF2-40B4-BE49-F238E27FC236}">
                <a16:creationId xmlns:a16="http://schemas.microsoft.com/office/drawing/2014/main" id="{A7C3201F-A57A-3360-EECF-154E14591FFB}"/>
              </a:ext>
            </a:extLst>
          </p:cNvPr>
          <p:cNvSpPr>
            <a:spLocks noGrp="1"/>
          </p:cNvSpPr>
          <p:nvPr>
            <p:ph type="sldNum" sz="quarter" idx="12"/>
          </p:nvPr>
        </p:nvSpPr>
        <p:spPr/>
        <p:txBody>
          <a:bodyPr/>
          <a:lstStyle/>
          <a:p>
            <a:fld id="{7D62C56D-5E74-2945-931D-C07ECBF0F859}" type="slidenum">
              <a:rPr lang="en-US" smtClean="0"/>
              <a:t>13</a:t>
            </a:fld>
            <a:endParaRPr lang="en-US"/>
          </a:p>
        </p:txBody>
      </p:sp>
      <p:sp>
        <p:nvSpPr>
          <p:cNvPr id="9" name="TextBox 8">
            <a:extLst>
              <a:ext uri="{FF2B5EF4-FFF2-40B4-BE49-F238E27FC236}">
                <a16:creationId xmlns:a16="http://schemas.microsoft.com/office/drawing/2014/main" id="{3F6F0AD1-BAB5-64A0-8B89-4263132C57C0}"/>
              </a:ext>
            </a:extLst>
          </p:cNvPr>
          <p:cNvSpPr txBox="1"/>
          <p:nvPr/>
        </p:nvSpPr>
        <p:spPr>
          <a:xfrm>
            <a:off x="7669432" y="1715694"/>
            <a:ext cx="4092039" cy="1072634"/>
          </a:xfrm>
          <a:prstGeom prst="roundRect">
            <a:avLst/>
          </a:prstGeom>
          <a:solidFill>
            <a:schemeClr val="accent1">
              <a:lumMod val="75000"/>
            </a:schemeClr>
          </a:solidFill>
        </p:spPr>
        <p:txBody>
          <a:bodyPr wrap="square" lIns="137160" rIns="45720">
            <a:spAutoFit/>
          </a:bodyPr>
          <a:lstStyle/>
          <a:p>
            <a:r>
              <a:rPr lang="en-US" sz="1900" b="1" dirty="0">
                <a:solidFill>
                  <a:schemeClr val="bg1"/>
                </a:solidFill>
                <a:latin typeface="Optima" panose="02000503060000020004" pitchFamily="2" charset="0"/>
              </a:rPr>
              <a:t>A CTO was … receiving inbound resumes from developers who heard his firm was “a Flutter shop.”</a:t>
            </a:r>
          </a:p>
        </p:txBody>
      </p:sp>
      <p:pic>
        <p:nvPicPr>
          <p:cNvPr id="10" name="Picture 9">
            <a:extLst>
              <a:ext uri="{FF2B5EF4-FFF2-40B4-BE49-F238E27FC236}">
                <a16:creationId xmlns:a16="http://schemas.microsoft.com/office/drawing/2014/main" id="{98EB7473-B3F8-17E8-642C-22311F3B8E21}"/>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9918788" y="4646643"/>
            <a:ext cx="1545315" cy="563368"/>
          </a:xfrm>
          <a:prstGeom prst="round2DiagRect">
            <a:avLst/>
          </a:prstGeom>
        </p:spPr>
      </p:pic>
      <p:sp>
        <p:nvSpPr>
          <p:cNvPr id="14" name="TextBox 13">
            <a:extLst>
              <a:ext uri="{FF2B5EF4-FFF2-40B4-BE49-F238E27FC236}">
                <a16:creationId xmlns:a16="http://schemas.microsoft.com/office/drawing/2014/main" id="{4C048B0A-C50C-14BD-3D5D-B48C1A31682D}"/>
              </a:ext>
            </a:extLst>
          </p:cNvPr>
          <p:cNvSpPr txBox="1"/>
          <p:nvPr/>
        </p:nvSpPr>
        <p:spPr>
          <a:xfrm>
            <a:off x="5076092" y="6458431"/>
            <a:ext cx="5615354" cy="307777"/>
          </a:xfrm>
          <a:prstGeom prst="rect">
            <a:avLst/>
          </a:prstGeom>
          <a:noFill/>
        </p:spPr>
        <p:txBody>
          <a:bodyPr wrap="square">
            <a:spAutoFit/>
          </a:bodyPr>
          <a:lstStyle/>
          <a:p>
            <a:r>
              <a:rPr lang="en-US" sz="1400" dirty="0">
                <a:solidFill>
                  <a:schemeClr val="bg1">
                    <a:lumMod val="65000"/>
                  </a:schemeClr>
                </a:solidFill>
              </a:rPr>
              <a:t>Source:  https://</a:t>
            </a:r>
            <a:r>
              <a:rPr lang="en-US" sz="1400" dirty="0" err="1">
                <a:solidFill>
                  <a:schemeClr val="bg1">
                    <a:lumMod val="65000"/>
                  </a:schemeClr>
                </a:solidFill>
              </a:rPr>
              <a:t>verygood.ventures</a:t>
            </a:r>
            <a:r>
              <a:rPr lang="en-US" sz="1400" dirty="0">
                <a:solidFill>
                  <a:schemeClr val="bg1">
                    <a:lumMod val="65000"/>
                  </a:schemeClr>
                </a:solidFill>
              </a:rPr>
              <a:t>/whitepaper/business-value-of-flutter</a:t>
            </a:r>
          </a:p>
        </p:txBody>
      </p:sp>
      <p:sp>
        <p:nvSpPr>
          <p:cNvPr id="17" name="TextBox 16">
            <a:extLst>
              <a:ext uri="{FF2B5EF4-FFF2-40B4-BE49-F238E27FC236}">
                <a16:creationId xmlns:a16="http://schemas.microsoft.com/office/drawing/2014/main" id="{57071BA4-FB7E-617C-CFBA-7C8A58C0CD2B}"/>
              </a:ext>
            </a:extLst>
          </p:cNvPr>
          <p:cNvSpPr txBox="1"/>
          <p:nvPr/>
        </p:nvSpPr>
        <p:spPr>
          <a:xfrm>
            <a:off x="8978549" y="4645876"/>
            <a:ext cx="914400" cy="523220"/>
          </a:xfrm>
          <a:prstGeom prst="rect">
            <a:avLst/>
          </a:prstGeom>
          <a:noFill/>
        </p:spPr>
        <p:txBody>
          <a:bodyPr wrap="square" rtlCol="0">
            <a:spAutoFit/>
          </a:bodyPr>
          <a:lstStyle/>
          <a:p>
            <a:pPr algn="r"/>
            <a:r>
              <a:rPr lang="en-US" sz="2800" dirty="0"/>
              <a:t>--</a:t>
            </a:r>
          </a:p>
        </p:txBody>
      </p:sp>
      <p:cxnSp>
        <p:nvCxnSpPr>
          <p:cNvPr id="19" name="Straight Connector 18">
            <a:extLst>
              <a:ext uri="{FF2B5EF4-FFF2-40B4-BE49-F238E27FC236}">
                <a16:creationId xmlns:a16="http://schemas.microsoft.com/office/drawing/2014/main" id="{2F14346B-C276-EC1B-0096-7AA1B02F3BAB}"/>
              </a:ext>
            </a:extLst>
          </p:cNvPr>
          <p:cNvCxnSpPr/>
          <p:nvPr/>
        </p:nvCxnSpPr>
        <p:spPr>
          <a:xfrm>
            <a:off x="7433896" y="1463040"/>
            <a:ext cx="0" cy="4526280"/>
          </a:xfrm>
          <a:prstGeom prst="line">
            <a:avLst/>
          </a:prstGeom>
          <a:ln w="3175">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957712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4FD94E-31EF-9ED0-9D6B-DA24A0E717FE}"/>
              </a:ext>
            </a:extLst>
          </p:cNvPr>
          <p:cNvSpPr>
            <a:spLocks noGrp="1"/>
          </p:cNvSpPr>
          <p:nvPr>
            <p:ph type="title"/>
          </p:nvPr>
        </p:nvSpPr>
        <p:spPr/>
        <p:txBody>
          <a:bodyPr/>
          <a:lstStyle/>
          <a:p>
            <a:r>
              <a:rPr lang="en-US" dirty="0"/>
              <a:t>3.  Rust itself is the right choice</a:t>
            </a:r>
          </a:p>
        </p:txBody>
      </p:sp>
      <p:sp>
        <p:nvSpPr>
          <p:cNvPr id="3" name="Content Placeholder 2">
            <a:extLst>
              <a:ext uri="{FF2B5EF4-FFF2-40B4-BE49-F238E27FC236}">
                <a16:creationId xmlns:a16="http://schemas.microsoft.com/office/drawing/2014/main" id="{48849D2D-28F8-DF45-AA6F-1D0D5B7476F2}"/>
              </a:ext>
            </a:extLst>
          </p:cNvPr>
          <p:cNvSpPr>
            <a:spLocks noGrp="1"/>
          </p:cNvSpPr>
          <p:nvPr>
            <p:ph idx="1"/>
          </p:nvPr>
        </p:nvSpPr>
        <p:spPr>
          <a:xfrm>
            <a:off x="822958" y="1477329"/>
            <a:ext cx="11013440" cy="680656"/>
          </a:xfrm>
        </p:spPr>
        <p:txBody>
          <a:bodyPr>
            <a:normAutofit/>
          </a:bodyPr>
          <a:lstStyle/>
          <a:p>
            <a:pPr marL="0" indent="0">
              <a:buNone/>
            </a:pPr>
            <a:r>
              <a:rPr lang="en-US" dirty="0"/>
              <a:t> Most loved language 8 years in a row        …    and most wanted</a:t>
            </a:r>
          </a:p>
        </p:txBody>
      </p:sp>
      <p:sp>
        <p:nvSpPr>
          <p:cNvPr id="6" name="Slide Number Placeholder 5">
            <a:extLst>
              <a:ext uri="{FF2B5EF4-FFF2-40B4-BE49-F238E27FC236}">
                <a16:creationId xmlns:a16="http://schemas.microsoft.com/office/drawing/2014/main" id="{9936C8B6-15B7-C148-5F50-8A019934F4C8}"/>
              </a:ext>
            </a:extLst>
          </p:cNvPr>
          <p:cNvSpPr>
            <a:spLocks noGrp="1"/>
          </p:cNvSpPr>
          <p:nvPr>
            <p:ph type="sldNum" sz="quarter" idx="12"/>
          </p:nvPr>
        </p:nvSpPr>
        <p:spPr/>
        <p:txBody>
          <a:bodyPr/>
          <a:lstStyle/>
          <a:p>
            <a:fld id="{7D62C56D-5E74-2945-931D-C07ECBF0F859}" type="slidenum">
              <a:rPr lang="en-US" smtClean="0"/>
              <a:t>14</a:t>
            </a:fld>
            <a:endParaRPr lang="en-US"/>
          </a:p>
        </p:txBody>
      </p:sp>
      <p:sp>
        <p:nvSpPr>
          <p:cNvPr id="5" name="Content Placeholder 2">
            <a:extLst>
              <a:ext uri="{FF2B5EF4-FFF2-40B4-BE49-F238E27FC236}">
                <a16:creationId xmlns:a16="http://schemas.microsoft.com/office/drawing/2014/main" id="{286FC189-2A6A-7790-5C59-112A2949513C}"/>
              </a:ext>
            </a:extLst>
          </p:cNvPr>
          <p:cNvSpPr txBox="1">
            <a:spLocks/>
          </p:cNvSpPr>
          <p:nvPr/>
        </p:nvSpPr>
        <p:spPr>
          <a:xfrm>
            <a:off x="12679680" y="1742504"/>
            <a:ext cx="11013440" cy="481806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Tenorite"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enorite"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enorite"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enorite"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enorite"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Let’s leverage its great </a:t>
            </a:r>
            <a:r>
              <a:rPr lang="en-US" dirty="0" err="1"/>
              <a:t>featureset</a:t>
            </a:r>
            <a:r>
              <a:rPr lang="en-US" dirty="0"/>
              <a:t> for multi-platform app dev:</a:t>
            </a:r>
          </a:p>
          <a:p>
            <a:r>
              <a:rPr lang="en-US" dirty="0"/>
              <a:t>Rust has already spread (almost) everywhere</a:t>
            </a:r>
          </a:p>
          <a:p>
            <a:pPr lvl="1"/>
            <a:r>
              <a:rPr lang="en-US" dirty="0"/>
              <a:t>Reaches many more domains than Dart</a:t>
            </a:r>
          </a:p>
          <a:p>
            <a:r>
              <a:rPr lang="en-US" dirty="0"/>
              <a:t>Easy, clear dependency management via cargo</a:t>
            </a:r>
          </a:p>
          <a:p>
            <a:r>
              <a:rPr lang="en-US" dirty="0"/>
              <a:t>Simple, built-in cross compilation with wide range of targets</a:t>
            </a:r>
          </a:p>
          <a:p>
            <a:r>
              <a:rPr lang="en-US" dirty="0"/>
              <a:t>Backwards compatibility across compiler versions</a:t>
            </a:r>
          </a:p>
          <a:p>
            <a:endParaRPr lang="en-US" dirty="0"/>
          </a:p>
        </p:txBody>
      </p:sp>
      <p:grpSp>
        <p:nvGrpSpPr>
          <p:cNvPr id="19" name="Group 18">
            <a:extLst>
              <a:ext uri="{FF2B5EF4-FFF2-40B4-BE49-F238E27FC236}">
                <a16:creationId xmlns:a16="http://schemas.microsoft.com/office/drawing/2014/main" id="{B83970FE-78EF-873F-C33B-C9858964797D}"/>
              </a:ext>
            </a:extLst>
          </p:cNvPr>
          <p:cNvGrpSpPr/>
          <p:nvPr/>
        </p:nvGrpSpPr>
        <p:grpSpPr>
          <a:xfrm>
            <a:off x="660400" y="2088069"/>
            <a:ext cx="6566725" cy="4838129"/>
            <a:chOff x="660400" y="2239107"/>
            <a:chExt cx="6361723" cy="4687091"/>
          </a:xfrm>
        </p:grpSpPr>
        <p:pic>
          <p:nvPicPr>
            <p:cNvPr id="15" name="Picture 14">
              <a:extLst>
                <a:ext uri="{FF2B5EF4-FFF2-40B4-BE49-F238E27FC236}">
                  <a16:creationId xmlns:a16="http://schemas.microsoft.com/office/drawing/2014/main" id="{14CEC1FE-8F8C-85D7-391B-54BB19625B9D}"/>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660400" y="6235694"/>
              <a:ext cx="6361723" cy="690504"/>
            </a:xfrm>
            <a:prstGeom prst="rect">
              <a:avLst/>
            </a:prstGeom>
          </p:spPr>
        </p:pic>
        <p:sp>
          <p:nvSpPr>
            <p:cNvPr id="13" name="Rectangle 12">
              <a:extLst>
                <a:ext uri="{FF2B5EF4-FFF2-40B4-BE49-F238E27FC236}">
                  <a16:creationId xmlns:a16="http://schemas.microsoft.com/office/drawing/2014/main" id="{54347C8F-8DD2-D788-9712-C6484B7FF376}"/>
                </a:ext>
              </a:extLst>
            </p:cNvPr>
            <p:cNvSpPr/>
            <p:nvPr/>
          </p:nvSpPr>
          <p:spPr>
            <a:xfrm>
              <a:off x="666427" y="4149966"/>
              <a:ext cx="6349139" cy="1195036"/>
            </a:xfrm>
            <a:prstGeom prst="rect">
              <a:avLst/>
            </a:prstGeom>
            <a:solidFill>
              <a:srgbClr val="1F2C4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b="1" dirty="0"/>
                <a:t>…</a:t>
              </a:r>
            </a:p>
          </p:txBody>
        </p:sp>
        <p:pic>
          <p:nvPicPr>
            <p:cNvPr id="4" name="Picture 3">
              <a:extLst>
                <a:ext uri="{FF2B5EF4-FFF2-40B4-BE49-F238E27FC236}">
                  <a16:creationId xmlns:a16="http://schemas.microsoft.com/office/drawing/2014/main" id="{8D3CFB13-0D1F-78A2-3183-AA824225131A}"/>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660400" y="2239107"/>
              <a:ext cx="6361723" cy="2450123"/>
            </a:xfrm>
            <a:prstGeom prst="rect">
              <a:avLst/>
            </a:prstGeom>
          </p:spPr>
        </p:pic>
        <p:pic>
          <p:nvPicPr>
            <p:cNvPr id="11" name="Picture 10">
              <a:extLst>
                <a:ext uri="{FF2B5EF4-FFF2-40B4-BE49-F238E27FC236}">
                  <a16:creationId xmlns:a16="http://schemas.microsoft.com/office/drawing/2014/main" id="{795275B3-3FDF-02E9-21B5-A1A75B795EA4}"/>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660401" y="5100252"/>
              <a:ext cx="6361722" cy="1195036"/>
            </a:xfrm>
            <a:prstGeom prst="rect">
              <a:avLst/>
            </a:prstGeom>
          </p:spPr>
        </p:pic>
      </p:grpSp>
      <p:pic>
        <p:nvPicPr>
          <p:cNvPr id="17" name="Picture 16">
            <a:extLst>
              <a:ext uri="{FF2B5EF4-FFF2-40B4-BE49-F238E27FC236}">
                <a16:creationId xmlns:a16="http://schemas.microsoft.com/office/drawing/2014/main" id="{2173215B-DEC4-78EF-A261-380B1C3A38C1}"/>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8009665" y="2100948"/>
            <a:ext cx="2896030" cy="4769932"/>
          </a:xfrm>
          <a:prstGeom prst="rect">
            <a:avLst/>
          </a:prstGeom>
        </p:spPr>
      </p:pic>
    </p:spTree>
    <p:extLst>
      <p:ext uri="{BB962C8B-B14F-4D97-AF65-F5344CB8AC3E}">
        <p14:creationId xmlns:p14="http://schemas.microsoft.com/office/powerpoint/2010/main" val="6897256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4FD94E-31EF-9ED0-9D6B-DA24A0E717FE}"/>
              </a:ext>
            </a:extLst>
          </p:cNvPr>
          <p:cNvSpPr>
            <a:spLocks noGrp="1"/>
          </p:cNvSpPr>
          <p:nvPr>
            <p:ph type="title"/>
          </p:nvPr>
        </p:nvSpPr>
        <p:spPr/>
        <p:txBody>
          <a:bodyPr/>
          <a:lstStyle/>
          <a:p>
            <a:r>
              <a:rPr lang="en-US" dirty="0"/>
              <a:t>3.  Rust itself is the right choice</a:t>
            </a:r>
          </a:p>
        </p:txBody>
      </p:sp>
      <p:sp>
        <p:nvSpPr>
          <p:cNvPr id="3" name="Content Placeholder 2">
            <a:extLst>
              <a:ext uri="{FF2B5EF4-FFF2-40B4-BE49-F238E27FC236}">
                <a16:creationId xmlns:a16="http://schemas.microsoft.com/office/drawing/2014/main" id="{48849D2D-28F8-DF45-AA6F-1D0D5B7476F2}"/>
              </a:ext>
            </a:extLst>
          </p:cNvPr>
          <p:cNvSpPr>
            <a:spLocks noGrp="1"/>
          </p:cNvSpPr>
          <p:nvPr>
            <p:ph idx="1"/>
          </p:nvPr>
        </p:nvSpPr>
        <p:spPr>
          <a:xfrm>
            <a:off x="518160" y="1477329"/>
            <a:ext cx="11013440" cy="680656"/>
          </a:xfrm>
        </p:spPr>
        <p:txBody>
          <a:bodyPr>
            <a:normAutofit/>
          </a:bodyPr>
          <a:lstStyle/>
          <a:p>
            <a:pPr marL="0" indent="0">
              <a:buNone/>
            </a:pPr>
            <a:r>
              <a:rPr lang="en-US" dirty="0"/>
              <a:t>Leverage Rust’s great features for multi-platform app dev:</a:t>
            </a:r>
          </a:p>
        </p:txBody>
      </p:sp>
      <p:sp>
        <p:nvSpPr>
          <p:cNvPr id="6" name="Slide Number Placeholder 5">
            <a:extLst>
              <a:ext uri="{FF2B5EF4-FFF2-40B4-BE49-F238E27FC236}">
                <a16:creationId xmlns:a16="http://schemas.microsoft.com/office/drawing/2014/main" id="{9936C8B6-15B7-C148-5F50-8A019934F4C8}"/>
              </a:ext>
            </a:extLst>
          </p:cNvPr>
          <p:cNvSpPr>
            <a:spLocks noGrp="1"/>
          </p:cNvSpPr>
          <p:nvPr>
            <p:ph type="sldNum" sz="quarter" idx="12"/>
          </p:nvPr>
        </p:nvSpPr>
        <p:spPr/>
        <p:txBody>
          <a:bodyPr/>
          <a:lstStyle/>
          <a:p>
            <a:fld id="{7D62C56D-5E74-2945-931D-C07ECBF0F859}" type="slidenum">
              <a:rPr lang="en-US" smtClean="0"/>
              <a:t>15</a:t>
            </a:fld>
            <a:endParaRPr lang="en-US"/>
          </a:p>
        </p:txBody>
      </p:sp>
      <p:sp>
        <p:nvSpPr>
          <p:cNvPr id="5" name="Content Placeholder 2">
            <a:extLst>
              <a:ext uri="{FF2B5EF4-FFF2-40B4-BE49-F238E27FC236}">
                <a16:creationId xmlns:a16="http://schemas.microsoft.com/office/drawing/2014/main" id="{286FC189-2A6A-7790-5C59-112A2949513C}"/>
              </a:ext>
            </a:extLst>
          </p:cNvPr>
          <p:cNvSpPr txBox="1">
            <a:spLocks/>
          </p:cNvSpPr>
          <p:nvPr/>
        </p:nvSpPr>
        <p:spPr>
          <a:xfrm>
            <a:off x="12405360" y="1468184"/>
            <a:ext cx="11013440" cy="481806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Tenorite"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enorite"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enorite"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enorite"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enorite"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Let’s leverage its great </a:t>
            </a:r>
            <a:r>
              <a:rPr lang="en-US" dirty="0" err="1"/>
              <a:t>featureset</a:t>
            </a:r>
            <a:r>
              <a:rPr lang="en-US" dirty="0"/>
              <a:t> for multi-platform app dev:</a:t>
            </a:r>
          </a:p>
          <a:p>
            <a:r>
              <a:rPr lang="en-US" dirty="0"/>
              <a:t>Rust has already spread (almost) everywhere</a:t>
            </a:r>
          </a:p>
          <a:p>
            <a:pPr lvl="1"/>
            <a:r>
              <a:rPr lang="en-US" dirty="0"/>
              <a:t>Reaches many more domains than Dart</a:t>
            </a:r>
          </a:p>
          <a:p>
            <a:r>
              <a:rPr lang="en-US" dirty="0"/>
              <a:t>Easy, clear dependency management via cargo</a:t>
            </a:r>
          </a:p>
          <a:p>
            <a:r>
              <a:rPr lang="en-US" dirty="0"/>
              <a:t>Simple, built-in cross compilation with wide range of targets</a:t>
            </a:r>
          </a:p>
          <a:p>
            <a:r>
              <a:rPr lang="en-US" dirty="0"/>
              <a:t>Backwards compatibility across compiler versions</a:t>
            </a:r>
          </a:p>
          <a:p>
            <a:endParaRPr lang="en-US" dirty="0"/>
          </a:p>
        </p:txBody>
      </p:sp>
      <p:grpSp>
        <p:nvGrpSpPr>
          <p:cNvPr id="32" name="Group 31">
            <a:extLst>
              <a:ext uri="{FF2B5EF4-FFF2-40B4-BE49-F238E27FC236}">
                <a16:creationId xmlns:a16="http://schemas.microsoft.com/office/drawing/2014/main" id="{42BA7A69-1C2A-AD06-A381-826B73BD92AE}"/>
              </a:ext>
            </a:extLst>
          </p:cNvPr>
          <p:cNvGrpSpPr/>
          <p:nvPr/>
        </p:nvGrpSpPr>
        <p:grpSpPr>
          <a:xfrm>
            <a:off x="441960" y="4694268"/>
            <a:ext cx="4913376" cy="1906739"/>
            <a:chOff x="441960" y="4694268"/>
            <a:chExt cx="4913376" cy="1906739"/>
          </a:xfrm>
        </p:grpSpPr>
        <p:sp>
          <p:nvSpPr>
            <p:cNvPr id="9" name="Content Placeholder 2">
              <a:extLst>
                <a:ext uri="{FF2B5EF4-FFF2-40B4-BE49-F238E27FC236}">
                  <a16:creationId xmlns:a16="http://schemas.microsoft.com/office/drawing/2014/main" id="{2323A244-8BF2-C6AD-5EE7-0A58A4D18044}"/>
                </a:ext>
              </a:extLst>
            </p:cNvPr>
            <p:cNvSpPr txBox="1">
              <a:spLocks/>
            </p:cNvSpPr>
            <p:nvPr/>
          </p:nvSpPr>
          <p:spPr>
            <a:xfrm>
              <a:off x="441960" y="5920351"/>
              <a:ext cx="4913376" cy="68065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Tenorite"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enorite"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enorite"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enorite"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enorite"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t>Simple cross compilation</a:t>
              </a:r>
            </a:p>
          </p:txBody>
        </p:sp>
        <p:sp>
          <p:nvSpPr>
            <p:cNvPr id="12" name="Rectangle 11" descr="Shuffle with solid fill">
              <a:extLst>
                <a:ext uri="{FF2B5EF4-FFF2-40B4-BE49-F238E27FC236}">
                  <a16:creationId xmlns:a16="http://schemas.microsoft.com/office/drawing/2014/main" id="{8A42FF4F-0426-1437-336F-A829DF7F5691}"/>
                </a:ext>
              </a:extLst>
            </p:cNvPr>
            <p:cNvSpPr/>
            <p:nvPr/>
          </p:nvSpPr>
          <p:spPr>
            <a:xfrm>
              <a:off x="2383249" y="4694268"/>
              <a:ext cx="1030798" cy="1030798"/>
            </a:xfrm>
            <a:prstGeom prst="rect">
              <a:avLst/>
            </a:prstGeom>
            <a:blipFill>
              <a:blip r:embed="rId3">
                <a:extLst>
                  <a:ext uri="{96DAC541-7B7A-43D3-8B79-37D633B846F1}">
                    <asvg:svgBlip xmlns:asvg="http://schemas.microsoft.com/office/drawing/2016/SVG/main" r:embed="rId4"/>
                  </a:ext>
                </a:extLst>
              </a:blip>
              <a:stretch>
                <a:fillRect/>
              </a:stretch>
            </a:blip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US" dirty="0"/>
            </a:p>
          </p:txBody>
        </p:sp>
      </p:grpSp>
      <p:grpSp>
        <p:nvGrpSpPr>
          <p:cNvPr id="31" name="Group 30">
            <a:extLst>
              <a:ext uri="{FF2B5EF4-FFF2-40B4-BE49-F238E27FC236}">
                <a16:creationId xmlns:a16="http://schemas.microsoft.com/office/drawing/2014/main" id="{C4AE3E6D-242F-752B-50D9-56C1410795F3}"/>
              </a:ext>
            </a:extLst>
          </p:cNvPr>
          <p:cNvGrpSpPr/>
          <p:nvPr/>
        </p:nvGrpSpPr>
        <p:grpSpPr>
          <a:xfrm>
            <a:off x="6134608" y="2272525"/>
            <a:ext cx="4913376" cy="2045530"/>
            <a:chOff x="6134608" y="2272525"/>
            <a:chExt cx="4913376" cy="2045530"/>
          </a:xfrm>
        </p:grpSpPr>
        <p:sp>
          <p:nvSpPr>
            <p:cNvPr id="8" name="Content Placeholder 2">
              <a:extLst>
                <a:ext uri="{FF2B5EF4-FFF2-40B4-BE49-F238E27FC236}">
                  <a16:creationId xmlns:a16="http://schemas.microsoft.com/office/drawing/2014/main" id="{2CE3ACB4-FE07-822F-F649-F641A4197DAF}"/>
                </a:ext>
              </a:extLst>
            </p:cNvPr>
            <p:cNvSpPr txBox="1">
              <a:spLocks/>
            </p:cNvSpPr>
            <p:nvPr/>
          </p:nvSpPr>
          <p:spPr>
            <a:xfrm>
              <a:off x="6134608" y="3637399"/>
              <a:ext cx="4913376" cy="68065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Tenorite"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enorite"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enorite"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enorite"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enorite"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t>Easy, clear dependency </a:t>
              </a:r>
              <a:r>
                <a:rPr lang="en-US" dirty="0" err="1"/>
                <a:t>mgmt</a:t>
              </a:r>
              <a:endParaRPr lang="en-US" dirty="0"/>
            </a:p>
          </p:txBody>
        </p:sp>
        <p:pic>
          <p:nvPicPr>
            <p:cNvPr id="21" name="Graphic 20">
              <a:extLst>
                <a:ext uri="{FF2B5EF4-FFF2-40B4-BE49-F238E27FC236}">
                  <a16:creationId xmlns:a16="http://schemas.microsoft.com/office/drawing/2014/main" id="{ACA1ED7D-1784-B8BA-0CD7-2527F0E7FC88}"/>
                </a:ext>
              </a:extLst>
            </p:cNvPr>
            <p:cNvPicPr>
              <a:picLocks noChangeAspect="1"/>
            </p:cNvPicPr>
            <p:nvPr/>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7903066" y="2272525"/>
              <a:ext cx="1314085" cy="1193051"/>
            </a:xfrm>
            <a:prstGeom prst="rect">
              <a:avLst/>
            </a:prstGeom>
          </p:spPr>
        </p:pic>
      </p:grpSp>
      <p:grpSp>
        <p:nvGrpSpPr>
          <p:cNvPr id="33" name="Group 32">
            <a:extLst>
              <a:ext uri="{FF2B5EF4-FFF2-40B4-BE49-F238E27FC236}">
                <a16:creationId xmlns:a16="http://schemas.microsoft.com/office/drawing/2014/main" id="{49DEB625-5F68-4716-E69C-1200913DCED1}"/>
              </a:ext>
            </a:extLst>
          </p:cNvPr>
          <p:cNvGrpSpPr/>
          <p:nvPr/>
        </p:nvGrpSpPr>
        <p:grpSpPr>
          <a:xfrm>
            <a:off x="6131560" y="4563491"/>
            <a:ext cx="4913376" cy="2037516"/>
            <a:chOff x="6131560" y="4563491"/>
            <a:chExt cx="4913376" cy="2037516"/>
          </a:xfrm>
        </p:grpSpPr>
        <p:sp>
          <p:nvSpPr>
            <p:cNvPr id="10" name="Content Placeholder 2">
              <a:extLst>
                <a:ext uri="{FF2B5EF4-FFF2-40B4-BE49-F238E27FC236}">
                  <a16:creationId xmlns:a16="http://schemas.microsoft.com/office/drawing/2014/main" id="{3F9604B1-ACCC-87B4-7020-606D5768416F}"/>
                </a:ext>
              </a:extLst>
            </p:cNvPr>
            <p:cNvSpPr txBox="1">
              <a:spLocks/>
            </p:cNvSpPr>
            <p:nvPr/>
          </p:nvSpPr>
          <p:spPr>
            <a:xfrm>
              <a:off x="6131560" y="5920351"/>
              <a:ext cx="4913376" cy="680656"/>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Tenorite"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enorite"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enorite"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enorite"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enorite"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t>Ecosystem covers many domains</a:t>
              </a:r>
            </a:p>
          </p:txBody>
        </p:sp>
        <p:sp>
          <p:nvSpPr>
            <p:cNvPr id="18" name="Rectangle 17" descr="Umbrella with solid fill">
              <a:extLst>
                <a:ext uri="{FF2B5EF4-FFF2-40B4-BE49-F238E27FC236}">
                  <a16:creationId xmlns:a16="http://schemas.microsoft.com/office/drawing/2014/main" id="{2F187288-C9F9-3271-FA34-9A0F5B068A8F}"/>
                </a:ext>
              </a:extLst>
            </p:cNvPr>
            <p:cNvSpPr/>
            <p:nvPr/>
          </p:nvSpPr>
          <p:spPr>
            <a:xfrm>
              <a:off x="8043672" y="4563491"/>
              <a:ext cx="1292352" cy="1292352"/>
            </a:xfrm>
            <a:prstGeom prst="rect">
              <a:avLst/>
            </a:prstGeom>
            <a:blipFill>
              <a:blip r:embed="rId7">
                <a:extLst>
                  <a:ext uri="{96DAC541-7B7A-43D3-8B79-37D633B846F1}">
                    <asvg:svgBlip xmlns:asvg="http://schemas.microsoft.com/office/drawing/2016/SVG/main" r:embed="rId8"/>
                  </a:ext>
                </a:extLst>
              </a:blip>
              <a:stretch>
                <a:fillRect/>
              </a:stretch>
            </a:blip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23" name="Rectangle 22" descr="Box outline">
              <a:extLst>
                <a:ext uri="{FF2B5EF4-FFF2-40B4-BE49-F238E27FC236}">
                  <a16:creationId xmlns:a16="http://schemas.microsoft.com/office/drawing/2014/main" id="{D723F16A-9339-0ECB-F150-DAACAEE271AF}"/>
                </a:ext>
              </a:extLst>
            </p:cNvPr>
            <p:cNvSpPr/>
            <p:nvPr/>
          </p:nvSpPr>
          <p:spPr>
            <a:xfrm>
              <a:off x="8767874" y="5323021"/>
              <a:ext cx="421845" cy="421845"/>
            </a:xfrm>
            <a:prstGeom prst="rect">
              <a:avLst/>
            </a:prstGeom>
            <a:blipFill>
              <a:blip r:embed="rId9">
                <a:extLst>
                  <a:ext uri="{96DAC541-7B7A-43D3-8B79-37D633B846F1}">
                    <asvg:svgBlip xmlns:asvg="http://schemas.microsoft.com/office/drawing/2016/SVG/main" r:embed="rId10"/>
                  </a:ext>
                </a:extLst>
              </a:blip>
              <a:stretch>
                <a:fillRect/>
              </a:stretch>
            </a:blip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US" dirty="0"/>
            </a:p>
          </p:txBody>
        </p:sp>
        <p:sp>
          <p:nvSpPr>
            <p:cNvPr id="24" name="Rectangle 23" descr="Box outline">
              <a:extLst>
                <a:ext uri="{FF2B5EF4-FFF2-40B4-BE49-F238E27FC236}">
                  <a16:creationId xmlns:a16="http://schemas.microsoft.com/office/drawing/2014/main" id="{87712D88-E0E6-A2D3-E15A-E9064FE07B09}"/>
                </a:ext>
              </a:extLst>
            </p:cNvPr>
            <p:cNvSpPr/>
            <p:nvPr/>
          </p:nvSpPr>
          <p:spPr>
            <a:xfrm>
              <a:off x="8125968" y="5240725"/>
              <a:ext cx="421845" cy="421845"/>
            </a:xfrm>
            <a:prstGeom prst="rect">
              <a:avLst/>
            </a:prstGeom>
            <a:blipFill>
              <a:blip r:embed="rId9">
                <a:extLst>
                  <a:ext uri="{96DAC541-7B7A-43D3-8B79-37D633B846F1}">
                    <asvg:svgBlip xmlns:asvg="http://schemas.microsoft.com/office/drawing/2016/SVG/main" r:embed="rId10"/>
                  </a:ext>
                </a:extLst>
              </a:blip>
              <a:stretch>
                <a:fillRect/>
              </a:stretch>
            </a:blip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grpSp>
      <p:grpSp>
        <p:nvGrpSpPr>
          <p:cNvPr id="30" name="Group 29">
            <a:extLst>
              <a:ext uri="{FF2B5EF4-FFF2-40B4-BE49-F238E27FC236}">
                <a16:creationId xmlns:a16="http://schemas.microsoft.com/office/drawing/2014/main" id="{BDCA9F88-38D2-3796-D1DE-315F61D610B5}"/>
              </a:ext>
            </a:extLst>
          </p:cNvPr>
          <p:cNvGrpSpPr/>
          <p:nvPr/>
        </p:nvGrpSpPr>
        <p:grpSpPr>
          <a:xfrm>
            <a:off x="445008" y="2362667"/>
            <a:ext cx="4913376" cy="1955388"/>
            <a:chOff x="445008" y="2362667"/>
            <a:chExt cx="4913376" cy="1955388"/>
          </a:xfrm>
        </p:grpSpPr>
        <p:sp>
          <p:nvSpPr>
            <p:cNvPr id="7" name="Content Placeholder 2">
              <a:extLst>
                <a:ext uri="{FF2B5EF4-FFF2-40B4-BE49-F238E27FC236}">
                  <a16:creationId xmlns:a16="http://schemas.microsoft.com/office/drawing/2014/main" id="{C98D3B17-9107-7107-CA11-9AF508735BAC}"/>
                </a:ext>
              </a:extLst>
            </p:cNvPr>
            <p:cNvSpPr txBox="1">
              <a:spLocks/>
            </p:cNvSpPr>
            <p:nvPr/>
          </p:nvSpPr>
          <p:spPr>
            <a:xfrm>
              <a:off x="445008" y="3637399"/>
              <a:ext cx="4913376" cy="68065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Tenorite"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enorite"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enorite"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enorite"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enorite"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t>Safety, runtime efficiency</a:t>
              </a:r>
            </a:p>
          </p:txBody>
        </p:sp>
        <p:sp>
          <p:nvSpPr>
            <p:cNvPr id="27" name="Rectangle 26" descr="Gauge with solid fill">
              <a:extLst>
                <a:ext uri="{FF2B5EF4-FFF2-40B4-BE49-F238E27FC236}">
                  <a16:creationId xmlns:a16="http://schemas.microsoft.com/office/drawing/2014/main" id="{C429FC26-5CA2-2F2E-38C5-21EA131FC21B}"/>
                </a:ext>
              </a:extLst>
            </p:cNvPr>
            <p:cNvSpPr/>
            <p:nvPr/>
          </p:nvSpPr>
          <p:spPr>
            <a:xfrm>
              <a:off x="3044776" y="2362667"/>
              <a:ext cx="1152718" cy="1152718"/>
            </a:xfrm>
            <a:prstGeom prst="rect">
              <a:avLst/>
            </a:prstGeom>
            <a:blipFill>
              <a:blip r:embed="rId11">
                <a:extLst>
                  <a:ext uri="{96DAC541-7B7A-43D3-8B79-37D633B846F1}">
                    <asvg:svgBlip xmlns:asvg="http://schemas.microsoft.com/office/drawing/2016/SVG/main" r:embed="rId12"/>
                  </a:ext>
                </a:extLst>
              </a:blip>
              <a:stretch>
                <a:fillRect/>
              </a:stretch>
            </a:blip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pic>
          <p:nvPicPr>
            <p:cNvPr id="29" name="Picture 28" descr="A blue and white icon of a person wearing a hard hat and a cross&#10;&#10;Description automatically generated">
              <a:extLst>
                <a:ext uri="{FF2B5EF4-FFF2-40B4-BE49-F238E27FC236}">
                  <a16:creationId xmlns:a16="http://schemas.microsoft.com/office/drawing/2014/main" id="{A7A46D9F-C683-77B2-EDCB-0992F1E671DD}"/>
                </a:ext>
              </a:extLst>
            </p:cNvPr>
            <p:cNvPicPr>
              <a:picLocks noChangeAspect="1"/>
            </p:cNvPicPr>
            <p:nvPr/>
          </p:nvPicPr>
          <p:blipFill>
            <a:blip r:embed="rId13" cstate="print">
              <a:extLst>
                <a:ext uri="{BEBA8EAE-BF5A-486C-A8C5-ECC9F3942E4B}">
                  <a14:imgProps xmlns:a14="http://schemas.microsoft.com/office/drawing/2010/main">
                    <a14:imgLayer r:embed="rId14">
                      <a14:imgEffect>
                        <a14:brightnessContrast bright="-20000" contrast="40000"/>
                      </a14:imgEffect>
                    </a14:imgLayer>
                  </a14:imgProps>
                </a:ext>
                <a:ext uri="{28A0092B-C50C-407E-A947-70E740481C1C}">
                  <a14:useLocalDpi xmlns:a14="http://schemas.microsoft.com/office/drawing/2010/main"/>
                </a:ext>
              </a:extLst>
            </a:blip>
            <a:stretch>
              <a:fillRect/>
            </a:stretch>
          </p:blipFill>
          <p:spPr>
            <a:xfrm>
              <a:off x="1903383" y="2517624"/>
              <a:ext cx="933358" cy="979450"/>
            </a:xfrm>
            <a:prstGeom prst="rect">
              <a:avLst/>
            </a:prstGeom>
          </p:spPr>
        </p:pic>
      </p:grpSp>
    </p:spTree>
    <p:extLst>
      <p:ext uri="{BB962C8B-B14F-4D97-AF65-F5344CB8AC3E}">
        <p14:creationId xmlns:p14="http://schemas.microsoft.com/office/powerpoint/2010/main" val="1701067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750"/>
                                        <p:tgtEl>
                                          <p:spTgt spid="30"/>
                                        </p:tgtEl>
                                      </p:cBhvr>
                                    </p:animEffect>
                                    <p:anim calcmode="lin" valueType="num">
                                      <p:cBhvr>
                                        <p:cTn id="8" dur="750" fill="hold"/>
                                        <p:tgtEl>
                                          <p:spTgt spid="30"/>
                                        </p:tgtEl>
                                        <p:attrNameLst>
                                          <p:attrName>ppt_x</p:attrName>
                                        </p:attrNameLst>
                                      </p:cBhvr>
                                      <p:tavLst>
                                        <p:tav tm="0">
                                          <p:val>
                                            <p:strVal val="#ppt_x"/>
                                          </p:val>
                                        </p:tav>
                                        <p:tav tm="100000">
                                          <p:val>
                                            <p:strVal val="#ppt_x"/>
                                          </p:val>
                                        </p:tav>
                                      </p:tavLst>
                                    </p:anim>
                                    <p:anim calcmode="lin" valueType="num">
                                      <p:cBhvr>
                                        <p:cTn id="9" dur="750" fill="hold"/>
                                        <p:tgtEl>
                                          <p:spTgt spid="3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1"/>
                                        </p:tgtEl>
                                        <p:attrNameLst>
                                          <p:attrName>style.visibility</p:attrName>
                                        </p:attrNameLst>
                                      </p:cBhvr>
                                      <p:to>
                                        <p:strVal val="visible"/>
                                      </p:to>
                                    </p:set>
                                    <p:animEffect transition="in" filter="fade">
                                      <p:cBhvr>
                                        <p:cTn id="14" dur="750"/>
                                        <p:tgtEl>
                                          <p:spTgt spid="31"/>
                                        </p:tgtEl>
                                      </p:cBhvr>
                                    </p:animEffect>
                                    <p:anim calcmode="lin" valueType="num">
                                      <p:cBhvr>
                                        <p:cTn id="15" dur="750" fill="hold"/>
                                        <p:tgtEl>
                                          <p:spTgt spid="31"/>
                                        </p:tgtEl>
                                        <p:attrNameLst>
                                          <p:attrName>ppt_x</p:attrName>
                                        </p:attrNameLst>
                                      </p:cBhvr>
                                      <p:tavLst>
                                        <p:tav tm="0">
                                          <p:val>
                                            <p:strVal val="#ppt_x"/>
                                          </p:val>
                                        </p:tav>
                                        <p:tav tm="100000">
                                          <p:val>
                                            <p:strVal val="#ppt_x"/>
                                          </p:val>
                                        </p:tav>
                                      </p:tavLst>
                                    </p:anim>
                                    <p:anim calcmode="lin" valueType="num">
                                      <p:cBhvr>
                                        <p:cTn id="16" dur="750" fill="hold"/>
                                        <p:tgtEl>
                                          <p:spTgt spid="31"/>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2"/>
                                        </p:tgtEl>
                                        <p:attrNameLst>
                                          <p:attrName>style.visibility</p:attrName>
                                        </p:attrNameLst>
                                      </p:cBhvr>
                                      <p:to>
                                        <p:strVal val="visible"/>
                                      </p:to>
                                    </p:set>
                                    <p:animEffect transition="in" filter="fade">
                                      <p:cBhvr>
                                        <p:cTn id="21" dur="750"/>
                                        <p:tgtEl>
                                          <p:spTgt spid="32"/>
                                        </p:tgtEl>
                                      </p:cBhvr>
                                    </p:animEffect>
                                    <p:anim calcmode="lin" valueType="num">
                                      <p:cBhvr>
                                        <p:cTn id="22" dur="750" fill="hold"/>
                                        <p:tgtEl>
                                          <p:spTgt spid="32"/>
                                        </p:tgtEl>
                                        <p:attrNameLst>
                                          <p:attrName>ppt_x</p:attrName>
                                        </p:attrNameLst>
                                      </p:cBhvr>
                                      <p:tavLst>
                                        <p:tav tm="0">
                                          <p:val>
                                            <p:strVal val="#ppt_x"/>
                                          </p:val>
                                        </p:tav>
                                        <p:tav tm="100000">
                                          <p:val>
                                            <p:strVal val="#ppt_x"/>
                                          </p:val>
                                        </p:tav>
                                      </p:tavLst>
                                    </p:anim>
                                    <p:anim calcmode="lin" valueType="num">
                                      <p:cBhvr>
                                        <p:cTn id="23" dur="750" fill="hold"/>
                                        <p:tgtEl>
                                          <p:spTgt spid="32"/>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33"/>
                                        </p:tgtEl>
                                        <p:attrNameLst>
                                          <p:attrName>style.visibility</p:attrName>
                                        </p:attrNameLst>
                                      </p:cBhvr>
                                      <p:to>
                                        <p:strVal val="visible"/>
                                      </p:to>
                                    </p:set>
                                    <p:animEffect transition="in" filter="fade">
                                      <p:cBhvr>
                                        <p:cTn id="28" dur="750"/>
                                        <p:tgtEl>
                                          <p:spTgt spid="33"/>
                                        </p:tgtEl>
                                      </p:cBhvr>
                                    </p:animEffect>
                                    <p:anim calcmode="lin" valueType="num">
                                      <p:cBhvr>
                                        <p:cTn id="29" dur="750" fill="hold"/>
                                        <p:tgtEl>
                                          <p:spTgt spid="33"/>
                                        </p:tgtEl>
                                        <p:attrNameLst>
                                          <p:attrName>ppt_x</p:attrName>
                                        </p:attrNameLst>
                                      </p:cBhvr>
                                      <p:tavLst>
                                        <p:tav tm="0">
                                          <p:val>
                                            <p:strVal val="#ppt_x"/>
                                          </p:val>
                                        </p:tav>
                                        <p:tav tm="100000">
                                          <p:val>
                                            <p:strVal val="#ppt_x"/>
                                          </p:val>
                                        </p:tav>
                                      </p:tavLst>
                                    </p:anim>
                                    <p:anim calcmode="lin" valueType="num">
                                      <p:cBhvr>
                                        <p:cTn id="30" dur="750" fill="hold"/>
                                        <p:tgtEl>
                                          <p:spTgt spid="3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F8C7DF-E003-48FA-D9F9-B1057C1276F8}"/>
              </a:ext>
            </a:extLst>
          </p:cNvPr>
          <p:cNvSpPr>
            <a:spLocks noGrp="1"/>
          </p:cNvSpPr>
          <p:nvPr>
            <p:ph type="title"/>
          </p:nvPr>
        </p:nvSpPr>
        <p:spPr/>
        <p:txBody>
          <a:bodyPr/>
          <a:lstStyle/>
          <a:p>
            <a:r>
              <a:rPr lang="en-US" dirty="0"/>
              <a:t>3.  Rust is great, but … </a:t>
            </a:r>
          </a:p>
        </p:txBody>
      </p:sp>
      <p:sp>
        <p:nvSpPr>
          <p:cNvPr id="3" name="Content Placeholder 2">
            <a:extLst>
              <a:ext uri="{FF2B5EF4-FFF2-40B4-BE49-F238E27FC236}">
                <a16:creationId xmlns:a16="http://schemas.microsoft.com/office/drawing/2014/main" id="{9AABEA13-FDC8-EC28-3177-BF197AB7F694}"/>
              </a:ext>
            </a:extLst>
          </p:cNvPr>
          <p:cNvSpPr>
            <a:spLocks noGrp="1"/>
          </p:cNvSpPr>
          <p:nvPr>
            <p:ph idx="1"/>
          </p:nvPr>
        </p:nvSpPr>
        <p:spPr>
          <a:xfrm>
            <a:off x="518160" y="1477329"/>
            <a:ext cx="11013440" cy="3288982"/>
          </a:xfrm>
        </p:spPr>
        <p:txBody>
          <a:bodyPr>
            <a:normAutofit/>
          </a:bodyPr>
          <a:lstStyle/>
          <a:p>
            <a:r>
              <a:rPr lang="en-US" dirty="0"/>
              <a:t>Some shortcomings from a UI standpoint</a:t>
            </a:r>
          </a:p>
          <a:p>
            <a:pPr lvl="1"/>
            <a:r>
              <a:rPr lang="en-US" dirty="0"/>
              <a:t>Lack of familiar OOP patterns; UI folks are accustomed to inheritance </a:t>
            </a:r>
          </a:p>
          <a:p>
            <a:pPr lvl="1"/>
            <a:r>
              <a:rPr lang="en-US" dirty="0"/>
              <a:t>Difficult to realize shared mutable state</a:t>
            </a:r>
          </a:p>
          <a:p>
            <a:pPr lvl="2"/>
            <a:r>
              <a:rPr lang="en-US" dirty="0"/>
              <a:t>Typical closure-based callback pattern → overuse of  </a:t>
            </a:r>
            <a:r>
              <a:rPr lang="en-US" dirty="0" err="1">
                <a:latin typeface="Andale Mono" panose="020B0509000000000004" pitchFamily="49" charset="0"/>
              </a:rPr>
              <a:t>Rc</a:t>
            </a:r>
            <a:r>
              <a:rPr lang="en-US" dirty="0">
                <a:latin typeface="Andale Mono" panose="020B0509000000000004" pitchFamily="49" charset="0"/>
              </a:rPr>
              <a:t>&lt;</a:t>
            </a:r>
            <a:r>
              <a:rPr lang="en-US" dirty="0" err="1">
                <a:latin typeface="Andale Mono" panose="020B0509000000000004" pitchFamily="49" charset="0"/>
              </a:rPr>
              <a:t>RefCell</a:t>
            </a:r>
            <a:r>
              <a:rPr lang="en-US" dirty="0">
                <a:latin typeface="Andale Mono" panose="020B0509000000000004" pitchFamily="49" charset="0"/>
              </a:rPr>
              <a:t>&lt;…&gt;&gt; </a:t>
            </a:r>
          </a:p>
          <a:p>
            <a:pPr lvl="1"/>
            <a:r>
              <a:rPr lang="en-US" dirty="0"/>
              <a:t>Compilation is “slow”</a:t>
            </a:r>
          </a:p>
          <a:p>
            <a:pPr lvl="2"/>
            <a:r>
              <a:rPr lang="en-US" dirty="0"/>
              <a:t>But constantly improving … wait for Nick’s talk</a:t>
            </a:r>
          </a:p>
          <a:p>
            <a:pPr marL="457200" lvl="1" indent="0">
              <a:buNone/>
            </a:pPr>
            <a:endParaRPr lang="en-US" dirty="0"/>
          </a:p>
          <a:p>
            <a:r>
              <a:rPr lang="en-US" dirty="0"/>
              <a:t>Potentially steep learning curve for frontend </a:t>
            </a:r>
            <a:r>
              <a:rPr lang="en-US" dirty="0" err="1"/>
              <a:t>devs</a:t>
            </a:r>
            <a:endParaRPr lang="en-US" dirty="0"/>
          </a:p>
          <a:p>
            <a:pPr lvl="1"/>
            <a:endParaRPr lang="en-US" dirty="0"/>
          </a:p>
        </p:txBody>
      </p:sp>
      <p:sp>
        <p:nvSpPr>
          <p:cNvPr id="4" name="Date Placeholder 3">
            <a:extLst>
              <a:ext uri="{FF2B5EF4-FFF2-40B4-BE49-F238E27FC236}">
                <a16:creationId xmlns:a16="http://schemas.microsoft.com/office/drawing/2014/main" id="{8C889FC5-0F82-3D96-ACDB-142A121082D5}"/>
              </a:ext>
            </a:extLst>
          </p:cNvPr>
          <p:cNvSpPr>
            <a:spLocks noGrp="1"/>
          </p:cNvSpPr>
          <p:nvPr>
            <p:ph type="dt" sz="half" idx="10"/>
          </p:nvPr>
        </p:nvSpPr>
        <p:spPr/>
        <p:txBody>
          <a:bodyPr/>
          <a:lstStyle/>
          <a:p>
            <a:r>
              <a:rPr lang="en-US"/>
              <a:t>Vision: Rust app dev -- GOSIM 2023</a:t>
            </a:r>
            <a:endParaRPr lang="en-US" dirty="0"/>
          </a:p>
        </p:txBody>
      </p:sp>
      <p:sp>
        <p:nvSpPr>
          <p:cNvPr id="6" name="Slide Number Placeholder 5">
            <a:extLst>
              <a:ext uri="{FF2B5EF4-FFF2-40B4-BE49-F238E27FC236}">
                <a16:creationId xmlns:a16="http://schemas.microsoft.com/office/drawing/2014/main" id="{B7F6C230-1209-8432-687C-A686F54D4A9B}"/>
              </a:ext>
            </a:extLst>
          </p:cNvPr>
          <p:cNvSpPr>
            <a:spLocks noGrp="1"/>
          </p:cNvSpPr>
          <p:nvPr>
            <p:ph type="sldNum" sz="quarter" idx="12"/>
          </p:nvPr>
        </p:nvSpPr>
        <p:spPr/>
        <p:txBody>
          <a:bodyPr/>
          <a:lstStyle/>
          <a:p>
            <a:fld id="{7D62C56D-5E74-2945-931D-C07ECBF0F859}" type="slidenum">
              <a:rPr lang="en-US" smtClean="0"/>
              <a:t>16</a:t>
            </a:fld>
            <a:endParaRPr lang="en-US"/>
          </a:p>
        </p:txBody>
      </p:sp>
      <p:sp>
        <p:nvSpPr>
          <p:cNvPr id="10" name="Round Diagonal Corner Rectangle 9">
            <a:extLst>
              <a:ext uri="{FF2B5EF4-FFF2-40B4-BE49-F238E27FC236}">
                <a16:creationId xmlns:a16="http://schemas.microsoft.com/office/drawing/2014/main" id="{D137E0B0-F7DA-30E0-A598-3F72F497015F}"/>
              </a:ext>
            </a:extLst>
          </p:cNvPr>
          <p:cNvSpPr/>
          <p:nvPr/>
        </p:nvSpPr>
        <p:spPr>
          <a:xfrm>
            <a:off x="880110" y="4907161"/>
            <a:ext cx="5257800" cy="990720"/>
          </a:xfrm>
          <a:prstGeom prst="round2DiagRect">
            <a:avLst>
              <a:gd name="adj1" fmla="val 50000"/>
              <a:gd name="adj2" fmla="val 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Seaford" pitchFamily="2" charset="0"/>
              </a:rPr>
              <a:t>Mobile </a:t>
            </a:r>
            <a:r>
              <a:rPr lang="en-US" sz="2400" dirty="0" err="1">
                <a:latin typeface="Seaford" pitchFamily="2" charset="0"/>
              </a:rPr>
              <a:t>devs</a:t>
            </a:r>
            <a:r>
              <a:rPr lang="en-US" sz="2400" dirty="0">
                <a:latin typeface="Seaford" pitchFamily="2" charset="0"/>
              </a:rPr>
              <a:t> needed ~3.5 months</a:t>
            </a:r>
            <a:br>
              <a:rPr lang="en-US" sz="2400" dirty="0">
                <a:latin typeface="Seaford" pitchFamily="2" charset="0"/>
              </a:rPr>
            </a:br>
            <a:r>
              <a:rPr lang="en-US" sz="2400" dirty="0">
                <a:latin typeface="Seaford" pitchFamily="2" charset="0"/>
              </a:rPr>
              <a:t>of retraining to switch to Flutter</a:t>
            </a:r>
          </a:p>
        </p:txBody>
      </p:sp>
      <p:pic>
        <p:nvPicPr>
          <p:cNvPr id="14" name="Picture 13">
            <a:extLst>
              <a:ext uri="{FF2B5EF4-FFF2-40B4-BE49-F238E27FC236}">
                <a16:creationId xmlns:a16="http://schemas.microsoft.com/office/drawing/2014/main" id="{058B409B-5284-44AB-D74A-0323516BFC88}"/>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6787024" y="5098987"/>
            <a:ext cx="1545315" cy="563368"/>
          </a:xfrm>
          <a:prstGeom prst="round2DiagRect">
            <a:avLst/>
          </a:prstGeom>
        </p:spPr>
      </p:pic>
      <p:sp>
        <p:nvSpPr>
          <p:cNvPr id="16" name="TextBox 15">
            <a:extLst>
              <a:ext uri="{FF2B5EF4-FFF2-40B4-BE49-F238E27FC236}">
                <a16:creationId xmlns:a16="http://schemas.microsoft.com/office/drawing/2014/main" id="{E65D62FB-80A2-BD5B-E61E-8F1F10F5B68C}"/>
              </a:ext>
            </a:extLst>
          </p:cNvPr>
          <p:cNvSpPr txBox="1"/>
          <p:nvPr/>
        </p:nvSpPr>
        <p:spPr>
          <a:xfrm>
            <a:off x="5846785" y="5098220"/>
            <a:ext cx="914400" cy="523220"/>
          </a:xfrm>
          <a:prstGeom prst="rect">
            <a:avLst/>
          </a:prstGeom>
          <a:noFill/>
        </p:spPr>
        <p:txBody>
          <a:bodyPr wrap="square" rtlCol="0">
            <a:spAutoFit/>
          </a:bodyPr>
          <a:lstStyle/>
          <a:p>
            <a:pPr algn="r"/>
            <a:r>
              <a:rPr lang="en-US" sz="2800" dirty="0"/>
              <a:t>--</a:t>
            </a:r>
          </a:p>
        </p:txBody>
      </p:sp>
      <p:sp>
        <p:nvSpPr>
          <p:cNvPr id="18" name="TextBox 17">
            <a:extLst>
              <a:ext uri="{FF2B5EF4-FFF2-40B4-BE49-F238E27FC236}">
                <a16:creationId xmlns:a16="http://schemas.microsoft.com/office/drawing/2014/main" id="{06B5201D-6754-9E71-0B18-808662F26695}"/>
              </a:ext>
            </a:extLst>
          </p:cNvPr>
          <p:cNvSpPr txBox="1"/>
          <p:nvPr/>
        </p:nvSpPr>
        <p:spPr>
          <a:xfrm>
            <a:off x="5076092" y="6458431"/>
            <a:ext cx="5615354" cy="307777"/>
          </a:xfrm>
          <a:prstGeom prst="rect">
            <a:avLst/>
          </a:prstGeom>
          <a:noFill/>
        </p:spPr>
        <p:txBody>
          <a:bodyPr wrap="square">
            <a:spAutoFit/>
          </a:bodyPr>
          <a:lstStyle/>
          <a:p>
            <a:r>
              <a:rPr lang="en-US" sz="1400" dirty="0">
                <a:solidFill>
                  <a:schemeClr val="bg1">
                    <a:lumMod val="65000"/>
                  </a:schemeClr>
                </a:solidFill>
              </a:rPr>
              <a:t>Source:  https://</a:t>
            </a:r>
            <a:r>
              <a:rPr lang="en-US" sz="1400" dirty="0" err="1">
                <a:solidFill>
                  <a:schemeClr val="bg1">
                    <a:lumMod val="65000"/>
                  </a:schemeClr>
                </a:solidFill>
              </a:rPr>
              <a:t>verygood.ventures</a:t>
            </a:r>
            <a:r>
              <a:rPr lang="en-US" sz="1400" dirty="0">
                <a:solidFill>
                  <a:schemeClr val="bg1">
                    <a:lumMod val="65000"/>
                  </a:schemeClr>
                </a:solidFill>
              </a:rPr>
              <a:t>/whitepaper/business-value-of-flutter</a:t>
            </a:r>
          </a:p>
        </p:txBody>
      </p:sp>
    </p:spTree>
    <p:extLst>
      <p:ext uri="{BB962C8B-B14F-4D97-AF65-F5344CB8AC3E}">
        <p14:creationId xmlns:p14="http://schemas.microsoft.com/office/powerpoint/2010/main" val="3255310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par>
                          <p:cTn id="23" fill="hold">
                            <p:stCondLst>
                              <p:cond delay="0"/>
                            </p:stCondLst>
                            <p:childTnLst>
                              <p:par>
                                <p:cTn id="24" presetID="1" presetClass="entr" presetSubtype="0" fill="hold" grpId="0" nodeType="afterEffect">
                                  <p:stCondLst>
                                    <p:cond delay="0"/>
                                  </p:stCondLst>
                                  <p:childTnLst>
                                    <p:set>
                                      <p:cBhvr>
                                        <p:cTn id="25" dur="1" fill="hold">
                                          <p:stCondLst>
                                            <p:cond delay="0"/>
                                          </p:stCondLst>
                                        </p:cTn>
                                        <p:tgtEl>
                                          <p:spTgt spid="10"/>
                                        </p:tgtEl>
                                        <p:attrNameLst>
                                          <p:attrName>style.visibility</p:attrName>
                                        </p:attrNameLst>
                                      </p:cBhvr>
                                      <p:to>
                                        <p:strVal val="visible"/>
                                      </p:to>
                                    </p:set>
                                  </p:childTnLst>
                                </p:cTn>
                              </p:par>
                            </p:childTnLst>
                          </p:cTn>
                        </p:par>
                        <p:par>
                          <p:cTn id="26" fill="hold">
                            <p:stCondLst>
                              <p:cond delay="0"/>
                            </p:stCondLst>
                            <p:childTnLst>
                              <p:par>
                                <p:cTn id="27" presetID="1" presetClass="entr" presetSubtype="0" fill="hold" grpId="0" nodeType="after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childTnLst>
                          </p:cTn>
                        </p:par>
                        <p:par>
                          <p:cTn id="29" fill="hold">
                            <p:stCondLst>
                              <p:cond delay="0"/>
                            </p:stCondLst>
                            <p:childTnLst>
                              <p:par>
                                <p:cTn id="30" presetID="1" presetClass="entr" presetSubtype="0" fill="hold" nodeType="afterEffect">
                                  <p:stCondLst>
                                    <p:cond delay="0"/>
                                  </p:stCondLst>
                                  <p:childTnLst>
                                    <p:set>
                                      <p:cBhvr>
                                        <p:cTn id="31"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B83920-F6DA-E295-0721-5FCEDECBB629}"/>
              </a:ext>
            </a:extLst>
          </p:cNvPr>
          <p:cNvSpPr>
            <a:spLocks noGrp="1"/>
          </p:cNvSpPr>
          <p:nvPr>
            <p:ph type="title"/>
          </p:nvPr>
        </p:nvSpPr>
        <p:spPr/>
        <p:txBody>
          <a:bodyPr>
            <a:normAutofit/>
          </a:bodyPr>
          <a:lstStyle/>
          <a:p>
            <a:r>
              <a:rPr lang="en-US" dirty="0"/>
              <a:t>Theme:  switching to Rust for </a:t>
            </a:r>
            <a:r>
              <a:rPr lang="en-US" i="1" dirty="0"/>
              <a:t>huge</a:t>
            </a:r>
            <a:r>
              <a:rPr lang="en-US" b="1" dirty="0"/>
              <a:t> </a:t>
            </a:r>
            <a:r>
              <a:rPr lang="en-US" dirty="0"/>
              <a:t>gains</a:t>
            </a:r>
          </a:p>
        </p:txBody>
      </p:sp>
      <p:sp>
        <p:nvSpPr>
          <p:cNvPr id="3" name="Content Placeholder 2">
            <a:extLst>
              <a:ext uri="{FF2B5EF4-FFF2-40B4-BE49-F238E27FC236}">
                <a16:creationId xmlns:a16="http://schemas.microsoft.com/office/drawing/2014/main" id="{13EAA8BC-46C3-59E8-A8A1-EFACA30B61E2}"/>
              </a:ext>
            </a:extLst>
          </p:cNvPr>
          <p:cNvSpPr>
            <a:spLocks noGrp="1"/>
          </p:cNvSpPr>
          <p:nvPr>
            <p:ph idx="1"/>
          </p:nvPr>
        </p:nvSpPr>
        <p:spPr>
          <a:xfrm>
            <a:off x="4491990" y="1477328"/>
            <a:ext cx="7181850" cy="4818061"/>
          </a:xfrm>
        </p:spPr>
        <p:txBody>
          <a:bodyPr>
            <a:normAutofit/>
          </a:bodyPr>
          <a:lstStyle/>
          <a:p>
            <a:r>
              <a:rPr lang="en-US" dirty="0"/>
              <a:t>Element X:  “up to 6000 times faster” </a:t>
            </a:r>
          </a:p>
          <a:p>
            <a:pPr lvl="1"/>
            <a:r>
              <a:rPr lang="en-US" dirty="0"/>
              <a:t>Rewritten in Rust, with native frameworks</a:t>
            </a:r>
          </a:p>
          <a:p>
            <a:pPr lvl="1"/>
            <a:r>
              <a:rPr lang="en-US" dirty="0"/>
              <a:t>Rust Matrix SDK + </a:t>
            </a:r>
            <a:r>
              <a:rPr lang="en-US" dirty="0" err="1"/>
              <a:t>SwiftUI</a:t>
            </a:r>
            <a:r>
              <a:rPr lang="en-US" dirty="0"/>
              <a:t> / Jetpack Compose</a:t>
            </a:r>
            <a:br>
              <a:rPr lang="en-US" dirty="0"/>
            </a:br>
            <a:endParaRPr lang="en-US" dirty="0"/>
          </a:p>
          <a:p>
            <a:r>
              <a:rPr lang="en-US" dirty="0"/>
              <a:t>Speaks to </a:t>
            </a:r>
            <a:r>
              <a:rPr lang="en-US" b="1" dirty="0"/>
              <a:t>the attitude surrounding Rust</a:t>
            </a:r>
          </a:p>
          <a:p>
            <a:pPr marL="457200" lvl="1" indent="0">
              <a:buNone/>
            </a:pPr>
            <a:endParaRPr lang="en-US" dirty="0"/>
          </a:p>
          <a:p>
            <a:r>
              <a:rPr lang="en-US" dirty="0"/>
              <a:t>Motivates a cross-platform approach:</a:t>
            </a:r>
          </a:p>
        </p:txBody>
      </p:sp>
      <p:sp>
        <p:nvSpPr>
          <p:cNvPr id="6" name="Slide Number Placeholder 5">
            <a:extLst>
              <a:ext uri="{FF2B5EF4-FFF2-40B4-BE49-F238E27FC236}">
                <a16:creationId xmlns:a16="http://schemas.microsoft.com/office/drawing/2014/main" id="{5647443F-EF68-E124-D767-58E632B22B28}"/>
              </a:ext>
            </a:extLst>
          </p:cNvPr>
          <p:cNvSpPr>
            <a:spLocks noGrp="1"/>
          </p:cNvSpPr>
          <p:nvPr>
            <p:ph type="sldNum" sz="quarter" idx="12"/>
          </p:nvPr>
        </p:nvSpPr>
        <p:spPr/>
        <p:txBody>
          <a:bodyPr/>
          <a:lstStyle/>
          <a:p>
            <a:fld id="{7D62C56D-5E74-2945-931D-C07ECBF0F859}" type="slidenum">
              <a:rPr lang="en-US" smtClean="0"/>
              <a:t>17</a:t>
            </a:fld>
            <a:endParaRPr lang="en-US"/>
          </a:p>
        </p:txBody>
      </p:sp>
      <p:pic>
        <p:nvPicPr>
          <p:cNvPr id="6146" name="Picture 2" descr="Element X welcome screen.">
            <a:extLst>
              <a:ext uri="{FF2B5EF4-FFF2-40B4-BE49-F238E27FC236}">
                <a16:creationId xmlns:a16="http://schemas.microsoft.com/office/drawing/2014/main" id="{43E41049-D2A7-FCD8-6255-E6087479355C}"/>
              </a:ext>
            </a:extLst>
          </p:cNvPr>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a:stretch/>
        </p:blipFill>
        <p:spPr bwMode="auto">
          <a:xfrm>
            <a:off x="706120" y="1537741"/>
            <a:ext cx="3320893" cy="5320618"/>
          </a:xfrm>
          <a:prstGeom prst="roundRect">
            <a:avLst>
              <a:gd name="adj" fmla="val 11262"/>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32717C7-1BDC-AE7B-13D2-B08975E30E42}"/>
              </a:ext>
            </a:extLst>
          </p:cNvPr>
          <p:cNvSpPr txBox="1"/>
          <p:nvPr/>
        </p:nvSpPr>
        <p:spPr>
          <a:xfrm>
            <a:off x="4737588" y="6458431"/>
            <a:ext cx="6406662" cy="523220"/>
          </a:xfrm>
          <a:prstGeom prst="rect">
            <a:avLst/>
          </a:prstGeom>
          <a:noFill/>
        </p:spPr>
        <p:txBody>
          <a:bodyPr wrap="square">
            <a:spAutoFit/>
          </a:bodyPr>
          <a:lstStyle/>
          <a:p>
            <a:r>
              <a:rPr lang="en-US" sz="1400" dirty="0">
                <a:solidFill>
                  <a:schemeClr val="bg1">
                    <a:lumMod val="65000"/>
                  </a:schemeClr>
                </a:solidFill>
              </a:rPr>
              <a:t>Source:  https://</a:t>
            </a:r>
            <a:r>
              <a:rPr lang="en-US" sz="1400" dirty="0" err="1">
                <a:solidFill>
                  <a:schemeClr val="bg1">
                    <a:lumMod val="65000"/>
                  </a:schemeClr>
                </a:solidFill>
              </a:rPr>
              <a:t>element.io</a:t>
            </a:r>
            <a:r>
              <a:rPr lang="en-US" sz="1400" dirty="0">
                <a:solidFill>
                  <a:schemeClr val="bg1">
                    <a:lumMod val="65000"/>
                  </a:schemeClr>
                </a:solidFill>
              </a:rPr>
              <a:t>/blog/element-x-experience-the-future-of-element/</a:t>
            </a:r>
          </a:p>
          <a:p>
            <a:endParaRPr lang="en-US" sz="1400" dirty="0">
              <a:solidFill>
                <a:schemeClr val="bg1">
                  <a:lumMod val="65000"/>
                </a:schemeClr>
              </a:solidFill>
            </a:endParaRPr>
          </a:p>
        </p:txBody>
      </p:sp>
      <p:sp>
        <p:nvSpPr>
          <p:cNvPr id="10" name="TextBox 9">
            <a:extLst>
              <a:ext uri="{FF2B5EF4-FFF2-40B4-BE49-F238E27FC236}">
                <a16:creationId xmlns:a16="http://schemas.microsoft.com/office/drawing/2014/main" id="{269A3DA6-D06D-2F6D-2753-775067E4AB51}"/>
              </a:ext>
            </a:extLst>
          </p:cNvPr>
          <p:cNvSpPr txBox="1"/>
          <p:nvPr/>
        </p:nvSpPr>
        <p:spPr>
          <a:xfrm>
            <a:off x="10492476" y="468630"/>
            <a:ext cx="839966" cy="769441"/>
          </a:xfrm>
          <a:prstGeom prst="rect">
            <a:avLst/>
          </a:prstGeom>
          <a:noFill/>
        </p:spPr>
        <p:txBody>
          <a:bodyPr wrap="square">
            <a:spAutoFit/>
          </a:bodyPr>
          <a:lstStyle/>
          <a:p>
            <a:r>
              <a:rPr lang="en-US" sz="4400" dirty="0"/>
              <a:t>💪</a:t>
            </a:r>
          </a:p>
        </p:txBody>
      </p:sp>
      <p:sp>
        <p:nvSpPr>
          <p:cNvPr id="11" name="TextBox 10">
            <a:extLst>
              <a:ext uri="{FF2B5EF4-FFF2-40B4-BE49-F238E27FC236}">
                <a16:creationId xmlns:a16="http://schemas.microsoft.com/office/drawing/2014/main" id="{960271D3-9073-C119-A4B1-887487406575}"/>
              </a:ext>
            </a:extLst>
          </p:cNvPr>
          <p:cNvSpPr txBox="1"/>
          <p:nvPr/>
        </p:nvSpPr>
        <p:spPr>
          <a:xfrm>
            <a:off x="4844654" y="4576494"/>
            <a:ext cx="6406661" cy="1323439"/>
          </a:xfrm>
          <a:prstGeom prst="rect">
            <a:avLst/>
          </a:prstGeom>
          <a:solidFill>
            <a:schemeClr val="bg1"/>
          </a:solidFill>
          <a:effectLst>
            <a:outerShdw blurRad="270549" dist="38100" dir="2700000" algn="tl" rotWithShape="0">
              <a:prstClr val="black">
                <a:alpha val="40000"/>
              </a:prstClr>
            </a:outerShdw>
          </a:effectLst>
        </p:spPr>
        <p:txBody>
          <a:bodyPr wrap="square" lIns="182880">
            <a:spAutoFit/>
          </a:bodyPr>
          <a:lstStyle/>
          <a:p>
            <a:r>
              <a:rPr lang="en-US" sz="2000" i="0" dirty="0">
                <a:solidFill>
                  <a:srgbClr val="333333"/>
                </a:solidFill>
                <a:effectLst/>
                <a:latin typeface="InterHosted"/>
              </a:rPr>
              <a:t>We’re releasing Element X today on iOS; you can get it from the App Store (plus it runs well on macOS too, if you have Apple Silicon.) The Android build will follow [soon]…</a:t>
            </a:r>
          </a:p>
          <a:p>
            <a:r>
              <a:rPr lang="en-US" sz="2000" i="0" dirty="0">
                <a:solidFill>
                  <a:srgbClr val="333333"/>
                </a:solidFill>
                <a:effectLst/>
                <a:latin typeface="InterHosted"/>
              </a:rPr>
              <a:t>                                                </a:t>
            </a:r>
            <a:r>
              <a:rPr lang="en-US" sz="2000" i="0" dirty="0">
                <a:solidFill>
                  <a:schemeClr val="bg2">
                    <a:lumMod val="50000"/>
                  </a:schemeClr>
                </a:solidFill>
                <a:effectLst/>
                <a:latin typeface="InterHosted"/>
              </a:rPr>
              <a:t>    </a:t>
            </a:r>
            <a:r>
              <a:rPr lang="en-US" sz="2000" i="1" dirty="0">
                <a:solidFill>
                  <a:schemeClr val="bg2">
                    <a:lumMod val="50000"/>
                  </a:schemeClr>
                </a:solidFill>
                <a:effectLst/>
                <a:latin typeface="InterHosted"/>
              </a:rPr>
              <a:t>— Element blog.  July 6, 2023</a:t>
            </a:r>
          </a:p>
        </p:txBody>
      </p:sp>
    </p:spTree>
    <p:extLst>
      <p:ext uri="{BB962C8B-B14F-4D97-AF65-F5344CB8AC3E}">
        <p14:creationId xmlns:p14="http://schemas.microsoft.com/office/powerpoint/2010/main" val="1765555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14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13E4CF7-90C6-2A6D-53ED-486E6C7B55A3}"/>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20" y="10"/>
            <a:ext cx="12191980" cy="6857990"/>
          </a:xfrm>
          <a:prstGeom prst="rect">
            <a:avLst/>
          </a:prstGeom>
        </p:spPr>
      </p:pic>
      <p:sp>
        <p:nvSpPr>
          <p:cNvPr id="6" name="Rectangle">
            <a:extLst>
              <a:ext uri="{FF2B5EF4-FFF2-40B4-BE49-F238E27FC236}">
                <a16:creationId xmlns:a16="http://schemas.microsoft.com/office/drawing/2014/main" id="{4A8C99C8-5422-D20E-FB40-09BAA448FD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592286" y="3820883"/>
            <a:ext cx="8599694" cy="2046512"/>
          </a:xfrm>
          <a:prstGeom prst="rect">
            <a:avLst/>
          </a:prstGeom>
          <a:gradFill flip="none" rotWithShape="1">
            <a:gsLst>
              <a:gs pos="32000">
                <a:schemeClr val="bg1">
                  <a:alpha val="67000"/>
                </a:schemeClr>
              </a:gs>
              <a:gs pos="0">
                <a:schemeClr val="bg1">
                  <a:alpha val="55000"/>
                </a:schemeClr>
              </a:gs>
              <a:gs pos="99000">
                <a:schemeClr val="bg1">
                  <a:alpha val="55000"/>
                </a:schemeClr>
              </a:gs>
            </a:gsLst>
            <a:path path="circle">
              <a:fillToRect r="100000" b="100000"/>
            </a:path>
            <a:tileRect l="-100000" t="-100000"/>
          </a:gradFill>
          <a:ln w="12700">
            <a:miter lim="400000"/>
          </a:ln>
        </p:spPr>
        <p:txBody>
          <a:bodyPr lIns="50800" tIns="50800" rIns="50800" bIns="5080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2600" b="0" i="0" u="none" strike="noStrike" kern="1200" cap="all" spc="0" normalizeH="0" baseline="0" noProof="0" dirty="0">
              <a:ln>
                <a:noFill/>
              </a:ln>
              <a:solidFill>
                <a:srgbClr val="FFFFFF"/>
              </a:solidFill>
              <a:effectLst/>
              <a:uLnTx/>
              <a:uFillTx/>
              <a:latin typeface="Tenorite"/>
              <a:ea typeface="+mn-ea"/>
              <a:cs typeface="+mn-cs"/>
              <a:sym typeface="Avenir Next"/>
            </a:endParaRPr>
          </a:p>
        </p:txBody>
      </p:sp>
      <p:sp>
        <p:nvSpPr>
          <p:cNvPr id="7" name="Title 1">
            <a:extLst>
              <a:ext uri="{FF2B5EF4-FFF2-40B4-BE49-F238E27FC236}">
                <a16:creationId xmlns:a16="http://schemas.microsoft.com/office/drawing/2014/main" id="{0749A049-600C-D9A8-6B4D-F5563FCC6868}"/>
              </a:ext>
            </a:extLst>
          </p:cNvPr>
          <p:cNvSpPr txBox="1">
            <a:spLocks/>
          </p:cNvSpPr>
          <p:nvPr/>
        </p:nvSpPr>
        <p:spPr>
          <a:xfrm>
            <a:off x="3975736" y="4434050"/>
            <a:ext cx="3882844" cy="149379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800" kern="1200">
                <a:solidFill>
                  <a:schemeClr val="tx1"/>
                </a:solidFill>
                <a:latin typeface="Seaford Display" pitchFamily="2" charset="0"/>
                <a:ea typeface="+mj-ea"/>
                <a:cs typeface="Seaford Display" pitchFamily="2" charset="0"/>
              </a:defRPr>
            </a:lvl1pPr>
          </a:lstStyle>
          <a:p>
            <a:r>
              <a:rPr lang="en-US" sz="6600" dirty="0"/>
              <a:t>Goals</a:t>
            </a:r>
          </a:p>
        </p:txBody>
      </p:sp>
    </p:spTree>
    <p:extLst>
      <p:ext uri="{BB962C8B-B14F-4D97-AF65-F5344CB8AC3E}">
        <p14:creationId xmlns:p14="http://schemas.microsoft.com/office/powerpoint/2010/main" val="3089198191"/>
      </p:ext>
    </p:extLst>
  </p:cSld>
  <p:clrMapOvr>
    <a:overrideClrMapping bg1="dk1" tx1="lt1" bg2="dk2" tx2="lt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Content Placeholder 2">
            <a:extLst>
              <a:ext uri="{FF2B5EF4-FFF2-40B4-BE49-F238E27FC236}">
                <a16:creationId xmlns:a16="http://schemas.microsoft.com/office/drawing/2014/main" id="{FFB75080-FCBA-2767-4562-E7B86B2F5D83}"/>
              </a:ext>
            </a:extLst>
          </p:cNvPr>
          <p:cNvGraphicFramePr>
            <a:graphicFrameLocks noGrp="1"/>
          </p:cNvGraphicFramePr>
          <p:nvPr>
            <p:ph idx="1"/>
            <p:extLst>
              <p:ext uri="{D42A27DB-BD31-4B8C-83A1-F6EECF244321}">
                <p14:modId xmlns:p14="http://schemas.microsoft.com/office/powerpoint/2010/main" val="1028757413"/>
              </p:ext>
            </p:extLst>
          </p:nvPr>
        </p:nvGraphicFramePr>
        <p:xfrm>
          <a:off x="536620" y="720585"/>
          <a:ext cx="11118760" cy="481806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Date Placeholder 3">
            <a:extLst>
              <a:ext uri="{FF2B5EF4-FFF2-40B4-BE49-F238E27FC236}">
                <a16:creationId xmlns:a16="http://schemas.microsoft.com/office/drawing/2014/main" id="{4B5631CB-7326-A082-D940-EECAE6F255BB}"/>
              </a:ext>
            </a:extLst>
          </p:cNvPr>
          <p:cNvSpPr>
            <a:spLocks noGrp="1"/>
          </p:cNvSpPr>
          <p:nvPr>
            <p:ph type="dt" sz="half" idx="10"/>
          </p:nvPr>
        </p:nvSpPr>
        <p:spPr/>
        <p:txBody>
          <a:bodyPr/>
          <a:lstStyle/>
          <a:p>
            <a:r>
              <a:rPr lang="en-US"/>
              <a:t>Vision: Rust app dev -- GOSIM 2023</a:t>
            </a:r>
            <a:endParaRPr lang="en-US" dirty="0"/>
          </a:p>
        </p:txBody>
      </p:sp>
      <p:sp>
        <p:nvSpPr>
          <p:cNvPr id="6" name="Slide Number Placeholder 5">
            <a:extLst>
              <a:ext uri="{FF2B5EF4-FFF2-40B4-BE49-F238E27FC236}">
                <a16:creationId xmlns:a16="http://schemas.microsoft.com/office/drawing/2014/main" id="{86402362-F395-993F-1907-586B9A7D69F8}"/>
              </a:ext>
            </a:extLst>
          </p:cNvPr>
          <p:cNvSpPr>
            <a:spLocks noGrp="1"/>
          </p:cNvSpPr>
          <p:nvPr>
            <p:ph type="sldNum" sz="quarter" idx="12"/>
          </p:nvPr>
        </p:nvSpPr>
        <p:spPr/>
        <p:txBody>
          <a:bodyPr/>
          <a:lstStyle/>
          <a:p>
            <a:fld id="{7D62C56D-5E74-2945-931D-C07ECBF0F859}" type="slidenum">
              <a:rPr lang="en-US" smtClean="0"/>
              <a:t>19</a:t>
            </a:fld>
            <a:endParaRPr lang="en-US"/>
          </a:p>
        </p:txBody>
      </p:sp>
      <p:sp>
        <p:nvSpPr>
          <p:cNvPr id="17" name="Rectangle 16" descr="Selfie with solid fill">
            <a:extLst>
              <a:ext uri="{FF2B5EF4-FFF2-40B4-BE49-F238E27FC236}">
                <a16:creationId xmlns:a16="http://schemas.microsoft.com/office/drawing/2014/main" id="{95218AC2-164E-883B-2FBC-C3D31D1C8839}"/>
              </a:ext>
            </a:extLst>
          </p:cNvPr>
          <p:cNvSpPr/>
          <p:nvPr/>
        </p:nvSpPr>
        <p:spPr>
          <a:xfrm>
            <a:off x="9917018" y="1460857"/>
            <a:ext cx="1030798" cy="1030798"/>
          </a:xfrm>
          <a:prstGeom prst="rect">
            <a:avLst/>
          </a:prstGeom>
          <a:blipFill>
            <a:blip r:embed="rId8">
              <a:extLst>
                <a:ext uri="{96DAC541-7B7A-43D3-8B79-37D633B846F1}">
                  <asvg:svgBlip xmlns:asvg="http://schemas.microsoft.com/office/drawing/2016/SVG/main" r:embed="rId9"/>
                </a:ext>
              </a:extLst>
            </a:blip>
            <a:srcRect/>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27" name="Rectangle 26" descr="Building Brick Wall with solid fill">
            <a:extLst>
              <a:ext uri="{FF2B5EF4-FFF2-40B4-BE49-F238E27FC236}">
                <a16:creationId xmlns:a16="http://schemas.microsoft.com/office/drawing/2014/main" id="{778620B5-8539-8DF7-B76E-6BC7CF61EE03}"/>
              </a:ext>
            </a:extLst>
          </p:cNvPr>
          <p:cNvSpPr/>
          <p:nvPr/>
        </p:nvSpPr>
        <p:spPr>
          <a:xfrm>
            <a:off x="6104639" y="1460857"/>
            <a:ext cx="1030798" cy="1030798"/>
          </a:xfrm>
          <a:prstGeom prst="rect">
            <a:avLst/>
          </a:prstGeom>
          <a:blipFill>
            <a:blip r:embed="rId10">
              <a:extLst>
                <a:ext uri="{96DAC541-7B7A-43D3-8B79-37D633B846F1}">
                  <asvg:svgBlip xmlns:asvg="http://schemas.microsoft.com/office/drawing/2016/SVG/main" r:embed="rId11"/>
                </a:ext>
              </a:extLst>
            </a:blip>
            <a:srcRect/>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29" name="Rectangle 28" descr="Web design with solid fill">
            <a:extLst>
              <a:ext uri="{FF2B5EF4-FFF2-40B4-BE49-F238E27FC236}">
                <a16:creationId xmlns:a16="http://schemas.microsoft.com/office/drawing/2014/main" id="{13662749-B3A6-66CA-E37D-7E812166ECAA}"/>
              </a:ext>
            </a:extLst>
          </p:cNvPr>
          <p:cNvSpPr/>
          <p:nvPr/>
        </p:nvSpPr>
        <p:spPr>
          <a:xfrm>
            <a:off x="5447616" y="7552600"/>
            <a:ext cx="1283515" cy="1283507"/>
          </a:xfrm>
          <a:prstGeom prst="rect">
            <a:avLst/>
          </a:prstGeom>
          <a:blipFill>
            <a:blip r:embed="rId12">
              <a:extLst>
                <a:ext uri="{96DAC541-7B7A-43D3-8B79-37D633B846F1}">
                  <asvg:svgBlip xmlns:asvg="http://schemas.microsoft.com/office/drawing/2016/SVG/main" r:embed="rId13"/>
                </a:ext>
              </a:extLst>
            </a:blip>
            <a:srcRect/>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grpSp>
        <p:nvGrpSpPr>
          <p:cNvPr id="31" name="Group 30">
            <a:extLst>
              <a:ext uri="{FF2B5EF4-FFF2-40B4-BE49-F238E27FC236}">
                <a16:creationId xmlns:a16="http://schemas.microsoft.com/office/drawing/2014/main" id="{10486226-F2D0-372F-DC76-72AD2B193715}"/>
              </a:ext>
            </a:extLst>
          </p:cNvPr>
          <p:cNvGrpSpPr/>
          <p:nvPr/>
        </p:nvGrpSpPr>
        <p:grpSpPr>
          <a:xfrm>
            <a:off x="4694880" y="5518654"/>
            <a:ext cx="2821483" cy="1076937"/>
            <a:chOff x="8907739" y="1978784"/>
            <a:chExt cx="2821483" cy="1076937"/>
          </a:xfrm>
        </p:grpSpPr>
        <p:sp>
          <p:nvSpPr>
            <p:cNvPr id="32" name="Rectangle 31">
              <a:extLst>
                <a:ext uri="{FF2B5EF4-FFF2-40B4-BE49-F238E27FC236}">
                  <a16:creationId xmlns:a16="http://schemas.microsoft.com/office/drawing/2014/main" id="{089979FB-653D-0685-A8B3-776CF4300FD7}"/>
                </a:ext>
              </a:extLst>
            </p:cNvPr>
            <p:cNvSpPr/>
            <p:nvPr/>
          </p:nvSpPr>
          <p:spPr>
            <a:xfrm>
              <a:off x="8907739" y="1978784"/>
              <a:ext cx="2821483" cy="1066427"/>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33" name="TextBox 32">
              <a:extLst>
                <a:ext uri="{FF2B5EF4-FFF2-40B4-BE49-F238E27FC236}">
                  <a16:creationId xmlns:a16="http://schemas.microsoft.com/office/drawing/2014/main" id="{B16E87B6-9981-E32C-47A4-2EA0DDDF1906}"/>
                </a:ext>
              </a:extLst>
            </p:cNvPr>
            <p:cNvSpPr txBox="1"/>
            <p:nvPr/>
          </p:nvSpPr>
          <p:spPr>
            <a:xfrm>
              <a:off x="8907739" y="1989294"/>
              <a:ext cx="2821483" cy="1066427"/>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defRPr b="1"/>
              </a:pPr>
              <a:r>
                <a:rPr lang="en-US" sz="2200" kern="1200" dirty="0">
                  <a:latin typeface="Tenorite" pitchFamily="2" charset="0"/>
                </a:rPr>
                <a:t>Give feedback to </a:t>
              </a:r>
              <a:br>
                <a:rPr lang="en-US" sz="2200" kern="1200" dirty="0">
                  <a:latin typeface="Tenorite" pitchFamily="2" charset="0"/>
                </a:rPr>
              </a:br>
              <a:r>
                <a:rPr lang="en-US" sz="2200" kern="1200" dirty="0">
                  <a:latin typeface="Tenorite" pitchFamily="2" charset="0"/>
                </a:rPr>
                <a:t>Rust &amp; Cargo teams</a:t>
              </a:r>
            </a:p>
            <a:p>
              <a:pPr marL="0" lvl="0" indent="0" algn="ctr" defTabSz="889000">
                <a:lnSpc>
                  <a:spcPct val="100000"/>
                </a:lnSpc>
                <a:spcBef>
                  <a:spcPct val="0"/>
                </a:spcBef>
                <a:spcAft>
                  <a:spcPct val="35000"/>
                </a:spcAft>
                <a:buNone/>
                <a:defRPr b="1"/>
              </a:pPr>
              <a:r>
                <a:rPr lang="en-US" sz="2200" kern="1200" dirty="0">
                  <a:solidFill>
                    <a:schemeClr val="bg2">
                      <a:lumMod val="75000"/>
                    </a:schemeClr>
                  </a:solidFill>
                  <a:latin typeface="Tenorite" pitchFamily="2" charset="0"/>
                </a:rPr>
                <a:t>[Future] </a:t>
              </a:r>
            </a:p>
          </p:txBody>
        </p:sp>
      </p:grpSp>
      <p:sp>
        <p:nvSpPr>
          <p:cNvPr id="34" name="Double Brace 33">
            <a:extLst>
              <a:ext uri="{FF2B5EF4-FFF2-40B4-BE49-F238E27FC236}">
                <a16:creationId xmlns:a16="http://schemas.microsoft.com/office/drawing/2014/main" id="{6456C675-A128-AE45-48B1-BF27A72EDA1F}"/>
              </a:ext>
            </a:extLst>
          </p:cNvPr>
          <p:cNvSpPr/>
          <p:nvPr/>
        </p:nvSpPr>
        <p:spPr>
          <a:xfrm rot="16200000">
            <a:off x="4184629" y="-937305"/>
            <a:ext cx="3800976" cy="6600502"/>
          </a:xfrm>
          <a:custGeom>
            <a:avLst/>
            <a:gdLst>
              <a:gd name="connsiteX0" fmla="*/ 331063 w 2488535"/>
              <a:gd name="connsiteY0" fmla="*/ 1986455 h 1986455"/>
              <a:gd name="connsiteX1" fmla="*/ 165532 w 2488535"/>
              <a:gd name="connsiteY1" fmla="*/ 1820924 h 1986455"/>
              <a:gd name="connsiteX2" fmla="*/ 165531 w 2488535"/>
              <a:gd name="connsiteY2" fmla="*/ 1158759 h 1986455"/>
              <a:gd name="connsiteX3" fmla="*/ 0 w 2488535"/>
              <a:gd name="connsiteY3" fmla="*/ 993228 h 1986455"/>
              <a:gd name="connsiteX4" fmla="*/ 165531 w 2488535"/>
              <a:gd name="connsiteY4" fmla="*/ 827697 h 1986455"/>
              <a:gd name="connsiteX5" fmla="*/ 165531 w 2488535"/>
              <a:gd name="connsiteY5" fmla="*/ 165531 h 1986455"/>
              <a:gd name="connsiteX6" fmla="*/ 331062 w 2488535"/>
              <a:gd name="connsiteY6" fmla="*/ 0 h 1986455"/>
              <a:gd name="connsiteX7" fmla="*/ 2157472 w 2488535"/>
              <a:gd name="connsiteY7" fmla="*/ 0 h 1986455"/>
              <a:gd name="connsiteX8" fmla="*/ 2323003 w 2488535"/>
              <a:gd name="connsiteY8" fmla="*/ 165531 h 1986455"/>
              <a:gd name="connsiteX9" fmla="*/ 2323004 w 2488535"/>
              <a:gd name="connsiteY9" fmla="*/ 827696 h 1986455"/>
              <a:gd name="connsiteX10" fmla="*/ 2488535 w 2488535"/>
              <a:gd name="connsiteY10" fmla="*/ 993227 h 1986455"/>
              <a:gd name="connsiteX11" fmla="*/ 2323004 w 2488535"/>
              <a:gd name="connsiteY11" fmla="*/ 1158758 h 1986455"/>
              <a:gd name="connsiteX12" fmla="*/ 2323004 w 2488535"/>
              <a:gd name="connsiteY12" fmla="*/ 1820924 h 1986455"/>
              <a:gd name="connsiteX13" fmla="*/ 2157473 w 2488535"/>
              <a:gd name="connsiteY13" fmla="*/ 1986455 h 1986455"/>
              <a:gd name="connsiteX14" fmla="*/ 331063 w 2488535"/>
              <a:gd name="connsiteY14" fmla="*/ 1986455 h 1986455"/>
              <a:gd name="connsiteX0" fmla="*/ 331063 w 2488535"/>
              <a:gd name="connsiteY0" fmla="*/ 1986455 h 1986455"/>
              <a:gd name="connsiteX1" fmla="*/ 165532 w 2488535"/>
              <a:gd name="connsiteY1" fmla="*/ 1820924 h 1986455"/>
              <a:gd name="connsiteX2" fmla="*/ 165531 w 2488535"/>
              <a:gd name="connsiteY2" fmla="*/ 1158759 h 1986455"/>
              <a:gd name="connsiteX3" fmla="*/ 0 w 2488535"/>
              <a:gd name="connsiteY3" fmla="*/ 993228 h 1986455"/>
              <a:gd name="connsiteX4" fmla="*/ 165531 w 2488535"/>
              <a:gd name="connsiteY4" fmla="*/ 827697 h 1986455"/>
              <a:gd name="connsiteX5" fmla="*/ 165531 w 2488535"/>
              <a:gd name="connsiteY5" fmla="*/ 165531 h 1986455"/>
              <a:gd name="connsiteX6" fmla="*/ 331062 w 2488535"/>
              <a:gd name="connsiteY6" fmla="*/ 0 h 1986455"/>
              <a:gd name="connsiteX7" fmla="*/ 2157472 w 2488535"/>
              <a:gd name="connsiteY7" fmla="*/ 0 h 1986455"/>
              <a:gd name="connsiteX8" fmla="*/ 2323003 w 2488535"/>
              <a:gd name="connsiteY8" fmla="*/ 165531 h 1986455"/>
              <a:gd name="connsiteX9" fmla="*/ 2323004 w 2488535"/>
              <a:gd name="connsiteY9" fmla="*/ 827696 h 1986455"/>
              <a:gd name="connsiteX10" fmla="*/ 2488535 w 2488535"/>
              <a:gd name="connsiteY10" fmla="*/ 993227 h 1986455"/>
              <a:gd name="connsiteX11" fmla="*/ 2323004 w 2488535"/>
              <a:gd name="connsiteY11" fmla="*/ 1158758 h 1986455"/>
              <a:gd name="connsiteX12" fmla="*/ 2323004 w 2488535"/>
              <a:gd name="connsiteY12" fmla="*/ 1820924 h 1986455"/>
              <a:gd name="connsiteX13" fmla="*/ 2157473 w 2488535"/>
              <a:gd name="connsiteY13" fmla="*/ 1986455 h 1986455"/>
              <a:gd name="connsiteX0" fmla="*/ 331063 w 2488535"/>
              <a:gd name="connsiteY0" fmla="*/ 1986455 h 1986455"/>
              <a:gd name="connsiteX1" fmla="*/ 165532 w 2488535"/>
              <a:gd name="connsiteY1" fmla="*/ 1820924 h 1986455"/>
              <a:gd name="connsiteX2" fmla="*/ 165531 w 2488535"/>
              <a:gd name="connsiteY2" fmla="*/ 1158759 h 1986455"/>
              <a:gd name="connsiteX3" fmla="*/ 0 w 2488535"/>
              <a:gd name="connsiteY3" fmla="*/ 993228 h 1986455"/>
              <a:gd name="connsiteX4" fmla="*/ 165531 w 2488535"/>
              <a:gd name="connsiteY4" fmla="*/ 827697 h 1986455"/>
              <a:gd name="connsiteX5" fmla="*/ 165531 w 2488535"/>
              <a:gd name="connsiteY5" fmla="*/ 165531 h 1986455"/>
              <a:gd name="connsiteX6" fmla="*/ 331062 w 2488535"/>
              <a:gd name="connsiteY6" fmla="*/ 0 h 1986455"/>
              <a:gd name="connsiteX7" fmla="*/ 2157472 w 2488535"/>
              <a:gd name="connsiteY7" fmla="*/ 0 h 1986455"/>
              <a:gd name="connsiteX8" fmla="*/ 2323003 w 2488535"/>
              <a:gd name="connsiteY8" fmla="*/ 165531 h 1986455"/>
              <a:gd name="connsiteX9" fmla="*/ 2323004 w 2488535"/>
              <a:gd name="connsiteY9" fmla="*/ 827696 h 1986455"/>
              <a:gd name="connsiteX10" fmla="*/ 2488535 w 2488535"/>
              <a:gd name="connsiteY10" fmla="*/ 993227 h 1986455"/>
              <a:gd name="connsiteX11" fmla="*/ 2323004 w 2488535"/>
              <a:gd name="connsiteY11" fmla="*/ 1158758 h 1986455"/>
              <a:gd name="connsiteX12" fmla="*/ 2323004 w 2488535"/>
              <a:gd name="connsiteY12" fmla="*/ 1820924 h 1986455"/>
              <a:gd name="connsiteX13" fmla="*/ 2157473 w 2488535"/>
              <a:gd name="connsiteY13" fmla="*/ 1986455 h 1986455"/>
              <a:gd name="connsiteX14" fmla="*/ 331063 w 2488535"/>
              <a:gd name="connsiteY14" fmla="*/ 1986455 h 1986455"/>
              <a:gd name="connsiteX0" fmla="*/ 331063 w 2488535"/>
              <a:gd name="connsiteY0" fmla="*/ 1986455 h 1986455"/>
              <a:gd name="connsiteX1" fmla="*/ 165532 w 2488535"/>
              <a:gd name="connsiteY1" fmla="*/ 1820924 h 1986455"/>
              <a:gd name="connsiteX2" fmla="*/ 165531 w 2488535"/>
              <a:gd name="connsiteY2" fmla="*/ 1158759 h 1986455"/>
              <a:gd name="connsiteX3" fmla="*/ 0 w 2488535"/>
              <a:gd name="connsiteY3" fmla="*/ 993228 h 1986455"/>
              <a:gd name="connsiteX4" fmla="*/ 165531 w 2488535"/>
              <a:gd name="connsiteY4" fmla="*/ 827697 h 1986455"/>
              <a:gd name="connsiteX5" fmla="*/ 165531 w 2488535"/>
              <a:gd name="connsiteY5" fmla="*/ 165531 h 1986455"/>
              <a:gd name="connsiteX6" fmla="*/ 331062 w 2488535"/>
              <a:gd name="connsiteY6" fmla="*/ 0 h 1986455"/>
              <a:gd name="connsiteX7" fmla="*/ 2323003 w 2488535"/>
              <a:gd name="connsiteY7" fmla="*/ 165531 h 1986455"/>
              <a:gd name="connsiteX8" fmla="*/ 2323004 w 2488535"/>
              <a:gd name="connsiteY8" fmla="*/ 827696 h 1986455"/>
              <a:gd name="connsiteX9" fmla="*/ 2488535 w 2488535"/>
              <a:gd name="connsiteY9" fmla="*/ 993227 h 1986455"/>
              <a:gd name="connsiteX10" fmla="*/ 2323004 w 2488535"/>
              <a:gd name="connsiteY10" fmla="*/ 1158758 h 1986455"/>
              <a:gd name="connsiteX11" fmla="*/ 2323004 w 2488535"/>
              <a:gd name="connsiteY11" fmla="*/ 1820924 h 1986455"/>
              <a:gd name="connsiteX12" fmla="*/ 2157473 w 2488535"/>
              <a:gd name="connsiteY12" fmla="*/ 1986455 h 1986455"/>
              <a:gd name="connsiteX0" fmla="*/ 331063 w 2488535"/>
              <a:gd name="connsiteY0" fmla="*/ 1986455 h 1986455"/>
              <a:gd name="connsiteX1" fmla="*/ 165532 w 2488535"/>
              <a:gd name="connsiteY1" fmla="*/ 1820924 h 1986455"/>
              <a:gd name="connsiteX2" fmla="*/ 165531 w 2488535"/>
              <a:gd name="connsiteY2" fmla="*/ 1158759 h 1986455"/>
              <a:gd name="connsiteX3" fmla="*/ 0 w 2488535"/>
              <a:gd name="connsiteY3" fmla="*/ 993228 h 1986455"/>
              <a:gd name="connsiteX4" fmla="*/ 165531 w 2488535"/>
              <a:gd name="connsiteY4" fmla="*/ 827697 h 1986455"/>
              <a:gd name="connsiteX5" fmla="*/ 165531 w 2488535"/>
              <a:gd name="connsiteY5" fmla="*/ 165531 h 1986455"/>
              <a:gd name="connsiteX6" fmla="*/ 331062 w 2488535"/>
              <a:gd name="connsiteY6" fmla="*/ 0 h 1986455"/>
              <a:gd name="connsiteX7" fmla="*/ 2157472 w 2488535"/>
              <a:gd name="connsiteY7" fmla="*/ 0 h 1986455"/>
              <a:gd name="connsiteX8" fmla="*/ 2323003 w 2488535"/>
              <a:gd name="connsiteY8" fmla="*/ 165531 h 1986455"/>
              <a:gd name="connsiteX9" fmla="*/ 2323004 w 2488535"/>
              <a:gd name="connsiteY9" fmla="*/ 827696 h 1986455"/>
              <a:gd name="connsiteX10" fmla="*/ 2488535 w 2488535"/>
              <a:gd name="connsiteY10" fmla="*/ 993227 h 1986455"/>
              <a:gd name="connsiteX11" fmla="*/ 2323004 w 2488535"/>
              <a:gd name="connsiteY11" fmla="*/ 1158758 h 1986455"/>
              <a:gd name="connsiteX12" fmla="*/ 2323004 w 2488535"/>
              <a:gd name="connsiteY12" fmla="*/ 1820924 h 1986455"/>
              <a:gd name="connsiteX13" fmla="*/ 2157473 w 2488535"/>
              <a:gd name="connsiteY13" fmla="*/ 1986455 h 1986455"/>
              <a:gd name="connsiteX14" fmla="*/ 331063 w 2488535"/>
              <a:gd name="connsiteY14" fmla="*/ 1986455 h 1986455"/>
              <a:gd name="connsiteX0" fmla="*/ 331063 w 2488535"/>
              <a:gd name="connsiteY0" fmla="*/ 1986455 h 1986455"/>
              <a:gd name="connsiteX1" fmla="*/ 165532 w 2488535"/>
              <a:gd name="connsiteY1" fmla="*/ 1820924 h 1986455"/>
              <a:gd name="connsiteX2" fmla="*/ 165531 w 2488535"/>
              <a:gd name="connsiteY2" fmla="*/ 1158759 h 1986455"/>
              <a:gd name="connsiteX3" fmla="*/ 0 w 2488535"/>
              <a:gd name="connsiteY3" fmla="*/ 993228 h 1986455"/>
              <a:gd name="connsiteX4" fmla="*/ 165531 w 2488535"/>
              <a:gd name="connsiteY4" fmla="*/ 827697 h 1986455"/>
              <a:gd name="connsiteX5" fmla="*/ 165531 w 2488535"/>
              <a:gd name="connsiteY5" fmla="*/ 165531 h 1986455"/>
              <a:gd name="connsiteX6" fmla="*/ 331062 w 2488535"/>
              <a:gd name="connsiteY6" fmla="*/ 0 h 1986455"/>
              <a:gd name="connsiteX7" fmla="*/ 2323004 w 2488535"/>
              <a:gd name="connsiteY7" fmla="*/ 827696 h 1986455"/>
              <a:gd name="connsiteX8" fmla="*/ 2488535 w 2488535"/>
              <a:gd name="connsiteY8" fmla="*/ 993227 h 1986455"/>
              <a:gd name="connsiteX9" fmla="*/ 2323004 w 2488535"/>
              <a:gd name="connsiteY9" fmla="*/ 1158758 h 1986455"/>
              <a:gd name="connsiteX10" fmla="*/ 2323004 w 2488535"/>
              <a:gd name="connsiteY10" fmla="*/ 1820924 h 1986455"/>
              <a:gd name="connsiteX11" fmla="*/ 2157473 w 2488535"/>
              <a:gd name="connsiteY11" fmla="*/ 1986455 h 1986455"/>
              <a:gd name="connsiteX0" fmla="*/ 331063 w 2488535"/>
              <a:gd name="connsiteY0" fmla="*/ 1986455 h 1986455"/>
              <a:gd name="connsiteX1" fmla="*/ 165532 w 2488535"/>
              <a:gd name="connsiteY1" fmla="*/ 1820924 h 1986455"/>
              <a:gd name="connsiteX2" fmla="*/ 165531 w 2488535"/>
              <a:gd name="connsiteY2" fmla="*/ 1158759 h 1986455"/>
              <a:gd name="connsiteX3" fmla="*/ 0 w 2488535"/>
              <a:gd name="connsiteY3" fmla="*/ 993228 h 1986455"/>
              <a:gd name="connsiteX4" fmla="*/ 165531 w 2488535"/>
              <a:gd name="connsiteY4" fmla="*/ 827697 h 1986455"/>
              <a:gd name="connsiteX5" fmla="*/ 165531 w 2488535"/>
              <a:gd name="connsiteY5" fmla="*/ 165531 h 1986455"/>
              <a:gd name="connsiteX6" fmla="*/ 331062 w 2488535"/>
              <a:gd name="connsiteY6" fmla="*/ 0 h 1986455"/>
              <a:gd name="connsiteX7" fmla="*/ 2157472 w 2488535"/>
              <a:gd name="connsiteY7" fmla="*/ 0 h 1986455"/>
              <a:gd name="connsiteX8" fmla="*/ 2323003 w 2488535"/>
              <a:gd name="connsiteY8" fmla="*/ 165531 h 1986455"/>
              <a:gd name="connsiteX9" fmla="*/ 2323004 w 2488535"/>
              <a:gd name="connsiteY9" fmla="*/ 827696 h 1986455"/>
              <a:gd name="connsiteX10" fmla="*/ 2488535 w 2488535"/>
              <a:gd name="connsiteY10" fmla="*/ 993227 h 1986455"/>
              <a:gd name="connsiteX11" fmla="*/ 2323004 w 2488535"/>
              <a:gd name="connsiteY11" fmla="*/ 1158758 h 1986455"/>
              <a:gd name="connsiteX12" fmla="*/ 2323004 w 2488535"/>
              <a:gd name="connsiteY12" fmla="*/ 1820924 h 1986455"/>
              <a:gd name="connsiteX13" fmla="*/ 2157473 w 2488535"/>
              <a:gd name="connsiteY13" fmla="*/ 1986455 h 1986455"/>
              <a:gd name="connsiteX14" fmla="*/ 331063 w 2488535"/>
              <a:gd name="connsiteY14" fmla="*/ 1986455 h 1986455"/>
              <a:gd name="connsiteX0" fmla="*/ 331063 w 2488535"/>
              <a:gd name="connsiteY0" fmla="*/ 1986455 h 1986455"/>
              <a:gd name="connsiteX1" fmla="*/ 165532 w 2488535"/>
              <a:gd name="connsiteY1" fmla="*/ 1820924 h 1986455"/>
              <a:gd name="connsiteX2" fmla="*/ 165531 w 2488535"/>
              <a:gd name="connsiteY2" fmla="*/ 1158759 h 1986455"/>
              <a:gd name="connsiteX3" fmla="*/ 0 w 2488535"/>
              <a:gd name="connsiteY3" fmla="*/ 993228 h 1986455"/>
              <a:gd name="connsiteX4" fmla="*/ 165531 w 2488535"/>
              <a:gd name="connsiteY4" fmla="*/ 827697 h 1986455"/>
              <a:gd name="connsiteX5" fmla="*/ 165531 w 2488535"/>
              <a:gd name="connsiteY5" fmla="*/ 165531 h 1986455"/>
              <a:gd name="connsiteX6" fmla="*/ 331062 w 2488535"/>
              <a:gd name="connsiteY6" fmla="*/ 0 h 1986455"/>
              <a:gd name="connsiteX7" fmla="*/ 2488535 w 2488535"/>
              <a:gd name="connsiteY7" fmla="*/ 993227 h 1986455"/>
              <a:gd name="connsiteX8" fmla="*/ 2323004 w 2488535"/>
              <a:gd name="connsiteY8" fmla="*/ 1158758 h 1986455"/>
              <a:gd name="connsiteX9" fmla="*/ 2323004 w 2488535"/>
              <a:gd name="connsiteY9" fmla="*/ 1820924 h 1986455"/>
              <a:gd name="connsiteX10" fmla="*/ 2157473 w 2488535"/>
              <a:gd name="connsiteY10" fmla="*/ 1986455 h 1986455"/>
              <a:gd name="connsiteX0" fmla="*/ 331063 w 2488535"/>
              <a:gd name="connsiteY0" fmla="*/ 1986455 h 1986455"/>
              <a:gd name="connsiteX1" fmla="*/ 165532 w 2488535"/>
              <a:gd name="connsiteY1" fmla="*/ 1820924 h 1986455"/>
              <a:gd name="connsiteX2" fmla="*/ 165531 w 2488535"/>
              <a:gd name="connsiteY2" fmla="*/ 1158759 h 1986455"/>
              <a:gd name="connsiteX3" fmla="*/ 0 w 2488535"/>
              <a:gd name="connsiteY3" fmla="*/ 993228 h 1986455"/>
              <a:gd name="connsiteX4" fmla="*/ 165531 w 2488535"/>
              <a:gd name="connsiteY4" fmla="*/ 827697 h 1986455"/>
              <a:gd name="connsiteX5" fmla="*/ 165531 w 2488535"/>
              <a:gd name="connsiteY5" fmla="*/ 165531 h 1986455"/>
              <a:gd name="connsiteX6" fmla="*/ 331062 w 2488535"/>
              <a:gd name="connsiteY6" fmla="*/ 0 h 1986455"/>
              <a:gd name="connsiteX7" fmla="*/ 2157472 w 2488535"/>
              <a:gd name="connsiteY7" fmla="*/ 0 h 1986455"/>
              <a:gd name="connsiteX8" fmla="*/ 2323003 w 2488535"/>
              <a:gd name="connsiteY8" fmla="*/ 165531 h 1986455"/>
              <a:gd name="connsiteX9" fmla="*/ 2323004 w 2488535"/>
              <a:gd name="connsiteY9" fmla="*/ 827696 h 1986455"/>
              <a:gd name="connsiteX10" fmla="*/ 2488535 w 2488535"/>
              <a:gd name="connsiteY10" fmla="*/ 993227 h 1986455"/>
              <a:gd name="connsiteX11" fmla="*/ 2323004 w 2488535"/>
              <a:gd name="connsiteY11" fmla="*/ 1158758 h 1986455"/>
              <a:gd name="connsiteX12" fmla="*/ 2323004 w 2488535"/>
              <a:gd name="connsiteY12" fmla="*/ 1820924 h 1986455"/>
              <a:gd name="connsiteX13" fmla="*/ 2157473 w 2488535"/>
              <a:gd name="connsiteY13" fmla="*/ 1986455 h 1986455"/>
              <a:gd name="connsiteX14" fmla="*/ 331063 w 2488535"/>
              <a:gd name="connsiteY14" fmla="*/ 1986455 h 1986455"/>
              <a:gd name="connsiteX0" fmla="*/ 331063 w 2488535"/>
              <a:gd name="connsiteY0" fmla="*/ 1986455 h 1986455"/>
              <a:gd name="connsiteX1" fmla="*/ 165532 w 2488535"/>
              <a:gd name="connsiteY1" fmla="*/ 1820924 h 1986455"/>
              <a:gd name="connsiteX2" fmla="*/ 165531 w 2488535"/>
              <a:gd name="connsiteY2" fmla="*/ 1158759 h 1986455"/>
              <a:gd name="connsiteX3" fmla="*/ 0 w 2488535"/>
              <a:gd name="connsiteY3" fmla="*/ 993228 h 1986455"/>
              <a:gd name="connsiteX4" fmla="*/ 165531 w 2488535"/>
              <a:gd name="connsiteY4" fmla="*/ 827697 h 1986455"/>
              <a:gd name="connsiteX5" fmla="*/ 165531 w 2488535"/>
              <a:gd name="connsiteY5" fmla="*/ 165531 h 1986455"/>
              <a:gd name="connsiteX6" fmla="*/ 331062 w 2488535"/>
              <a:gd name="connsiteY6" fmla="*/ 0 h 1986455"/>
              <a:gd name="connsiteX7" fmla="*/ 2323004 w 2488535"/>
              <a:gd name="connsiteY7" fmla="*/ 1158758 h 1986455"/>
              <a:gd name="connsiteX8" fmla="*/ 2323004 w 2488535"/>
              <a:gd name="connsiteY8" fmla="*/ 1820924 h 1986455"/>
              <a:gd name="connsiteX9" fmla="*/ 2157473 w 2488535"/>
              <a:gd name="connsiteY9" fmla="*/ 1986455 h 1986455"/>
              <a:gd name="connsiteX0" fmla="*/ 331063 w 2488535"/>
              <a:gd name="connsiteY0" fmla="*/ 1986455 h 1986455"/>
              <a:gd name="connsiteX1" fmla="*/ 165532 w 2488535"/>
              <a:gd name="connsiteY1" fmla="*/ 1820924 h 1986455"/>
              <a:gd name="connsiteX2" fmla="*/ 165531 w 2488535"/>
              <a:gd name="connsiteY2" fmla="*/ 1158759 h 1986455"/>
              <a:gd name="connsiteX3" fmla="*/ 0 w 2488535"/>
              <a:gd name="connsiteY3" fmla="*/ 993228 h 1986455"/>
              <a:gd name="connsiteX4" fmla="*/ 165531 w 2488535"/>
              <a:gd name="connsiteY4" fmla="*/ 827697 h 1986455"/>
              <a:gd name="connsiteX5" fmla="*/ 165531 w 2488535"/>
              <a:gd name="connsiteY5" fmla="*/ 165531 h 1986455"/>
              <a:gd name="connsiteX6" fmla="*/ 331062 w 2488535"/>
              <a:gd name="connsiteY6" fmla="*/ 0 h 1986455"/>
              <a:gd name="connsiteX7" fmla="*/ 2157472 w 2488535"/>
              <a:gd name="connsiteY7" fmla="*/ 0 h 1986455"/>
              <a:gd name="connsiteX8" fmla="*/ 2323003 w 2488535"/>
              <a:gd name="connsiteY8" fmla="*/ 165531 h 1986455"/>
              <a:gd name="connsiteX9" fmla="*/ 2323004 w 2488535"/>
              <a:gd name="connsiteY9" fmla="*/ 827696 h 1986455"/>
              <a:gd name="connsiteX10" fmla="*/ 2488535 w 2488535"/>
              <a:gd name="connsiteY10" fmla="*/ 993227 h 1986455"/>
              <a:gd name="connsiteX11" fmla="*/ 2323004 w 2488535"/>
              <a:gd name="connsiteY11" fmla="*/ 1158758 h 1986455"/>
              <a:gd name="connsiteX12" fmla="*/ 2323004 w 2488535"/>
              <a:gd name="connsiteY12" fmla="*/ 1820924 h 1986455"/>
              <a:gd name="connsiteX13" fmla="*/ 2157473 w 2488535"/>
              <a:gd name="connsiteY13" fmla="*/ 1986455 h 1986455"/>
              <a:gd name="connsiteX14" fmla="*/ 331063 w 2488535"/>
              <a:gd name="connsiteY14" fmla="*/ 1986455 h 1986455"/>
              <a:gd name="connsiteX0" fmla="*/ 331063 w 2488535"/>
              <a:gd name="connsiteY0" fmla="*/ 1986455 h 1986455"/>
              <a:gd name="connsiteX1" fmla="*/ 165532 w 2488535"/>
              <a:gd name="connsiteY1" fmla="*/ 1820924 h 1986455"/>
              <a:gd name="connsiteX2" fmla="*/ 165531 w 2488535"/>
              <a:gd name="connsiteY2" fmla="*/ 1158759 h 1986455"/>
              <a:gd name="connsiteX3" fmla="*/ 0 w 2488535"/>
              <a:gd name="connsiteY3" fmla="*/ 993228 h 1986455"/>
              <a:gd name="connsiteX4" fmla="*/ 165531 w 2488535"/>
              <a:gd name="connsiteY4" fmla="*/ 827697 h 1986455"/>
              <a:gd name="connsiteX5" fmla="*/ 165531 w 2488535"/>
              <a:gd name="connsiteY5" fmla="*/ 165531 h 1986455"/>
              <a:gd name="connsiteX6" fmla="*/ 331062 w 2488535"/>
              <a:gd name="connsiteY6" fmla="*/ 0 h 1986455"/>
              <a:gd name="connsiteX7" fmla="*/ 2323004 w 2488535"/>
              <a:gd name="connsiteY7" fmla="*/ 1158758 h 1986455"/>
              <a:gd name="connsiteX8" fmla="*/ 2157473 w 2488535"/>
              <a:gd name="connsiteY8" fmla="*/ 1986455 h 1986455"/>
              <a:gd name="connsiteX0" fmla="*/ 331063 w 2488535"/>
              <a:gd name="connsiteY0" fmla="*/ 1986455 h 1986455"/>
              <a:gd name="connsiteX1" fmla="*/ 165532 w 2488535"/>
              <a:gd name="connsiteY1" fmla="*/ 1820924 h 1986455"/>
              <a:gd name="connsiteX2" fmla="*/ 165531 w 2488535"/>
              <a:gd name="connsiteY2" fmla="*/ 1158759 h 1986455"/>
              <a:gd name="connsiteX3" fmla="*/ 0 w 2488535"/>
              <a:gd name="connsiteY3" fmla="*/ 993228 h 1986455"/>
              <a:gd name="connsiteX4" fmla="*/ 165531 w 2488535"/>
              <a:gd name="connsiteY4" fmla="*/ 827697 h 1986455"/>
              <a:gd name="connsiteX5" fmla="*/ 165531 w 2488535"/>
              <a:gd name="connsiteY5" fmla="*/ 165531 h 1986455"/>
              <a:gd name="connsiteX6" fmla="*/ 331062 w 2488535"/>
              <a:gd name="connsiteY6" fmla="*/ 0 h 1986455"/>
              <a:gd name="connsiteX7" fmla="*/ 2157472 w 2488535"/>
              <a:gd name="connsiteY7" fmla="*/ 0 h 1986455"/>
              <a:gd name="connsiteX8" fmla="*/ 2323003 w 2488535"/>
              <a:gd name="connsiteY8" fmla="*/ 165531 h 1986455"/>
              <a:gd name="connsiteX9" fmla="*/ 2323004 w 2488535"/>
              <a:gd name="connsiteY9" fmla="*/ 827696 h 1986455"/>
              <a:gd name="connsiteX10" fmla="*/ 2488535 w 2488535"/>
              <a:gd name="connsiteY10" fmla="*/ 993227 h 1986455"/>
              <a:gd name="connsiteX11" fmla="*/ 2323004 w 2488535"/>
              <a:gd name="connsiteY11" fmla="*/ 1158758 h 1986455"/>
              <a:gd name="connsiteX12" fmla="*/ 2323004 w 2488535"/>
              <a:gd name="connsiteY12" fmla="*/ 1820924 h 1986455"/>
              <a:gd name="connsiteX13" fmla="*/ 2157473 w 2488535"/>
              <a:gd name="connsiteY13" fmla="*/ 1986455 h 1986455"/>
              <a:gd name="connsiteX14" fmla="*/ 331063 w 2488535"/>
              <a:gd name="connsiteY14" fmla="*/ 1986455 h 1986455"/>
              <a:gd name="connsiteX0" fmla="*/ 331063 w 2488535"/>
              <a:gd name="connsiteY0" fmla="*/ 1986455 h 1986455"/>
              <a:gd name="connsiteX1" fmla="*/ 165532 w 2488535"/>
              <a:gd name="connsiteY1" fmla="*/ 1820924 h 1986455"/>
              <a:gd name="connsiteX2" fmla="*/ 165531 w 2488535"/>
              <a:gd name="connsiteY2" fmla="*/ 1158759 h 1986455"/>
              <a:gd name="connsiteX3" fmla="*/ 0 w 2488535"/>
              <a:gd name="connsiteY3" fmla="*/ 993228 h 1986455"/>
              <a:gd name="connsiteX4" fmla="*/ 165531 w 2488535"/>
              <a:gd name="connsiteY4" fmla="*/ 827697 h 1986455"/>
              <a:gd name="connsiteX5" fmla="*/ 165531 w 2488535"/>
              <a:gd name="connsiteY5" fmla="*/ 165531 h 1986455"/>
              <a:gd name="connsiteX6" fmla="*/ 331062 w 2488535"/>
              <a:gd name="connsiteY6" fmla="*/ 0 h 1986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8535" h="1986455" stroke="0" extrusionOk="0">
                <a:moveTo>
                  <a:pt x="331063" y="1986455"/>
                </a:moveTo>
                <a:cubicBezTo>
                  <a:pt x="239643" y="1986455"/>
                  <a:pt x="165532" y="1912344"/>
                  <a:pt x="165532" y="1820924"/>
                </a:cubicBezTo>
                <a:cubicBezTo>
                  <a:pt x="165532" y="1600202"/>
                  <a:pt x="165531" y="1379481"/>
                  <a:pt x="165531" y="1158759"/>
                </a:cubicBezTo>
                <a:cubicBezTo>
                  <a:pt x="165531" y="1067339"/>
                  <a:pt x="91420" y="993228"/>
                  <a:pt x="0" y="993228"/>
                </a:cubicBezTo>
                <a:cubicBezTo>
                  <a:pt x="91420" y="993228"/>
                  <a:pt x="165531" y="919117"/>
                  <a:pt x="165531" y="827697"/>
                </a:cubicBezTo>
                <a:lnTo>
                  <a:pt x="165531" y="165531"/>
                </a:lnTo>
                <a:cubicBezTo>
                  <a:pt x="165531" y="74111"/>
                  <a:pt x="239642" y="0"/>
                  <a:pt x="331062" y="0"/>
                </a:cubicBezTo>
                <a:lnTo>
                  <a:pt x="2157472" y="0"/>
                </a:lnTo>
                <a:cubicBezTo>
                  <a:pt x="2248892" y="0"/>
                  <a:pt x="2323003" y="74111"/>
                  <a:pt x="2323003" y="165531"/>
                </a:cubicBezTo>
                <a:cubicBezTo>
                  <a:pt x="2323003" y="386253"/>
                  <a:pt x="2323004" y="606974"/>
                  <a:pt x="2323004" y="827696"/>
                </a:cubicBezTo>
                <a:cubicBezTo>
                  <a:pt x="2323004" y="919116"/>
                  <a:pt x="2397115" y="993227"/>
                  <a:pt x="2488535" y="993227"/>
                </a:cubicBezTo>
                <a:cubicBezTo>
                  <a:pt x="2397115" y="993227"/>
                  <a:pt x="2323004" y="1067338"/>
                  <a:pt x="2323004" y="1158758"/>
                </a:cubicBezTo>
                <a:lnTo>
                  <a:pt x="2323004" y="1820924"/>
                </a:lnTo>
                <a:cubicBezTo>
                  <a:pt x="2323004" y="1912344"/>
                  <a:pt x="2248893" y="1986455"/>
                  <a:pt x="2157473" y="1986455"/>
                </a:cubicBezTo>
                <a:lnTo>
                  <a:pt x="331063" y="1986455"/>
                </a:lnTo>
                <a:close/>
              </a:path>
              <a:path w="2488535" h="1986455" fill="none">
                <a:moveTo>
                  <a:pt x="331063" y="1986455"/>
                </a:moveTo>
                <a:cubicBezTo>
                  <a:pt x="239643" y="1986455"/>
                  <a:pt x="165532" y="1912344"/>
                  <a:pt x="165532" y="1820924"/>
                </a:cubicBezTo>
                <a:cubicBezTo>
                  <a:pt x="165532" y="1600202"/>
                  <a:pt x="165531" y="1379481"/>
                  <a:pt x="165531" y="1158759"/>
                </a:cubicBezTo>
                <a:cubicBezTo>
                  <a:pt x="165531" y="1067339"/>
                  <a:pt x="91420" y="993228"/>
                  <a:pt x="0" y="993228"/>
                </a:cubicBezTo>
                <a:cubicBezTo>
                  <a:pt x="91420" y="993228"/>
                  <a:pt x="165531" y="919117"/>
                  <a:pt x="165531" y="827697"/>
                </a:cubicBezTo>
                <a:lnTo>
                  <a:pt x="165531" y="165531"/>
                </a:lnTo>
                <a:cubicBezTo>
                  <a:pt x="165531" y="74111"/>
                  <a:pt x="239642" y="0"/>
                  <a:pt x="331062" y="0"/>
                </a:cubicBezTo>
              </a:path>
            </a:pathLst>
          </a:custGeom>
          <a:ln w="2222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pic>
        <p:nvPicPr>
          <p:cNvPr id="35" name="Picture 34">
            <a:extLst>
              <a:ext uri="{FF2B5EF4-FFF2-40B4-BE49-F238E27FC236}">
                <a16:creationId xmlns:a16="http://schemas.microsoft.com/office/drawing/2014/main" id="{A36894F6-271A-3368-03E9-C055849D4FC3}"/>
              </a:ext>
            </a:extLst>
          </p:cNvPr>
          <p:cNvPicPr>
            <a:picLocks noChangeAspect="1"/>
          </p:cNvPicPr>
          <p:nvPr/>
        </p:nvPicPr>
        <p:blipFill>
          <a:blip r:embed="rId14" cstate="print">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5644130" y="4553786"/>
            <a:ext cx="890486" cy="890484"/>
          </a:xfrm>
          <a:prstGeom prst="rect">
            <a:avLst/>
          </a:prstGeom>
          <a:noFill/>
        </p:spPr>
      </p:pic>
      <p:sp>
        <p:nvSpPr>
          <p:cNvPr id="2" name="Rectangle 1" descr="Group brainstorm with solid fill">
            <a:extLst>
              <a:ext uri="{FF2B5EF4-FFF2-40B4-BE49-F238E27FC236}">
                <a16:creationId xmlns:a16="http://schemas.microsoft.com/office/drawing/2014/main" id="{8D20AA75-FB69-8A54-5851-23FDD66034D3}"/>
              </a:ext>
            </a:extLst>
          </p:cNvPr>
          <p:cNvSpPr/>
          <p:nvPr/>
        </p:nvSpPr>
        <p:spPr>
          <a:xfrm>
            <a:off x="1811548" y="1460857"/>
            <a:ext cx="1030798" cy="1030798"/>
          </a:xfrm>
          <a:prstGeom prst="rect">
            <a:avLst/>
          </a:prstGeom>
          <a:blipFill rotWithShape="1">
            <a:blip r:embed="rId15">
              <a:extLst>
                <a:ext uri="{96DAC541-7B7A-43D3-8B79-37D633B846F1}">
                  <asvg:svgBlip xmlns:asvg="http://schemas.microsoft.com/office/drawing/2016/SVG/main" r:embed="rId16"/>
                </a:ext>
              </a:extLst>
            </a:blip>
            <a:srcRect/>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7" name="Rectangle 6">
            <a:extLst>
              <a:ext uri="{FF2B5EF4-FFF2-40B4-BE49-F238E27FC236}">
                <a16:creationId xmlns:a16="http://schemas.microsoft.com/office/drawing/2014/main" id="{5126FF06-6F8B-E2CB-FAC1-80B8B9BF08C3}"/>
              </a:ext>
            </a:extLst>
          </p:cNvPr>
          <p:cNvSpPr/>
          <p:nvPr/>
        </p:nvSpPr>
        <p:spPr>
          <a:xfrm>
            <a:off x="537588" y="2701244"/>
            <a:ext cx="3579756" cy="757065"/>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9" name="TextBox 8">
            <a:extLst>
              <a:ext uri="{FF2B5EF4-FFF2-40B4-BE49-F238E27FC236}">
                <a16:creationId xmlns:a16="http://schemas.microsoft.com/office/drawing/2014/main" id="{21F4CEBE-F9E7-9267-F054-6B7DE5B0ADEE}"/>
              </a:ext>
            </a:extLst>
          </p:cNvPr>
          <p:cNvSpPr txBox="1"/>
          <p:nvPr/>
        </p:nvSpPr>
        <p:spPr>
          <a:xfrm>
            <a:off x="537588" y="2701243"/>
            <a:ext cx="3579756" cy="757065"/>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defRPr b="1"/>
            </a:pPr>
            <a:r>
              <a:rPr lang="en-US" sz="2400" kern="1200" dirty="0">
                <a:latin typeface="Tenorite" pitchFamily="2" charset="0"/>
              </a:rPr>
              <a:t>Establish community, drive ecosystem</a:t>
            </a:r>
          </a:p>
        </p:txBody>
      </p:sp>
    </p:spTree>
    <p:extLst>
      <p:ext uri="{BB962C8B-B14F-4D97-AF65-F5344CB8AC3E}">
        <p14:creationId xmlns:p14="http://schemas.microsoft.com/office/powerpoint/2010/main" val="3360019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ipe(up)">
                                      <p:cBhvr>
                                        <p:cTn id="7" dur="500"/>
                                        <p:tgtEl>
                                          <p:spTgt spid="34"/>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35"/>
                                        </p:tgtEl>
                                        <p:attrNameLst>
                                          <p:attrName>style.visibility</p:attrName>
                                        </p:attrNameLst>
                                      </p:cBhvr>
                                      <p:to>
                                        <p:strVal val="visible"/>
                                      </p:to>
                                    </p:set>
                                    <p:animEffect transition="in" filter="wipe(up)">
                                      <p:cBhvr>
                                        <p:cTn id="11" dur="500"/>
                                        <p:tgtEl>
                                          <p:spTgt spid="35"/>
                                        </p:tgtEl>
                                      </p:cBhvr>
                                    </p:animEffect>
                                  </p:childTnLst>
                                </p:cTn>
                              </p:par>
                            </p:childTnLst>
                          </p:cTn>
                        </p:par>
                        <p:par>
                          <p:cTn id="12" fill="hold">
                            <p:stCondLst>
                              <p:cond delay="1000"/>
                            </p:stCondLst>
                            <p:childTnLst>
                              <p:par>
                                <p:cTn id="13" presetID="22" presetClass="entr" presetSubtype="1" fill="hold" nodeType="afterEffect">
                                  <p:stCondLst>
                                    <p:cond delay="0"/>
                                  </p:stCondLst>
                                  <p:childTnLst>
                                    <p:set>
                                      <p:cBhvr>
                                        <p:cTn id="14" dur="1" fill="hold">
                                          <p:stCondLst>
                                            <p:cond delay="0"/>
                                          </p:stCondLst>
                                        </p:cTn>
                                        <p:tgtEl>
                                          <p:spTgt spid="31"/>
                                        </p:tgtEl>
                                        <p:attrNameLst>
                                          <p:attrName>style.visibility</p:attrName>
                                        </p:attrNameLst>
                                      </p:cBhvr>
                                      <p:to>
                                        <p:strVal val="visible"/>
                                      </p:to>
                                    </p:set>
                                    <p:animEffect transition="in" filter="wipe(up)">
                                      <p:cBhvr>
                                        <p:cTn id="15"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40D75015-4F45-27FD-53DF-C67126A1915E}"/>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D62C56D-5E74-2945-931D-C07ECBF0F859}" type="slidenum">
              <a:rPr kumimoji="0" lang="en-US" sz="14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4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pic>
        <p:nvPicPr>
          <p:cNvPr id="7" name="Picture 4" descr="Mobius Strip Icon 4993362">
            <a:extLst>
              <a:ext uri="{FF2B5EF4-FFF2-40B4-BE49-F238E27FC236}">
                <a16:creationId xmlns:a16="http://schemas.microsoft.com/office/drawing/2014/main" id="{5AD9E5FA-9ACA-E118-8DAA-2095D72B95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9521412">
            <a:off x="-11654" y="7859430"/>
            <a:ext cx="2644055" cy="2644055"/>
          </a:xfrm>
          <a:prstGeom prst="rect">
            <a:avLst/>
          </a:prstGeom>
          <a:noFill/>
          <a:extLst>
            <a:ext uri="{909E8E84-426E-40DD-AFC4-6F175D3DCCD1}">
              <a14:hiddenFill xmlns:a14="http://schemas.microsoft.com/office/drawing/2010/main">
                <a:solidFill>
                  <a:srgbClr val="FFFFFF"/>
                </a:solidFill>
              </a14:hiddenFill>
            </a:ext>
          </a:extLst>
        </p:spPr>
      </p:pic>
      <p:pic>
        <p:nvPicPr>
          <p:cNvPr id="8" name="Graphic 7">
            <a:extLst>
              <a:ext uri="{FF2B5EF4-FFF2-40B4-BE49-F238E27FC236}">
                <a16:creationId xmlns:a16="http://schemas.microsoft.com/office/drawing/2014/main" id="{F9753383-EBF8-38AD-83BE-DA227901E0B7}"/>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t="275"/>
          <a:stretch/>
        </p:blipFill>
        <p:spPr>
          <a:xfrm>
            <a:off x="1798350" y="8597932"/>
            <a:ext cx="2724179" cy="1811118"/>
          </a:xfrm>
          <a:prstGeom prst="rect">
            <a:avLst/>
          </a:prstGeom>
        </p:spPr>
      </p:pic>
      <p:pic>
        <p:nvPicPr>
          <p:cNvPr id="9" name="Graphic 8">
            <a:extLst>
              <a:ext uri="{FF2B5EF4-FFF2-40B4-BE49-F238E27FC236}">
                <a16:creationId xmlns:a16="http://schemas.microsoft.com/office/drawing/2014/main" id="{2E609FEA-AE73-127F-1004-7B63A3A1740B}"/>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137" t="-28587" r="1109" b="-12338"/>
          <a:stretch/>
        </p:blipFill>
        <p:spPr>
          <a:xfrm rot="21168237">
            <a:off x="8979547" y="4867234"/>
            <a:ext cx="1670466" cy="1584782"/>
          </a:xfrm>
          <a:prstGeom prst="ellipse">
            <a:avLst/>
          </a:prstGeom>
        </p:spPr>
      </p:pic>
      <p:pic>
        <p:nvPicPr>
          <p:cNvPr id="10" name="Picture 4" descr="Mobius Strip Icon 4993362">
            <a:extLst>
              <a:ext uri="{FF2B5EF4-FFF2-40B4-BE49-F238E27FC236}">
                <a16:creationId xmlns:a16="http://schemas.microsoft.com/office/drawing/2014/main" id="{1C5E6BB1-72BF-5240-89C0-E0A3F914361D}"/>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artisticBlur radius="0"/>
                    </a14:imgEffect>
                  </a14:imgLayer>
                </a14:imgProps>
              </a:ext>
              <a:ext uri="{28A0092B-C50C-407E-A947-70E740481C1C}">
                <a14:useLocalDpi xmlns:a14="http://schemas.microsoft.com/office/drawing/2010/main" val="0"/>
              </a:ext>
            </a:extLst>
          </a:blip>
          <a:srcRect/>
          <a:stretch>
            <a:fillRect/>
          </a:stretch>
        </p:blipFill>
        <p:spPr bwMode="auto">
          <a:xfrm rot="20788843">
            <a:off x="10034870" y="4401145"/>
            <a:ext cx="1986518" cy="1643173"/>
          </a:xfrm>
          <a:prstGeom prst="rect">
            <a:avLst/>
          </a:prstGeom>
          <a:noFill/>
          <a:extLst>
            <a:ext uri="{909E8E84-426E-40DD-AFC4-6F175D3DCCD1}">
              <a14:hiddenFill xmlns:a14="http://schemas.microsoft.com/office/drawing/2010/main">
                <a:solidFill>
                  <a:srgbClr val="FFFFFF"/>
                </a:solidFill>
              </a14:hiddenFill>
            </a:ext>
          </a:extLst>
        </p:spPr>
      </p:pic>
      <p:sp>
        <p:nvSpPr>
          <p:cNvPr id="22" name="Rounded Rectangular Callout 21">
            <a:extLst>
              <a:ext uri="{FF2B5EF4-FFF2-40B4-BE49-F238E27FC236}">
                <a16:creationId xmlns:a16="http://schemas.microsoft.com/office/drawing/2014/main" id="{5C33AD25-3118-C96A-D46D-2423CADDCFA0}"/>
              </a:ext>
            </a:extLst>
          </p:cNvPr>
          <p:cNvSpPr/>
          <p:nvPr/>
        </p:nvSpPr>
        <p:spPr>
          <a:xfrm>
            <a:off x="916616" y="563729"/>
            <a:ext cx="10181914" cy="3458471"/>
          </a:xfrm>
          <a:prstGeom prst="wedgeRoundRectCallout">
            <a:avLst>
              <a:gd name="adj1" fmla="val 35678"/>
              <a:gd name="adj2" fmla="val 94530"/>
              <a:gd name="adj3" fmla="val 16667"/>
            </a:avLst>
          </a:prstGeom>
          <a:solidFill>
            <a:schemeClr val="bg1">
              <a:lumMod val="85000"/>
            </a:schemeClr>
          </a:solidFill>
          <a:ln>
            <a:noFill/>
          </a:ln>
          <a:effectLst>
            <a:outerShdw blurRad="368148"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514350" marR="0" lvl="0" indent="-514350" algn="l" defTabSz="914400" rtl="0" eaLnBrk="1" fontAlgn="auto" latinLnBrk="0" hangingPunct="1">
              <a:lnSpc>
                <a:spcPct val="90000"/>
              </a:lnSpc>
              <a:spcBef>
                <a:spcPts val="1000"/>
              </a:spcBef>
              <a:spcAft>
                <a:spcPts val="0"/>
              </a:spcAft>
              <a:buClrTx/>
              <a:buSzTx/>
              <a:buFont typeface="+mj-lt"/>
              <a:buAutoNum type="arabicPeriod"/>
              <a:tabLst/>
              <a:defRPr/>
            </a:pPr>
            <a:r>
              <a:rPr kumimoji="0" lang="en-US" sz="2800" b="0" i="0" u="none" strike="noStrike" kern="1200" cap="none" spc="0" normalizeH="0" baseline="0" noProof="0" dirty="0">
                <a:ln>
                  <a:noFill/>
                </a:ln>
                <a:solidFill>
                  <a:prstClr val="black"/>
                </a:solidFill>
                <a:effectLst/>
                <a:uLnTx/>
                <a:uFillTx/>
                <a:latin typeface="Tenorite" pitchFamily="2" charset="0"/>
                <a:ea typeface="+mn-ea"/>
                <a:cs typeface="+mn-cs"/>
              </a:rPr>
              <a:t>Create a cross-platform app dev toolkit completely in Rust</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Tenorite" pitchFamily="2" charset="0"/>
                <a:ea typeface="+mn-ea"/>
                <a:cs typeface="+mn-cs"/>
              </a:rPr>
              <a:t>Devs can leverage the robust, safe, and performant Rust ecosystem</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Tenorite" pitchFamily="2" charset="0"/>
                <a:ea typeface="+mn-ea"/>
                <a:cs typeface="+mn-cs"/>
              </a:rPr>
              <a:t>No need to complicate things with other languages</a:t>
            </a:r>
            <a:br>
              <a:rPr kumimoji="0" lang="en-US" sz="2400" b="0" i="0" u="none" strike="noStrike" kern="1200" cap="none" spc="0" normalizeH="0" baseline="0" noProof="0" dirty="0">
                <a:ln>
                  <a:noFill/>
                </a:ln>
                <a:solidFill>
                  <a:prstClr val="black"/>
                </a:solidFill>
                <a:effectLst/>
                <a:uLnTx/>
                <a:uFillTx/>
                <a:latin typeface="Tenorite" pitchFamily="2" charset="0"/>
                <a:ea typeface="+mn-ea"/>
                <a:cs typeface="+mn-cs"/>
              </a:rPr>
            </a:br>
            <a:endParaRPr kumimoji="0" lang="en-US" sz="2400" b="0" i="0" u="none" strike="noStrike" kern="1200" cap="none" spc="0" normalizeH="0" baseline="0" noProof="0" dirty="0">
              <a:ln>
                <a:noFill/>
              </a:ln>
              <a:solidFill>
                <a:prstClr val="black"/>
              </a:solidFill>
              <a:effectLst/>
              <a:uLnTx/>
              <a:uFillTx/>
              <a:latin typeface="Tenorite" pitchFamily="2" charset="0"/>
              <a:ea typeface="+mn-ea"/>
              <a:cs typeface="+mn-cs"/>
            </a:endParaRPr>
          </a:p>
          <a:p>
            <a:pPr marL="514350" marR="0" lvl="0" indent="-514350" algn="l" defTabSz="914400" rtl="0" eaLnBrk="1" fontAlgn="auto" latinLnBrk="0" hangingPunct="1">
              <a:lnSpc>
                <a:spcPct val="90000"/>
              </a:lnSpc>
              <a:spcBef>
                <a:spcPts val="1000"/>
              </a:spcBef>
              <a:spcAft>
                <a:spcPts val="0"/>
              </a:spcAft>
              <a:buClrTx/>
              <a:buSzTx/>
              <a:buFont typeface="+mj-lt"/>
              <a:buAutoNum type="arabicPeriod"/>
              <a:tabLst/>
              <a:defRPr/>
            </a:pPr>
            <a:r>
              <a:rPr kumimoji="0" lang="en-US" sz="2800" b="0" i="0" u="none" strike="noStrike" kern="1200" cap="none" spc="0" normalizeH="0" baseline="0" noProof="0" dirty="0">
                <a:ln>
                  <a:noFill/>
                </a:ln>
                <a:solidFill>
                  <a:prstClr val="black"/>
                </a:solidFill>
                <a:effectLst/>
                <a:uLnTx/>
                <a:uFillTx/>
                <a:latin typeface="Tenorite" pitchFamily="2" charset="0"/>
                <a:ea typeface="+mn-ea"/>
                <a:cs typeface="+mn-cs"/>
              </a:rPr>
              <a:t>The Rust experience on Mobile feels neglected</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Tenorite" pitchFamily="2" charset="0"/>
                <a:ea typeface="+mn-ea"/>
                <a:cs typeface="+mn-cs"/>
              </a:rPr>
              <a:t>Make Mobile a first-class concern in the Rust community</a:t>
            </a:r>
          </a:p>
        </p:txBody>
      </p:sp>
      <p:sp>
        <p:nvSpPr>
          <p:cNvPr id="27" name="Title 1">
            <a:extLst>
              <a:ext uri="{FF2B5EF4-FFF2-40B4-BE49-F238E27FC236}">
                <a16:creationId xmlns:a16="http://schemas.microsoft.com/office/drawing/2014/main" id="{4E49225A-8EF8-D419-74BA-9FCC77541DA6}"/>
              </a:ext>
            </a:extLst>
          </p:cNvPr>
          <p:cNvSpPr>
            <a:spLocks noGrp="1"/>
          </p:cNvSpPr>
          <p:nvPr>
            <p:ph type="title"/>
          </p:nvPr>
        </p:nvSpPr>
        <p:spPr>
          <a:xfrm>
            <a:off x="1559346" y="4751576"/>
            <a:ext cx="4816909" cy="1325563"/>
          </a:xfrm>
        </p:spPr>
        <p:txBody>
          <a:bodyPr>
            <a:normAutofit/>
          </a:bodyPr>
          <a:lstStyle/>
          <a:p>
            <a:r>
              <a:rPr lang="en-US" dirty="0" err="1"/>
              <a:t>Robius</a:t>
            </a:r>
            <a:r>
              <a:rPr lang="en-US" dirty="0"/>
              <a:t> at a glance</a:t>
            </a:r>
          </a:p>
        </p:txBody>
      </p:sp>
    </p:spTree>
    <p:extLst>
      <p:ext uri="{BB962C8B-B14F-4D97-AF65-F5344CB8AC3E}">
        <p14:creationId xmlns:p14="http://schemas.microsoft.com/office/powerpoint/2010/main" val="34409862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Arrow Connector 4">
            <a:extLst>
              <a:ext uri="{FF2B5EF4-FFF2-40B4-BE49-F238E27FC236}">
                <a16:creationId xmlns:a16="http://schemas.microsoft.com/office/drawing/2014/main" id="{0BFCAE3A-56DB-EC0D-A678-39EA4515C6DC}"/>
              </a:ext>
            </a:extLst>
          </p:cNvPr>
          <p:cNvCxnSpPr>
            <a:stCxn id="14" idx="2"/>
          </p:cNvCxnSpPr>
          <p:nvPr/>
        </p:nvCxnSpPr>
        <p:spPr>
          <a:xfrm>
            <a:off x="1013874" y="1329944"/>
            <a:ext cx="5341" cy="4291210"/>
          </a:xfrm>
          <a:prstGeom prst="straightConnector1">
            <a:avLst/>
          </a:prstGeom>
          <a:ln w="9525">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1D39F683-1736-9659-799B-936D515828A6}"/>
              </a:ext>
            </a:extLst>
          </p:cNvPr>
          <p:cNvSpPr>
            <a:spLocks noGrp="1"/>
          </p:cNvSpPr>
          <p:nvPr>
            <p:ph idx="1"/>
          </p:nvPr>
        </p:nvSpPr>
        <p:spPr>
          <a:xfrm>
            <a:off x="1669080" y="1572579"/>
            <a:ext cx="9862520" cy="4125577"/>
          </a:xfrm>
        </p:spPr>
        <p:txBody>
          <a:bodyPr>
            <a:normAutofit lnSpcReduction="10000"/>
          </a:bodyPr>
          <a:lstStyle/>
          <a:p>
            <a:r>
              <a:rPr lang="en-US" dirty="0"/>
              <a:t>Create working group</a:t>
            </a:r>
          </a:p>
          <a:p>
            <a:pPr lvl="1"/>
            <a:r>
              <a:rPr lang="en-US" dirty="0"/>
              <a:t>Track status on an “</a:t>
            </a:r>
            <a:r>
              <a:rPr lang="en-US" i="1" dirty="0"/>
              <a:t>Are we app yet?” </a:t>
            </a:r>
            <a:r>
              <a:rPr lang="en-US" dirty="0"/>
              <a:t>website</a:t>
            </a:r>
            <a:br>
              <a:rPr lang="en-US" dirty="0"/>
            </a:br>
            <a:endParaRPr lang="en-US" dirty="0"/>
          </a:p>
          <a:p>
            <a:r>
              <a:rPr lang="en-US" dirty="0"/>
              <a:t>Collect set of maintained, functional crates</a:t>
            </a:r>
          </a:p>
          <a:p>
            <a:pPr lvl="1"/>
            <a:r>
              <a:rPr lang="en-US" dirty="0"/>
              <a:t>Attract and support key contributors across system stack</a:t>
            </a:r>
            <a:br>
              <a:rPr lang="en-US" dirty="0"/>
            </a:br>
            <a:endParaRPr lang="en-US" dirty="0"/>
          </a:p>
          <a:p>
            <a:r>
              <a:rPr lang="en-US" dirty="0"/>
              <a:t>Drive holistic ecosystem documentation, tutorials</a:t>
            </a:r>
          </a:p>
          <a:p>
            <a:pPr lvl="1"/>
            <a:endParaRPr lang="en-US" dirty="0"/>
          </a:p>
          <a:p>
            <a:r>
              <a:rPr lang="en-US" dirty="0"/>
              <a:t>Evangelize &amp; demonstrate power of Rust for app dev</a:t>
            </a:r>
          </a:p>
          <a:p>
            <a:pPr lvl="1"/>
            <a:r>
              <a:rPr lang="en-US" i="1" dirty="0"/>
              <a:t>It’s not just for systems or embedded projects anymore!</a:t>
            </a:r>
          </a:p>
        </p:txBody>
      </p:sp>
      <p:sp>
        <p:nvSpPr>
          <p:cNvPr id="4" name="Date Placeholder 3">
            <a:extLst>
              <a:ext uri="{FF2B5EF4-FFF2-40B4-BE49-F238E27FC236}">
                <a16:creationId xmlns:a16="http://schemas.microsoft.com/office/drawing/2014/main" id="{78F9084E-DA83-F348-5303-8D65959DD826}"/>
              </a:ext>
            </a:extLst>
          </p:cNvPr>
          <p:cNvSpPr>
            <a:spLocks noGrp="1"/>
          </p:cNvSpPr>
          <p:nvPr>
            <p:ph type="dt" sz="half" idx="10"/>
          </p:nvPr>
        </p:nvSpPr>
        <p:spPr/>
        <p:txBody>
          <a:bodyPr/>
          <a:lstStyle/>
          <a:p>
            <a:r>
              <a:rPr lang="en-US"/>
              <a:t>Vision: Rust app dev -- GOSIM 2023</a:t>
            </a:r>
            <a:endParaRPr lang="en-US" dirty="0"/>
          </a:p>
        </p:txBody>
      </p:sp>
      <p:sp>
        <p:nvSpPr>
          <p:cNvPr id="6" name="Slide Number Placeholder 5">
            <a:extLst>
              <a:ext uri="{FF2B5EF4-FFF2-40B4-BE49-F238E27FC236}">
                <a16:creationId xmlns:a16="http://schemas.microsoft.com/office/drawing/2014/main" id="{64013B0E-FB6C-B573-9FFE-8F9945B9E03A}"/>
              </a:ext>
            </a:extLst>
          </p:cNvPr>
          <p:cNvSpPr>
            <a:spLocks noGrp="1"/>
          </p:cNvSpPr>
          <p:nvPr>
            <p:ph type="sldNum" sz="quarter" idx="12"/>
          </p:nvPr>
        </p:nvSpPr>
        <p:spPr/>
        <p:txBody>
          <a:bodyPr/>
          <a:lstStyle/>
          <a:p>
            <a:fld id="{7D62C56D-5E74-2945-931D-C07ECBF0F859}" type="slidenum">
              <a:rPr lang="en-US" smtClean="0"/>
              <a:t>20</a:t>
            </a:fld>
            <a:endParaRPr lang="en-US"/>
          </a:p>
        </p:txBody>
      </p:sp>
      <p:sp>
        <p:nvSpPr>
          <p:cNvPr id="14" name="Rectangle 13" descr="Group brainstorm with solid fill">
            <a:extLst>
              <a:ext uri="{FF2B5EF4-FFF2-40B4-BE49-F238E27FC236}">
                <a16:creationId xmlns:a16="http://schemas.microsoft.com/office/drawing/2014/main" id="{DA8EF276-0665-B091-2AC2-9FE7322AA118}"/>
              </a:ext>
            </a:extLst>
          </p:cNvPr>
          <p:cNvSpPr/>
          <p:nvPr/>
        </p:nvSpPr>
        <p:spPr>
          <a:xfrm>
            <a:off x="498475" y="299146"/>
            <a:ext cx="1030798" cy="1030798"/>
          </a:xfrm>
          <a:prstGeom prst="rect">
            <a:avLst/>
          </a:prstGeom>
          <a:blipFill rotWithShape="1">
            <a:blip r:embed="rId3">
              <a:extLst>
                <a:ext uri="{96DAC541-7B7A-43D3-8B79-37D633B846F1}">
                  <asvg:svgBlip xmlns:asvg="http://schemas.microsoft.com/office/drawing/2016/SVG/main" r:embed="rId4"/>
                </a:ext>
              </a:extLst>
            </a:blip>
            <a:srcRect/>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US" dirty="0"/>
          </a:p>
        </p:txBody>
      </p:sp>
      <p:sp>
        <p:nvSpPr>
          <p:cNvPr id="15" name="Rectangle 14">
            <a:extLst>
              <a:ext uri="{FF2B5EF4-FFF2-40B4-BE49-F238E27FC236}">
                <a16:creationId xmlns:a16="http://schemas.microsoft.com/office/drawing/2014/main" id="{C6F6680E-C013-D597-3066-E9AF5EA16DF7}"/>
              </a:ext>
            </a:extLst>
          </p:cNvPr>
          <p:cNvSpPr/>
          <p:nvPr/>
        </p:nvSpPr>
        <p:spPr>
          <a:xfrm>
            <a:off x="1267792" y="471160"/>
            <a:ext cx="10924208" cy="757065"/>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16" name="TextBox 15">
            <a:extLst>
              <a:ext uri="{FF2B5EF4-FFF2-40B4-BE49-F238E27FC236}">
                <a16:creationId xmlns:a16="http://schemas.microsoft.com/office/drawing/2014/main" id="{021EDBED-9B80-7357-B633-F737B2029E47}"/>
              </a:ext>
            </a:extLst>
          </p:cNvPr>
          <p:cNvSpPr txBox="1"/>
          <p:nvPr/>
        </p:nvSpPr>
        <p:spPr>
          <a:xfrm>
            <a:off x="1707180" y="451426"/>
            <a:ext cx="10924208" cy="757065"/>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defTabSz="1066800">
              <a:lnSpc>
                <a:spcPct val="100000"/>
              </a:lnSpc>
              <a:spcBef>
                <a:spcPct val="0"/>
              </a:spcBef>
              <a:spcAft>
                <a:spcPct val="35000"/>
              </a:spcAft>
              <a:buNone/>
              <a:defRPr b="1"/>
            </a:pPr>
            <a:r>
              <a:rPr kumimoji="0" lang="en-US" sz="4800" b="0" i="0" u="none" strike="noStrike" kern="1200" cap="none" spc="0" normalizeH="0" baseline="0" noProof="0" dirty="0">
                <a:ln>
                  <a:noFill/>
                </a:ln>
                <a:solidFill>
                  <a:prstClr val="black"/>
                </a:solidFill>
                <a:effectLst/>
                <a:uLnTx/>
                <a:uFillTx/>
                <a:latin typeface="Seaford Display" pitchFamily="2" charset="0"/>
                <a:ea typeface="+mj-ea"/>
              </a:rPr>
              <a:t>Establish community, drive ecosystem</a:t>
            </a:r>
            <a:endParaRPr lang="en-US" sz="4800" kern="1200" dirty="0">
              <a:latin typeface="Seaford Display" pitchFamily="2" charset="0"/>
            </a:endParaRPr>
          </a:p>
        </p:txBody>
      </p:sp>
      <p:pic>
        <p:nvPicPr>
          <p:cNvPr id="21" name="Graphic 20" descr="Group brainstorm with solid fill">
            <a:extLst>
              <a:ext uri="{FF2B5EF4-FFF2-40B4-BE49-F238E27FC236}">
                <a16:creationId xmlns:a16="http://schemas.microsoft.com/office/drawing/2014/main" id="{1C309415-5B4B-AA62-C953-41EB8301DFB1}"/>
              </a:ext>
            </a:extLst>
          </p:cNvPr>
          <p:cNvPicPr>
            <a:picLocks noChangeAspect="1"/>
          </p:cNvPicPr>
          <p:nvPr/>
        </p:nvPicPr>
        <p:blipFill>
          <a:blip r:embed="rId5">
            <a:duotone>
              <a:schemeClr val="accent1">
                <a:shade val="45000"/>
                <a:satMod val="135000"/>
              </a:schemeClr>
              <a:prstClr val="white"/>
            </a:duotone>
            <a:extLst>
              <a:ext uri="{96DAC541-7B7A-43D3-8B79-37D633B846F1}">
                <asvg:svgBlip xmlns:asvg="http://schemas.microsoft.com/office/drawing/2016/SVG/main" r:embed="rId6"/>
              </a:ext>
            </a:extLst>
          </a:blip>
          <a:stretch>
            <a:fillRect/>
          </a:stretch>
        </p:blipFill>
        <p:spPr>
          <a:xfrm>
            <a:off x="696198" y="1616370"/>
            <a:ext cx="636694" cy="636694"/>
          </a:xfrm>
          <a:prstGeom prst="rect">
            <a:avLst/>
          </a:prstGeom>
        </p:spPr>
      </p:pic>
      <p:grpSp>
        <p:nvGrpSpPr>
          <p:cNvPr id="29" name="Group 28">
            <a:extLst>
              <a:ext uri="{FF2B5EF4-FFF2-40B4-BE49-F238E27FC236}">
                <a16:creationId xmlns:a16="http://schemas.microsoft.com/office/drawing/2014/main" id="{294A3AAC-61A2-9620-5809-5691DB0EC46B}"/>
              </a:ext>
            </a:extLst>
          </p:cNvPr>
          <p:cNvGrpSpPr/>
          <p:nvPr/>
        </p:nvGrpSpPr>
        <p:grpSpPr>
          <a:xfrm>
            <a:off x="671931" y="2688894"/>
            <a:ext cx="694456" cy="668960"/>
            <a:chOff x="613137" y="2487881"/>
            <a:chExt cx="812044" cy="782230"/>
          </a:xfrm>
        </p:grpSpPr>
        <p:pic>
          <p:nvPicPr>
            <p:cNvPr id="1026" name="Picture 2">
              <a:extLst>
                <a:ext uri="{FF2B5EF4-FFF2-40B4-BE49-F238E27FC236}">
                  <a16:creationId xmlns:a16="http://schemas.microsoft.com/office/drawing/2014/main" id="{42B8D68C-2C52-1434-3DB8-43B69A27B191}"/>
                </a:ext>
              </a:extLst>
            </p:cNvPr>
            <p:cNvPicPr>
              <a:picLocks noChangeAspect="1" noChangeArrowheads="1"/>
            </p:cNvPicPr>
            <p:nvPr/>
          </p:nvPicPr>
          <p:blipFill>
            <a:blip r:embed="rId7" cstate="print">
              <a:duotone>
                <a:schemeClr val="accent1">
                  <a:shade val="45000"/>
                  <a:satMod val="135000"/>
                </a:schemeClr>
                <a:prstClr val="white"/>
              </a:duotone>
              <a:extLst>
                <a:ext uri="{28A0092B-C50C-407E-A947-70E740481C1C}">
                  <a14:useLocalDpi xmlns:a14="http://schemas.microsoft.com/office/drawing/2010/main"/>
                </a:ext>
              </a:extLst>
            </a:blip>
            <a:srcRect/>
            <a:stretch>
              <a:fillRect/>
            </a:stretch>
          </p:blipFill>
          <p:spPr bwMode="auto">
            <a:xfrm flipH="1">
              <a:off x="890154" y="2487881"/>
              <a:ext cx="267831" cy="313631"/>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a:extLst>
                <a:ext uri="{FF2B5EF4-FFF2-40B4-BE49-F238E27FC236}">
                  <a16:creationId xmlns:a16="http://schemas.microsoft.com/office/drawing/2014/main" id="{8FEADC8B-33B0-7556-42B5-649500ACC259}"/>
                </a:ext>
              </a:extLst>
            </p:cNvPr>
            <p:cNvPicPr>
              <a:picLocks noChangeAspect="1" noChangeArrowheads="1"/>
            </p:cNvPicPr>
            <p:nvPr/>
          </p:nvPicPr>
          <p:blipFill>
            <a:blip r:embed="rId7" cstate="print">
              <a:duotone>
                <a:schemeClr val="accent1">
                  <a:shade val="45000"/>
                  <a:satMod val="135000"/>
                </a:schemeClr>
                <a:prstClr val="white"/>
              </a:duotone>
              <a:extLst>
                <a:ext uri="{28A0092B-C50C-407E-A947-70E740481C1C}">
                  <a14:useLocalDpi xmlns:a14="http://schemas.microsoft.com/office/drawing/2010/main"/>
                </a:ext>
              </a:extLst>
            </a:blip>
            <a:srcRect/>
            <a:stretch>
              <a:fillRect/>
            </a:stretch>
          </p:blipFill>
          <p:spPr bwMode="auto">
            <a:xfrm flipH="1">
              <a:off x="751393" y="2720329"/>
              <a:ext cx="267831" cy="313631"/>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a:extLst>
                <a:ext uri="{FF2B5EF4-FFF2-40B4-BE49-F238E27FC236}">
                  <a16:creationId xmlns:a16="http://schemas.microsoft.com/office/drawing/2014/main" id="{FAADAF44-0340-08CD-B49D-B97AF61C2D19}"/>
                </a:ext>
              </a:extLst>
            </p:cNvPr>
            <p:cNvPicPr>
              <a:picLocks noChangeAspect="1" noChangeArrowheads="1"/>
            </p:cNvPicPr>
            <p:nvPr/>
          </p:nvPicPr>
          <p:blipFill>
            <a:blip r:embed="rId7" cstate="print">
              <a:duotone>
                <a:schemeClr val="accent1">
                  <a:shade val="45000"/>
                  <a:satMod val="135000"/>
                </a:schemeClr>
                <a:prstClr val="white"/>
              </a:duotone>
              <a:extLst>
                <a:ext uri="{28A0092B-C50C-407E-A947-70E740481C1C}">
                  <a14:useLocalDpi xmlns:a14="http://schemas.microsoft.com/office/drawing/2010/main"/>
                </a:ext>
              </a:extLst>
            </a:blip>
            <a:srcRect/>
            <a:stretch>
              <a:fillRect/>
            </a:stretch>
          </p:blipFill>
          <p:spPr bwMode="auto">
            <a:xfrm flipH="1">
              <a:off x="1022243" y="2720329"/>
              <a:ext cx="267831" cy="313631"/>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a:extLst>
                <a:ext uri="{FF2B5EF4-FFF2-40B4-BE49-F238E27FC236}">
                  <a16:creationId xmlns:a16="http://schemas.microsoft.com/office/drawing/2014/main" id="{1F16B094-96F3-6077-1DB7-D6764A0A4C8F}"/>
                </a:ext>
              </a:extLst>
            </p:cNvPr>
            <p:cNvPicPr>
              <a:picLocks noChangeAspect="1" noChangeArrowheads="1"/>
            </p:cNvPicPr>
            <p:nvPr/>
          </p:nvPicPr>
          <p:blipFill>
            <a:blip r:embed="rId7" cstate="print">
              <a:duotone>
                <a:schemeClr val="accent1">
                  <a:shade val="45000"/>
                  <a:satMod val="135000"/>
                </a:schemeClr>
                <a:prstClr val="white"/>
              </a:duotone>
              <a:extLst>
                <a:ext uri="{28A0092B-C50C-407E-A947-70E740481C1C}">
                  <a14:useLocalDpi xmlns:a14="http://schemas.microsoft.com/office/drawing/2010/main"/>
                </a:ext>
              </a:extLst>
            </a:blip>
            <a:srcRect/>
            <a:stretch>
              <a:fillRect/>
            </a:stretch>
          </p:blipFill>
          <p:spPr bwMode="auto">
            <a:xfrm flipH="1">
              <a:off x="886584" y="2956480"/>
              <a:ext cx="267831" cy="313631"/>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a:extLst>
                <a:ext uri="{FF2B5EF4-FFF2-40B4-BE49-F238E27FC236}">
                  <a16:creationId xmlns:a16="http://schemas.microsoft.com/office/drawing/2014/main" id="{E8700A60-24BC-8EF4-1CFF-F8E4EF37066E}"/>
                </a:ext>
              </a:extLst>
            </p:cNvPr>
            <p:cNvPicPr>
              <a:picLocks noChangeAspect="1" noChangeArrowheads="1"/>
            </p:cNvPicPr>
            <p:nvPr/>
          </p:nvPicPr>
          <p:blipFill>
            <a:blip r:embed="rId7" cstate="print">
              <a:duotone>
                <a:schemeClr val="accent1">
                  <a:shade val="45000"/>
                  <a:satMod val="135000"/>
                </a:schemeClr>
                <a:prstClr val="white"/>
              </a:duotone>
              <a:extLst>
                <a:ext uri="{28A0092B-C50C-407E-A947-70E740481C1C}">
                  <a14:useLocalDpi xmlns:a14="http://schemas.microsoft.com/office/drawing/2010/main"/>
                </a:ext>
              </a:extLst>
            </a:blip>
            <a:srcRect/>
            <a:stretch>
              <a:fillRect/>
            </a:stretch>
          </p:blipFill>
          <p:spPr bwMode="auto">
            <a:xfrm flipH="1">
              <a:off x="1157350" y="2956480"/>
              <a:ext cx="267831" cy="313631"/>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
              <a:extLst>
                <a:ext uri="{FF2B5EF4-FFF2-40B4-BE49-F238E27FC236}">
                  <a16:creationId xmlns:a16="http://schemas.microsoft.com/office/drawing/2014/main" id="{BA779FEF-4026-792E-DEFC-1E38725C2EFE}"/>
                </a:ext>
              </a:extLst>
            </p:cNvPr>
            <p:cNvPicPr>
              <a:picLocks noChangeAspect="1" noChangeArrowheads="1"/>
            </p:cNvPicPr>
            <p:nvPr/>
          </p:nvPicPr>
          <p:blipFill>
            <a:blip r:embed="rId7" cstate="print">
              <a:duotone>
                <a:schemeClr val="accent1">
                  <a:shade val="45000"/>
                  <a:satMod val="135000"/>
                </a:schemeClr>
                <a:prstClr val="white"/>
              </a:duotone>
              <a:extLst>
                <a:ext uri="{28A0092B-C50C-407E-A947-70E740481C1C}">
                  <a14:useLocalDpi xmlns:a14="http://schemas.microsoft.com/office/drawing/2010/main"/>
                </a:ext>
              </a:extLst>
            </a:blip>
            <a:srcRect/>
            <a:stretch>
              <a:fillRect/>
            </a:stretch>
          </p:blipFill>
          <p:spPr bwMode="auto">
            <a:xfrm flipH="1">
              <a:off x="613137" y="2956480"/>
              <a:ext cx="267831" cy="313631"/>
            </a:xfrm>
            <a:prstGeom prst="rect">
              <a:avLst/>
            </a:prstGeom>
            <a:noFill/>
            <a:extLst>
              <a:ext uri="{909E8E84-426E-40DD-AFC4-6F175D3DCCD1}">
                <a14:hiddenFill xmlns:a14="http://schemas.microsoft.com/office/drawing/2010/main">
                  <a:solidFill>
                    <a:srgbClr val="FFFFFF"/>
                  </a:solidFill>
                </a14:hiddenFill>
              </a:ext>
            </a:extLst>
          </p:spPr>
        </p:pic>
      </p:grpSp>
      <p:pic>
        <p:nvPicPr>
          <p:cNvPr id="30" name="Graphic 29" descr="Document with solid fill">
            <a:extLst>
              <a:ext uri="{FF2B5EF4-FFF2-40B4-BE49-F238E27FC236}">
                <a16:creationId xmlns:a16="http://schemas.microsoft.com/office/drawing/2014/main" id="{6300204B-548E-CBB8-300C-F9EE15721A8E}"/>
              </a:ext>
            </a:extLst>
          </p:cNvPr>
          <p:cNvPicPr>
            <a:picLocks noChangeAspect="1"/>
          </p:cNvPicPr>
          <p:nvPr/>
        </p:nvPicPr>
        <p:blipFill>
          <a:blip r:embed="rId8">
            <a:duotone>
              <a:schemeClr val="accent1">
                <a:shade val="45000"/>
                <a:satMod val="135000"/>
              </a:schemeClr>
              <a:prstClr val="white"/>
            </a:duotone>
            <a:extLst>
              <a:ext uri="{96DAC541-7B7A-43D3-8B79-37D633B846F1}">
                <asvg:svgBlip xmlns:asvg="http://schemas.microsoft.com/office/drawing/2016/SVG/main" r:embed="rId9"/>
              </a:ext>
            </a:extLst>
          </a:blip>
          <a:srcRect/>
          <a:stretch/>
        </p:blipFill>
        <p:spPr>
          <a:xfrm>
            <a:off x="695527" y="3663261"/>
            <a:ext cx="636694" cy="636694"/>
          </a:xfrm>
          <a:prstGeom prst="rect">
            <a:avLst/>
          </a:prstGeom>
        </p:spPr>
      </p:pic>
      <p:grpSp>
        <p:nvGrpSpPr>
          <p:cNvPr id="36" name="Group 35">
            <a:extLst>
              <a:ext uri="{FF2B5EF4-FFF2-40B4-BE49-F238E27FC236}">
                <a16:creationId xmlns:a16="http://schemas.microsoft.com/office/drawing/2014/main" id="{EA557611-B68C-C07C-5A65-104FA350074D}"/>
              </a:ext>
            </a:extLst>
          </p:cNvPr>
          <p:cNvGrpSpPr/>
          <p:nvPr/>
        </p:nvGrpSpPr>
        <p:grpSpPr>
          <a:xfrm>
            <a:off x="724978" y="4680058"/>
            <a:ext cx="597042" cy="583212"/>
            <a:chOff x="776985" y="4853452"/>
            <a:chExt cx="433379" cy="423340"/>
          </a:xfrm>
        </p:grpSpPr>
        <p:pic>
          <p:nvPicPr>
            <p:cNvPr id="31" name="Graphic 30" descr="Arrow: Straight with solid fill">
              <a:extLst>
                <a:ext uri="{FF2B5EF4-FFF2-40B4-BE49-F238E27FC236}">
                  <a16:creationId xmlns:a16="http://schemas.microsoft.com/office/drawing/2014/main" id="{7245ACBB-53EF-2A6F-D6C1-E0811478317C}"/>
                </a:ext>
              </a:extLst>
            </p:cNvPr>
            <p:cNvPicPr>
              <a:picLocks noChangeAspect="1"/>
            </p:cNvPicPr>
            <p:nvPr/>
          </p:nvPicPr>
          <p:blipFill>
            <a:blip r:embed="rId10" cstate="print">
              <a:duotone>
                <a:schemeClr val="accent1">
                  <a:shade val="45000"/>
                  <a:satMod val="135000"/>
                </a:schemeClr>
                <a:prstClr val="white"/>
              </a:duotone>
              <a:extLst>
                <a:ext uri="{28A0092B-C50C-407E-A947-70E740481C1C}">
                  <a14:useLocalDpi xmlns:a14="http://schemas.microsoft.com/office/drawing/2010/main"/>
                </a:ext>
                <a:ext uri="{96DAC541-7B7A-43D3-8B79-37D633B846F1}">
                  <asvg:svgBlip xmlns:asvg="http://schemas.microsoft.com/office/drawing/2016/SVG/main" r:embed="rId11"/>
                </a:ext>
              </a:extLst>
            </a:blip>
            <a:srcRect/>
            <a:stretch/>
          </p:blipFill>
          <p:spPr>
            <a:xfrm rot="2700000">
              <a:off x="776985" y="4853454"/>
              <a:ext cx="247986" cy="247986"/>
            </a:xfrm>
            <a:prstGeom prst="rect">
              <a:avLst/>
            </a:prstGeom>
          </p:spPr>
        </p:pic>
        <p:pic>
          <p:nvPicPr>
            <p:cNvPr id="33" name="Graphic 32" descr="Arrow: Straight with solid fill">
              <a:extLst>
                <a:ext uri="{FF2B5EF4-FFF2-40B4-BE49-F238E27FC236}">
                  <a16:creationId xmlns:a16="http://schemas.microsoft.com/office/drawing/2014/main" id="{29BFFC65-C3E0-76B0-CD53-CE5135166576}"/>
                </a:ext>
              </a:extLst>
            </p:cNvPr>
            <p:cNvPicPr>
              <a:picLocks noChangeAspect="1"/>
            </p:cNvPicPr>
            <p:nvPr/>
          </p:nvPicPr>
          <p:blipFill>
            <a:blip r:embed="rId10" cstate="print">
              <a:duotone>
                <a:schemeClr val="accent1">
                  <a:shade val="45000"/>
                  <a:satMod val="135000"/>
                </a:schemeClr>
                <a:prstClr val="white"/>
              </a:duotone>
              <a:extLst>
                <a:ext uri="{28A0092B-C50C-407E-A947-70E740481C1C}">
                  <a14:useLocalDpi xmlns:a14="http://schemas.microsoft.com/office/drawing/2010/main"/>
                </a:ext>
                <a:ext uri="{96DAC541-7B7A-43D3-8B79-37D633B846F1}">
                  <asvg:svgBlip xmlns:asvg="http://schemas.microsoft.com/office/drawing/2016/SVG/main" r:embed="rId11"/>
                </a:ext>
              </a:extLst>
            </a:blip>
            <a:srcRect/>
            <a:stretch/>
          </p:blipFill>
          <p:spPr>
            <a:xfrm rot="8100000">
              <a:off x="962378" y="4853452"/>
              <a:ext cx="247986" cy="247986"/>
            </a:xfrm>
            <a:prstGeom prst="rect">
              <a:avLst/>
            </a:prstGeom>
          </p:spPr>
        </p:pic>
        <p:pic>
          <p:nvPicPr>
            <p:cNvPr id="34" name="Graphic 33" descr="Arrow: Straight with solid fill">
              <a:extLst>
                <a:ext uri="{FF2B5EF4-FFF2-40B4-BE49-F238E27FC236}">
                  <a16:creationId xmlns:a16="http://schemas.microsoft.com/office/drawing/2014/main" id="{4682A897-C85F-3B0D-F0DD-11ED8C309B72}"/>
                </a:ext>
              </a:extLst>
            </p:cNvPr>
            <p:cNvPicPr>
              <a:picLocks noChangeAspect="1"/>
            </p:cNvPicPr>
            <p:nvPr/>
          </p:nvPicPr>
          <p:blipFill>
            <a:blip r:embed="rId10" cstate="print">
              <a:duotone>
                <a:schemeClr val="accent1">
                  <a:shade val="45000"/>
                  <a:satMod val="135000"/>
                </a:schemeClr>
                <a:prstClr val="white"/>
              </a:duotone>
              <a:extLst>
                <a:ext uri="{28A0092B-C50C-407E-A947-70E740481C1C}">
                  <a14:useLocalDpi xmlns:a14="http://schemas.microsoft.com/office/drawing/2010/main"/>
                </a:ext>
                <a:ext uri="{96DAC541-7B7A-43D3-8B79-37D633B846F1}">
                  <asvg:svgBlip xmlns:asvg="http://schemas.microsoft.com/office/drawing/2016/SVG/main" r:embed="rId11"/>
                </a:ext>
              </a:extLst>
            </a:blip>
            <a:srcRect/>
            <a:stretch/>
          </p:blipFill>
          <p:spPr>
            <a:xfrm rot="13500000">
              <a:off x="960194" y="5028804"/>
              <a:ext cx="247986" cy="247986"/>
            </a:xfrm>
            <a:prstGeom prst="rect">
              <a:avLst/>
            </a:prstGeom>
          </p:spPr>
        </p:pic>
        <p:pic>
          <p:nvPicPr>
            <p:cNvPr id="35" name="Graphic 34" descr="Arrow: Straight with solid fill">
              <a:extLst>
                <a:ext uri="{FF2B5EF4-FFF2-40B4-BE49-F238E27FC236}">
                  <a16:creationId xmlns:a16="http://schemas.microsoft.com/office/drawing/2014/main" id="{10EB899C-B84E-10E0-5583-EF8279644E6D}"/>
                </a:ext>
              </a:extLst>
            </p:cNvPr>
            <p:cNvPicPr>
              <a:picLocks noChangeAspect="1"/>
            </p:cNvPicPr>
            <p:nvPr/>
          </p:nvPicPr>
          <p:blipFill>
            <a:blip r:embed="rId10" cstate="print">
              <a:duotone>
                <a:schemeClr val="accent1">
                  <a:shade val="45000"/>
                  <a:satMod val="135000"/>
                </a:schemeClr>
                <a:prstClr val="white"/>
              </a:duotone>
              <a:extLst>
                <a:ext uri="{28A0092B-C50C-407E-A947-70E740481C1C}">
                  <a14:useLocalDpi xmlns:a14="http://schemas.microsoft.com/office/drawing/2010/main"/>
                </a:ext>
                <a:ext uri="{96DAC541-7B7A-43D3-8B79-37D633B846F1}">
                  <asvg:svgBlip xmlns:asvg="http://schemas.microsoft.com/office/drawing/2016/SVG/main" r:embed="rId11"/>
                </a:ext>
              </a:extLst>
            </a:blip>
            <a:srcRect/>
            <a:stretch/>
          </p:blipFill>
          <p:spPr>
            <a:xfrm rot="18900000">
              <a:off x="776985" y="5028806"/>
              <a:ext cx="247986" cy="247986"/>
            </a:xfrm>
            <a:prstGeom prst="rect">
              <a:avLst/>
            </a:prstGeom>
          </p:spPr>
        </p:pic>
      </p:grpSp>
    </p:spTree>
    <p:extLst>
      <p:ext uri="{BB962C8B-B14F-4D97-AF65-F5344CB8AC3E}">
        <p14:creationId xmlns:p14="http://schemas.microsoft.com/office/powerpoint/2010/main" val="17254353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D39F683-1736-9659-799B-936D515828A6}"/>
              </a:ext>
            </a:extLst>
          </p:cNvPr>
          <p:cNvSpPr>
            <a:spLocks noGrp="1"/>
          </p:cNvSpPr>
          <p:nvPr>
            <p:ph idx="1"/>
          </p:nvPr>
        </p:nvSpPr>
        <p:spPr>
          <a:xfrm>
            <a:off x="1669080" y="1572578"/>
            <a:ext cx="9862520" cy="4818061"/>
          </a:xfrm>
        </p:spPr>
        <p:txBody>
          <a:bodyPr>
            <a:normAutofit/>
          </a:bodyPr>
          <a:lstStyle/>
          <a:p>
            <a:r>
              <a:rPr lang="en-US" dirty="0"/>
              <a:t>Complete, working example of everything beneath app</a:t>
            </a:r>
          </a:p>
          <a:p>
            <a:pPr lvl="1"/>
            <a:r>
              <a:rPr lang="en-US" dirty="0"/>
              <a:t>Support major platforms/OS environments </a:t>
            </a:r>
          </a:p>
          <a:p>
            <a:pPr marL="457200" lvl="1" indent="0">
              <a:buNone/>
            </a:pPr>
            <a:endParaRPr lang="en-US" dirty="0"/>
          </a:p>
        </p:txBody>
      </p:sp>
      <p:sp>
        <p:nvSpPr>
          <p:cNvPr id="6" name="Slide Number Placeholder 5">
            <a:extLst>
              <a:ext uri="{FF2B5EF4-FFF2-40B4-BE49-F238E27FC236}">
                <a16:creationId xmlns:a16="http://schemas.microsoft.com/office/drawing/2014/main" id="{64013B0E-FB6C-B573-9FFE-8F9945B9E03A}"/>
              </a:ext>
            </a:extLst>
          </p:cNvPr>
          <p:cNvSpPr>
            <a:spLocks noGrp="1"/>
          </p:cNvSpPr>
          <p:nvPr>
            <p:ph type="sldNum" sz="quarter" idx="12"/>
          </p:nvPr>
        </p:nvSpPr>
        <p:spPr/>
        <p:txBody>
          <a:bodyPr/>
          <a:lstStyle/>
          <a:p>
            <a:fld id="{7D62C56D-5E74-2945-931D-C07ECBF0F859}" type="slidenum">
              <a:rPr lang="en-US" smtClean="0"/>
              <a:t>21</a:t>
            </a:fld>
            <a:endParaRPr lang="en-US"/>
          </a:p>
        </p:txBody>
      </p:sp>
      <p:sp>
        <p:nvSpPr>
          <p:cNvPr id="15" name="Rectangle 14">
            <a:extLst>
              <a:ext uri="{FF2B5EF4-FFF2-40B4-BE49-F238E27FC236}">
                <a16:creationId xmlns:a16="http://schemas.microsoft.com/office/drawing/2014/main" id="{C6F6680E-C013-D597-3066-E9AF5EA16DF7}"/>
              </a:ext>
            </a:extLst>
          </p:cNvPr>
          <p:cNvSpPr/>
          <p:nvPr/>
        </p:nvSpPr>
        <p:spPr>
          <a:xfrm>
            <a:off x="1267792" y="471160"/>
            <a:ext cx="10924208" cy="757065"/>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16" name="TextBox 15">
            <a:extLst>
              <a:ext uri="{FF2B5EF4-FFF2-40B4-BE49-F238E27FC236}">
                <a16:creationId xmlns:a16="http://schemas.microsoft.com/office/drawing/2014/main" id="{021EDBED-9B80-7357-B633-F737B2029E47}"/>
              </a:ext>
            </a:extLst>
          </p:cNvPr>
          <p:cNvSpPr txBox="1"/>
          <p:nvPr/>
        </p:nvSpPr>
        <p:spPr>
          <a:xfrm>
            <a:off x="1707180" y="451426"/>
            <a:ext cx="10924208" cy="757065"/>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defTabSz="1066800">
              <a:lnSpc>
                <a:spcPct val="100000"/>
              </a:lnSpc>
              <a:spcBef>
                <a:spcPct val="0"/>
              </a:spcBef>
              <a:spcAft>
                <a:spcPct val="35000"/>
              </a:spcAft>
              <a:buNone/>
              <a:defRPr b="1"/>
            </a:pPr>
            <a:r>
              <a:rPr kumimoji="0" lang="en-US" sz="4800" b="0" i="0" u="none" strike="noStrike" kern="1200" cap="none" spc="0" normalizeH="0" baseline="0" noProof="0" dirty="0">
                <a:ln>
                  <a:noFill/>
                </a:ln>
                <a:solidFill>
                  <a:prstClr val="black"/>
                </a:solidFill>
                <a:effectLst/>
                <a:uLnTx/>
                <a:uFillTx/>
                <a:latin typeface="Seaford Display" pitchFamily="2" charset="0"/>
                <a:ea typeface="+mj-ea"/>
              </a:rPr>
              <a:t>Reference design of full system stack</a:t>
            </a:r>
            <a:endParaRPr lang="en-US" sz="4800" kern="1200" dirty="0">
              <a:latin typeface="Seaford Display" pitchFamily="2" charset="0"/>
            </a:endParaRPr>
          </a:p>
        </p:txBody>
      </p:sp>
      <p:sp>
        <p:nvSpPr>
          <p:cNvPr id="2" name="Rectangle 1" descr="Building Brick Wall with solid fill">
            <a:extLst>
              <a:ext uri="{FF2B5EF4-FFF2-40B4-BE49-F238E27FC236}">
                <a16:creationId xmlns:a16="http://schemas.microsoft.com/office/drawing/2014/main" id="{F3735479-901F-7EAF-E092-49ED80311902}"/>
              </a:ext>
            </a:extLst>
          </p:cNvPr>
          <p:cNvSpPr/>
          <p:nvPr/>
        </p:nvSpPr>
        <p:spPr>
          <a:xfrm>
            <a:off x="502920" y="301752"/>
            <a:ext cx="1030798" cy="1030798"/>
          </a:xfrm>
          <a:prstGeom prst="rect">
            <a:avLst/>
          </a:prstGeom>
          <a:blipFill>
            <a:blip r:embed="rId3">
              <a:extLst>
                <a:ext uri="{96DAC541-7B7A-43D3-8B79-37D633B846F1}">
                  <asvg:svgBlip xmlns:asvg="http://schemas.microsoft.com/office/drawing/2016/SVG/main" r:embed="rId4"/>
                </a:ext>
              </a:extLst>
            </a:blip>
            <a:srcRect/>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cxnSp>
        <p:nvCxnSpPr>
          <p:cNvPr id="5" name="Straight Arrow Connector 4">
            <a:extLst>
              <a:ext uri="{FF2B5EF4-FFF2-40B4-BE49-F238E27FC236}">
                <a16:creationId xmlns:a16="http://schemas.microsoft.com/office/drawing/2014/main" id="{5707900A-8D84-1050-8B84-D93271872D9E}"/>
              </a:ext>
            </a:extLst>
          </p:cNvPr>
          <p:cNvCxnSpPr>
            <a:cxnSpLocks/>
            <a:stCxn id="2" idx="2"/>
          </p:cNvCxnSpPr>
          <p:nvPr/>
        </p:nvCxnSpPr>
        <p:spPr>
          <a:xfrm>
            <a:off x="1018319" y="1332550"/>
            <a:ext cx="0" cy="5090712"/>
          </a:xfrm>
          <a:prstGeom prst="straightConnector1">
            <a:avLst/>
          </a:prstGeom>
          <a:ln w="9525">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8" name="Graphic 7" descr="Good Inventory with solid fill">
            <a:extLst>
              <a:ext uri="{FF2B5EF4-FFF2-40B4-BE49-F238E27FC236}">
                <a16:creationId xmlns:a16="http://schemas.microsoft.com/office/drawing/2014/main" id="{BF93745F-AB3C-AADE-8510-1A0A20A2BBE0}"/>
              </a:ext>
            </a:extLst>
          </p:cNvPr>
          <p:cNvPicPr>
            <a:picLocks noChangeAspect="1"/>
          </p:cNvPicPr>
          <p:nvPr/>
        </p:nvPicPr>
        <p:blipFill>
          <a:blip r:embed="rId5">
            <a:duotone>
              <a:schemeClr val="accent1">
                <a:shade val="45000"/>
                <a:satMod val="135000"/>
              </a:schemeClr>
              <a:prstClr val="white"/>
            </a:duotone>
            <a:extLst>
              <a:ext uri="{96DAC541-7B7A-43D3-8B79-37D633B846F1}">
                <asvg:svgBlip xmlns:asvg="http://schemas.microsoft.com/office/drawing/2016/SVG/main" r:embed="rId6"/>
              </a:ext>
            </a:extLst>
          </a:blip>
          <a:srcRect/>
          <a:stretch/>
        </p:blipFill>
        <p:spPr>
          <a:xfrm>
            <a:off x="696198" y="1645245"/>
            <a:ext cx="636694" cy="636694"/>
          </a:xfrm>
          <a:prstGeom prst="rect">
            <a:avLst/>
          </a:prstGeom>
        </p:spPr>
      </p:pic>
      <p:pic>
        <p:nvPicPr>
          <p:cNvPr id="63" name="Picture 62" descr="A diagram of a software application&#10;&#10;Description automatically generated">
            <a:extLst>
              <a:ext uri="{FF2B5EF4-FFF2-40B4-BE49-F238E27FC236}">
                <a16:creationId xmlns:a16="http://schemas.microsoft.com/office/drawing/2014/main" id="{C3FEDDB8-F220-B8FE-DD9C-F6877184CBCA}"/>
              </a:ext>
            </a:extLst>
          </p:cNvPr>
          <p:cNvPicPr>
            <a:picLocks noChangeAspect="1"/>
          </p:cNvPicPr>
          <p:nvPr/>
        </p:nvPicPr>
        <p:blipFill>
          <a:blip r:embed="rId7" cstate="print">
            <a:extLst>
              <a:ext uri="{BEBA8EAE-BF5A-486C-A8C5-ECC9F3942E4B}">
                <a14:imgProps xmlns:a14="http://schemas.microsoft.com/office/drawing/2010/main">
                  <a14:imgLayer r:embed="rId8">
                    <a14:imgEffect>
                      <a14:artisticBlur radius="46"/>
                    </a14:imgEffect>
                  </a14:imgLayer>
                </a14:imgProps>
              </a:ext>
              <a:ext uri="{28A0092B-C50C-407E-A947-70E740481C1C}">
                <a14:useLocalDpi xmlns:a14="http://schemas.microsoft.com/office/drawing/2010/main"/>
              </a:ext>
            </a:extLst>
          </a:blip>
          <a:stretch>
            <a:fillRect/>
          </a:stretch>
        </p:blipFill>
        <p:spPr>
          <a:xfrm>
            <a:off x="2420753" y="2586331"/>
            <a:ext cx="6651824" cy="3958847"/>
          </a:xfrm>
          <a:prstGeom prst="rect">
            <a:avLst/>
          </a:prstGeom>
        </p:spPr>
      </p:pic>
      <p:sp>
        <p:nvSpPr>
          <p:cNvPr id="66" name="TextBox 65">
            <a:extLst>
              <a:ext uri="{FF2B5EF4-FFF2-40B4-BE49-F238E27FC236}">
                <a16:creationId xmlns:a16="http://schemas.microsoft.com/office/drawing/2014/main" id="{0D0919DE-59B2-E062-CDC7-794C087DD812}"/>
              </a:ext>
            </a:extLst>
          </p:cNvPr>
          <p:cNvSpPr txBox="1"/>
          <p:nvPr/>
        </p:nvSpPr>
        <p:spPr>
          <a:xfrm>
            <a:off x="9455093" y="4155311"/>
            <a:ext cx="1464697" cy="1015663"/>
          </a:xfrm>
          <a:prstGeom prst="rect">
            <a:avLst/>
          </a:prstGeom>
          <a:noFill/>
        </p:spPr>
        <p:txBody>
          <a:bodyPr wrap="square" rtlCol="0">
            <a:spAutoFit/>
          </a:bodyPr>
          <a:lstStyle/>
          <a:p>
            <a:r>
              <a:rPr lang="en-US" sz="2000" dirty="0">
                <a:solidFill>
                  <a:schemeClr val="bg2">
                    <a:lumMod val="50000"/>
                  </a:schemeClr>
                </a:solidFill>
              </a:rPr>
              <a:t>details coming later…</a:t>
            </a:r>
          </a:p>
        </p:txBody>
      </p:sp>
    </p:spTree>
    <p:extLst>
      <p:ext uri="{BB962C8B-B14F-4D97-AF65-F5344CB8AC3E}">
        <p14:creationId xmlns:p14="http://schemas.microsoft.com/office/powerpoint/2010/main" val="11383659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6"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ounded Rectangle 24">
            <a:extLst>
              <a:ext uri="{FF2B5EF4-FFF2-40B4-BE49-F238E27FC236}">
                <a16:creationId xmlns:a16="http://schemas.microsoft.com/office/drawing/2014/main" id="{7E98A8B1-27CC-2931-2475-944D90F7314B}"/>
              </a:ext>
            </a:extLst>
          </p:cNvPr>
          <p:cNvSpPr/>
          <p:nvPr/>
        </p:nvSpPr>
        <p:spPr>
          <a:xfrm>
            <a:off x="1727201" y="5483157"/>
            <a:ext cx="7571170" cy="1013896"/>
          </a:xfrm>
          <a:prstGeom prst="roundRect">
            <a:avLst/>
          </a:prstGeom>
          <a:ln>
            <a:noFill/>
          </a:ln>
          <a:effectLst>
            <a:outerShdw blurRad="232431" dist="38100" dir="2700000" sx="100555" sy="100555"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D39F683-1736-9659-799B-936D515828A6}"/>
              </a:ext>
            </a:extLst>
          </p:cNvPr>
          <p:cNvSpPr>
            <a:spLocks noGrp="1"/>
          </p:cNvSpPr>
          <p:nvPr>
            <p:ph idx="1"/>
          </p:nvPr>
        </p:nvSpPr>
        <p:spPr>
          <a:xfrm>
            <a:off x="1669080" y="1495578"/>
            <a:ext cx="9862520" cy="5285422"/>
          </a:xfrm>
        </p:spPr>
        <p:txBody>
          <a:bodyPr>
            <a:normAutofit/>
          </a:bodyPr>
          <a:lstStyle/>
          <a:p>
            <a:r>
              <a:rPr lang="en-US" dirty="0"/>
              <a:t>A series of open-source, ready to use example apps</a:t>
            </a:r>
          </a:p>
          <a:p>
            <a:pPr lvl="1"/>
            <a:endParaRPr lang="en-US" dirty="0"/>
          </a:p>
          <a:p>
            <a:endParaRPr lang="en-US" dirty="0"/>
          </a:p>
          <a:p>
            <a:endParaRPr lang="en-US" dirty="0"/>
          </a:p>
          <a:p>
            <a:pPr marL="0" indent="0">
              <a:buNone/>
            </a:pPr>
            <a:endParaRPr lang="en-US" dirty="0"/>
          </a:p>
          <a:p>
            <a:pPr marL="0" indent="0">
              <a:buNone/>
            </a:pPr>
            <a:br>
              <a:rPr lang="en-US" dirty="0"/>
            </a:br>
            <a:endParaRPr lang="en-US" dirty="0"/>
          </a:p>
          <a:p>
            <a:pPr>
              <a:spcAft>
                <a:spcPts val="1800"/>
              </a:spcAft>
            </a:pPr>
            <a:r>
              <a:rPr lang="en-US" dirty="0"/>
              <a:t>One major enterprise-grade flagship app</a:t>
            </a:r>
          </a:p>
          <a:p>
            <a:pPr marL="514350" indent="-320675">
              <a:buNone/>
            </a:pPr>
            <a:r>
              <a:rPr lang="en-US" dirty="0">
                <a:solidFill>
                  <a:schemeClr val="bg1"/>
                </a:solidFill>
              </a:rPr>
              <a:t>Meta-goal: easy for new </a:t>
            </a:r>
            <a:r>
              <a:rPr lang="en-US" dirty="0" err="1">
                <a:solidFill>
                  <a:schemeClr val="bg1"/>
                </a:solidFill>
              </a:rPr>
              <a:t>devs</a:t>
            </a:r>
            <a:r>
              <a:rPr lang="en-US" dirty="0">
                <a:solidFill>
                  <a:schemeClr val="bg1"/>
                </a:solidFill>
              </a:rPr>
              <a:t> to fork &amp; modify</a:t>
            </a:r>
          </a:p>
          <a:p>
            <a:pPr marL="514350" lvl="1" indent="-320675"/>
            <a:r>
              <a:rPr lang="en-US" dirty="0">
                <a:solidFill>
                  <a:schemeClr val="bg1"/>
                </a:solidFill>
              </a:rPr>
              <a:t>Well-commented, well-structured code, plus docs</a:t>
            </a:r>
          </a:p>
        </p:txBody>
      </p:sp>
      <p:sp>
        <p:nvSpPr>
          <p:cNvPr id="6" name="Slide Number Placeholder 5">
            <a:extLst>
              <a:ext uri="{FF2B5EF4-FFF2-40B4-BE49-F238E27FC236}">
                <a16:creationId xmlns:a16="http://schemas.microsoft.com/office/drawing/2014/main" id="{64013B0E-FB6C-B573-9FFE-8F9945B9E03A}"/>
              </a:ext>
            </a:extLst>
          </p:cNvPr>
          <p:cNvSpPr>
            <a:spLocks noGrp="1"/>
          </p:cNvSpPr>
          <p:nvPr>
            <p:ph type="sldNum" sz="quarter" idx="12"/>
          </p:nvPr>
        </p:nvSpPr>
        <p:spPr/>
        <p:txBody>
          <a:bodyPr/>
          <a:lstStyle/>
          <a:p>
            <a:fld id="{7D62C56D-5E74-2945-931D-C07ECBF0F859}" type="slidenum">
              <a:rPr lang="en-US" smtClean="0"/>
              <a:t>22</a:t>
            </a:fld>
            <a:endParaRPr lang="en-US"/>
          </a:p>
        </p:txBody>
      </p:sp>
      <p:sp>
        <p:nvSpPr>
          <p:cNvPr id="15" name="Rectangle 14">
            <a:extLst>
              <a:ext uri="{FF2B5EF4-FFF2-40B4-BE49-F238E27FC236}">
                <a16:creationId xmlns:a16="http://schemas.microsoft.com/office/drawing/2014/main" id="{C6F6680E-C013-D597-3066-E9AF5EA16DF7}"/>
              </a:ext>
            </a:extLst>
          </p:cNvPr>
          <p:cNvSpPr/>
          <p:nvPr/>
        </p:nvSpPr>
        <p:spPr>
          <a:xfrm>
            <a:off x="1267792" y="471160"/>
            <a:ext cx="10924208" cy="757065"/>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16" name="TextBox 15">
            <a:extLst>
              <a:ext uri="{FF2B5EF4-FFF2-40B4-BE49-F238E27FC236}">
                <a16:creationId xmlns:a16="http://schemas.microsoft.com/office/drawing/2014/main" id="{021EDBED-9B80-7357-B633-F737B2029E47}"/>
              </a:ext>
            </a:extLst>
          </p:cNvPr>
          <p:cNvSpPr txBox="1"/>
          <p:nvPr/>
        </p:nvSpPr>
        <p:spPr>
          <a:xfrm>
            <a:off x="1707180" y="451426"/>
            <a:ext cx="10924208" cy="757065"/>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defTabSz="1066800">
              <a:lnSpc>
                <a:spcPct val="100000"/>
              </a:lnSpc>
              <a:spcBef>
                <a:spcPct val="0"/>
              </a:spcBef>
              <a:spcAft>
                <a:spcPct val="35000"/>
              </a:spcAft>
              <a:buNone/>
              <a:defRPr b="1"/>
            </a:pPr>
            <a:r>
              <a:rPr kumimoji="0" lang="en-US" sz="4800" b="0" i="0" u="none" strike="noStrike" kern="1200" cap="none" spc="0" normalizeH="0" baseline="0" noProof="0" dirty="0">
                <a:ln>
                  <a:noFill/>
                </a:ln>
                <a:solidFill>
                  <a:prstClr val="black"/>
                </a:solidFill>
                <a:effectLst/>
                <a:uLnTx/>
                <a:uFillTx/>
                <a:latin typeface="Seaford Display" pitchFamily="2" charset="0"/>
                <a:ea typeface="+mj-ea"/>
              </a:rPr>
              <a:t>Proof-of-concept demos + flagship app</a:t>
            </a:r>
            <a:endParaRPr lang="en-US" sz="4800" kern="1200" dirty="0">
              <a:latin typeface="Seaford Display" pitchFamily="2" charset="0"/>
            </a:endParaRPr>
          </a:p>
        </p:txBody>
      </p:sp>
      <p:sp>
        <p:nvSpPr>
          <p:cNvPr id="7" name="Rectangle 6" descr="Selfie with solid fill">
            <a:extLst>
              <a:ext uri="{FF2B5EF4-FFF2-40B4-BE49-F238E27FC236}">
                <a16:creationId xmlns:a16="http://schemas.microsoft.com/office/drawing/2014/main" id="{25180A96-5E55-0332-A988-C42978211DF1}"/>
              </a:ext>
            </a:extLst>
          </p:cNvPr>
          <p:cNvSpPr/>
          <p:nvPr/>
        </p:nvSpPr>
        <p:spPr>
          <a:xfrm>
            <a:off x="502920" y="301752"/>
            <a:ext cx="1030798" cy="1030798"/>
          </a:xfrm>
          <a:prstGeom prst="rect">
            <a:avLst/>
          </a:prstGeom>
          <a:blipFill>
            <a:blip r:embed="rId3">
              <a:extLst>
                <a:ext uri="{96DAC541-7B7A-43D3-8B79-37D633B846F1}">
                  <asvg:svgBlip xmlns:asvg="http://schemas.microsoft.com/office/drawing/2016/SVG/main" r:embed="rId4"/>
                </a:ext>
              </a:extLst>
            </a:blip>
            <a:srcRect/>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cxnSp>
        <p:nvCxnSpPr>
          <p:cNvPr id="2" name="Straight Arrow Connector 1">
            <a:extLst>
              <a:ext uri="{FF2B5EF4-FFF2-40B4-BE49-F238E27FC236}">
                <a16:creationId xmlns:a16="http://schemas.microsoft.com/office/drawing/2014/main" id="{94D8FCC5-71C3-24C6-D9B6-75C52739BA6C}"/>
              </a:ext>
            </a:extLst>
          </p:cNvPr>
          <p:cNvCxnSpPr>
            <a:cxnSpLocks/>
            <a:stCxn id="7" idx="2"/>
          </p:cNvCxnSpPr>
          <p:nvPr/>
        </p:nvCxnSpPr>
        <p:spPr>
          <a:xfrm>
            <a:off x="1018319" y="1332550"/>
            <a:ext cx="0" cy="5212629"/>
          </a:xfrm>
          <a:prstGeom prst="straightConnector1">
            <a:avLst/>
          </a:prstGeom>
          <a:ln w="9525">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8" name="Graphic 7" descr="Good Inventory with solid fill">
            <a:extLst>
              <a:ext uri="{FF2B5EF4-FFF2-40B4-BE49-F238E27FC236}">
                <a16:creationId xmlns:a16="http://schemas.microsoft.com/office/drawing/2014/main" id="{C1364387-6138-7FFE-1454-245FB76B8A4B}"/>
              </a:ext>
            </a:extLst>
          </p:cNvPr>
          <p:cNvPicPr>
            <a:picLocks noChangeAspect="1"/>
          </p:cNvPicPr>
          <p:nvPr/>
        </p:nvPicPr>
        <p:blipFill>
          <a:blip r:embed="rId5">
            <a:duotone>
              <a:schemeClr val="accent1">
                <a:shade val="45000"/>
                <a:satMod val="135000"/>
              </a:schemeClr>
              <a:prstClr val="white"/>
            </a:duotone>
            <a:extLst>
              <a:ext uri="{96DAC541-7B7A-43D3-8B79-37D633B846F1}">
                <asvg:svgBlip xmlns:asvg="http://schemas.microsoft.com/office/drawing/2016/SVG/main" r:embed="rId6"/>
              </a:ext>
            </a:extLst>
          </a:blip>
          <a:srcRect/>
          <a:stretch/>
        </p:blipFill>
        <p:spPr>
          <a:xfrm>
            <a:off x="696198" y="1568245"/>
            <a:ext cx="636694" cy="636694"/>
          </a:xfrm>
          <a:prstGeom prst="rect">
            <a:avLst/>
          </a:prstGeom>
        </p:spPr>
      </p:pic>
      <p:pic>
        <p:nvPicPr>
          <p:cNvPr id="9" name="Graphic 8" descr="Fork In Road with solid fill">
            <a:extLst>
              <a:ext uri="{FF2B5EF4-FFF2-40B4-BE49-F238E27FC236}">
                <a16:creationId xmlns:a16="http://schemas.microsoft.com/office/drawing/2014/main" id="{77FF2BAC-1702-6F7D-F3C4-38ED39037DAF}"/>
              </a:ext>
            </a:extLst>
          </p:cNvPr>
          <p:cNvPicPr>
            <a:picLocks noChangeAspect="1"/>
          </p:cNvPicPr>
          <p:nvPr/>
        </p:nvPicPr>
        <p:blipFill>
          <a:blip r:embed="rId7">
            <a:duotone>
              <a:schemeClr val="accent1">
                <a:shade val="45000"/>
                <a:satMod val="135000"/>
              </a:schemeClr>
              <a:prstClr val="white"/>
            </a:duotone>
            <a:extLst>
              <a:ext uri="{96DAC541-7B7A-43D3-8B79-37D633B846F1}">
                <asvg:svgBlip xmlns:asvg="http://schemas.microsoft.com/office/drawing/2016/SVG/main" r:embed="rId8"/>
              </a:ext>
            </a:extLst>
          </a:blip>
          <a:srcRect/>
          <a:stretch/>
        </p:blipFill>
        <p:spPr>
          <a:xfrm>
            <a:off x="705939" y="5598658"/>
            <a:ext cx="636694" cy="636694"/>
          </a:xfrm>
          <a:prstGeom prst="rect">
            <a:avLst/>
          </a:prstGeom>
        </p:spPr>
      </p:pic>
      <p:pic>
        <p:nvPicPr>
          <p:cNvPr id="12" name="Graphic 11" descr="Online meeting with solid fill">
            <a:extLst>
              <a:ext uri="{FF2B5EF4-FFF2-40B4-BE49-F238E27FC236}">
                <a16:creationId xmlns:a16="http://schemas.microsoft.com/office/drawing/2014/main" id="{78A35646-8967-8BCC-6939-5EB472BEE43F}"/>
              </a:ext>
            </a:extLst>
          </p:cNvPr>
          <p:cNvPicPr>
            <a:picLocks noChangeAspect="1"/>
          </p:cNvPicPr>
          <p:nvPr/>
        </p:nvPicPr>
        <p:blipFill>
          <a:blip r:embed="rId9">
            <a:duotone>
              <a:schemeClr val="accent1">
                <a:shade val="45000"/>
                <a:satMod val="135000"/>
              </a:schemeClr>
              <a:prstClr val="white"/>
            </a:duotone>
            <a:extLst>
              <a:ext uri="{96DAC541-7B7A-43D3-8B79-37D633B846F1}">
                <asvg:svgBlip xmlns:asvg="http://schemas.microsoft.com/office/drawing/2016/SVG/main" r:embed="rId10"/>
              </a:ext>
            </a:extLst>
          </a:blip>
          <a:srcRect/>
          <a:stretch/>
        </p:blipFill>
        <p:spPr>
          <a:xfrm>
            <a:off x="705823" y="4747435"/>
            <a:ext cx="636694" cy="636694"/>
          </a:xfrm>
          <a:prstGeom prst="rect">
            <a:avLst/>
          </a:prstGeom>
        </p:spPr>
      </p:pic>
      <p:pic>
        <p:nvPicPr>
          <p:cNvPr id="2050" name="Picture 2">
            <a:extLst>
              <a:ext uri="{FF2B5EF4-FFF2-40B4-BE49-F238E27FC236}">
                <a16:creationId xmlns:a16="http://schemas.microsoft.com/office/drawing/2014/main" id="{D66B23C2-25DF-93AF-2380-B448772C8AD1}"/>
              </a:ext>
            </a:extLst>
          </p:cNvPr>
          <p:cNvPicPr>
            <a:picLocks noChangeAspect="1" noChangeArrowheads="1"/>
          </p:cNvPicPr>
          <p:nvPr/>
        </p:nvPicPr>
        <p:blipFill>
          <a:blip r:embed="rId11" cstate="print">
            <a:extLst>
              <a:ext uri="{28A0092B-C50C-407E-A947-70E740481C1C}">
                <a14:useLocalDpi xmlns:a14="http://schemas.microsoft.com/office/drawing/2010/main"/>
              </a:ext>
            </a:extLst>
          </a:blip>
          <a:srcRect/>
          <a:stretch>
            <a:fillRect/>
          </a:stretch>
        </p:blipFill>
        <p:spPr bwMode="auto">
          <a:xfrm>
            <a:off x="2068194" y="2163447"/>
            <a:ext cx="1052888" cy="233975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C3D47B0E-A0F0-B5E2-8F24-0C20BEFC7089}"/>
              </a:ext>
            </a:extLst>
          </p:cNvPr>
          <p:cNvPicPr>
            <a:picLocks noChangeAspect="1" noChangeArrowheads="1"/>
          </p:cNvPicPr>
          <p:nvPr/>
        </p:nvPicPr>
        <p:blipFill>
          <a:blip r:embed="rId12" cstate="print">
            <a:extLst>
              <a:ext uri="{28A0092B-C50C-407E-A947-70E740481C1C}">
                <a14:useLocalDpi xmlns:a14="http://schemas.microsoft.com/office/drawing/2010/main"/>
              </a:ext>
            </a:extLst>
          </a:blip>
          <a:srcRect/>
          <a:stretch>
            <a:fillRect/>
          </a:stretch>
        </p:blipFill>
        <p:spPr bwMode="auto">
          <a:xfrm>
            <a:off x="3382895" y="2163447"/>
            <a:ext cx="1052888" cy="2339751"/>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ADF23D68-8295-C8B7-7F1D-08E035E3AFC0}"/>
              </a:ext>
            </a:extLst>
          </p:cNvPr>
          <p:cNvPicPr>
            <a:picLocks noChangeAspect="1" noChangeArrowheads="1"/>
          </p:cNvPicPr>
          <p:nvPr/>
        </p:nvPicPr>
        <p:blipFill>
          <a:blip r:embed="rId13" cstate="print">
            <a:extLst>
              <a:ext uri="{28A0092B-C50C-407E-A947-70E740481C1C}">
                <a14:useLocalDpi xmlns:a14="http://schemas.microsoft.com/office/drawing/2010/main"/>
              </a:ext>
            </a:extLst>
          </a:blip>
          <a:srcRect/>
          <a:stretch>
            <a:fillRect/>
          </a:stretch>
        </p:blipFill>
        <p:spPr bwMode="auto">
          <a:xfrm flipH="1">
            <a:off x="4697597" y="2163446"/>
            <a:ext cx="1052889" cy="2339754"/>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B6122388-71E9-F970-8A94-94F76AD49BB9}"/>
              </a:ext>
            </a:extLst>
          </p:cNvPr>
          <p:cNvPicPr>
            <a:picLocks noChangeAspect="1" noChangeArrowheads="1"/>
          </p:cNvPicPr>
          <p:nvPr/>
        </p:nvPicPr>
        <p:blipFill>
          <a:blip r:embed="rId14" cstate="print">
            <a:extLst>
              <a:ext uri="{28A0092B-C50C-407E-A947-70E740481C1C}">
                <a14:useLocalDpi xmlns:a14="http://schemas.microsoft.com/office/drawing/2010/main"/>
              </a:ext>
            </a:extLst>
          </a:blip>
          <a:srcRect/>
          <a:stretch>
            <a:fillRect/>
          </a:stretch>
        </p:blipFill>
        <p:spPr bwMode="auto">
          <a:xfrm>
            <a:off x="6012299" y="2163447"/>
            <a:ext cx="1052887" cy="2339751"/>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a:extLst>
              <a:ext uri="{FF2B5EF4-FFF2-40B4-BE49-F238E27FC236}">
                <a16:creationId xmlns:a16="http://schemas.microsoft.com/office/drawing/2014/main" id="{3B673BE9-2CE1-2DF5-33D6-F72E1422ED97}"/>
              </a:ext>
            </a:extLst>
          </p:cNvPr>
          <p:cNvPicPr>
            <a:picLocks noChangeAspect="1" noChangeArrowheads="1"/>
          </p:cNvPicPr>
          <p:nvPr/>
        </p:nvPicPr>
        <p:blipFill>
          <a:blip r:embed="rId15" cstate="print">
            <a:extLst>
              <a:ext uri="{28A0092B-C50C-407E-A947-70E740481C1C}">
                <a14:useLocalDpi xmlns:a14="http://schemas.microsoft.com/office/drawing/2010/main"/>
              </a:ext>
            </a:extLst>
          </a:blip>
          <a:srcRect/>
          <a:stretch>
            <a:fillRect/>
          </a:stretch>
        </p:blipFill>
        <p:spPr bwMode="auto">
          <a:xfrm>
            <a:off x="7327899" y="2143423"/>
            <a:ext cx="1070908" cy="2379797"/>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a:extLst>
              <a:ext uri="{FF2B5EF4-FFF2-40B4-BE49-F238E27FC236}">
                <a16:creationId xmlns:a16="http://schemas.microsoft.com/office/drawing/2014/main" id="{BF96E7AE-4FB4-7055-EEAA-EBF96FF38F94}"/>
              </a:ext>
            </a:extLst>
          </p:cNvPr>
          <p:cNvPicPr>
            <a:picLocks noChangeAspect="1" noChangeArrowheads="1"/>
          </p:cNvPicPr>
          <p:nvPr/>
        </p:nvPicPr>
        <p:blipFill>
          <a:blip r:embed="rId16" cstate="print">
            <a:extLst>
              <a:ext uri="{28A0092B-C50C-407E-A947-70E740481C1C}">
                <a14:useLocalDpi xmlns:a14="http://schemas.microsoft.com/office/drawing/2010/main"/>
              </a:ext>
            </a:extLst>
          </a:blip>
          <a:srcRect/>
          <a:stretch>
            <a:fillRect/>
          </a:stretch>
        </p:blipFill>
        <p:spPr bwMode="auto">
          <a:xfrm>
            <a:off x="8662424" y="2143423"/>
            <a:ext cx="1070908" cy="23797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7248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05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05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5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05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05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6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7DE4BC5-D00E-0328-2679-69BC8D8D4C62}"/>
              </a:ext>
            </a:extLst>
          </p:cNvPr>
          <p:cNvPicPr>
            <a:picLocks noChangeAspect="1"/>
          </p:cNvPicPr>
          <p:nvPr/>
        </p:nvPicPr>
        <p:blipFill rotWithShape="1">
          <a:blip r:embed="rId3" cstate="print">
            <a:alphaModFix amt="20000"/>
            <a:extLst>
              <a:ext uri="{28A0092B-C50C-407E-A947-70E740481C1C}">
                <a14:useLocalDpi xmlns:a14="http://schemas.microsoft.com/office/drawing/2010/main"/>
              </a:ext>
            </a:extLst>
          </a:blip>
          <a:srcRect/>
          <a:stretch/>
        </p:blipFill>
        <p:spPr>
          <a:xfrm>
            <a:off x="10579328" y="1693678"/>
            <a:ext cx="1175984" cy="2355760"/>
          </a:xfrm>
          <a:prstGeom prst="rect">
            <a:avLst/>
          </a:prstGeom>
        </p:spPr>
      </p:pic>
      <p:sp>
        <p:nvSpPr>
          <p:cNvPr id="2" name="Title 1">
            <a:extLst>
              <a:ext uri="{FF2B5EF4-FFF2-40B4-BE49-F238E27FC236}">
                <a16:creationId xmlns:a16="http://schemas.microsoft.com/office/drawing/2014/main" id="{4BA9712E-EED7-45F9-5CF7-9EB95CFA83C8}"/>
              </a:ext>
            </a:extLst>
          </p:cNvPr>
          <p:cNvSpPr>
            <a:spLocks noGrp="1"/>
          </p:cNvSpPr>
          <p:nvPr>
            <p:ph type="title"/>
          </p:nvPr>
        </p:nvSpPr>
        <p:spPr/>
        <p:txBody>
          <a:bodyPr>
            <a:normAutofit/>
          </a:bodyPr>
          <a:lstStyle/>
          <a:p>
            <a:r>
              <a:rPr lang="en-US" dirty="0"/>
              <a:t>First flagship app – a Matrix chat client </a:t>
            </a:r>
          </a:p>
        </p:txBody>
      </p:sp>
      <p:sp>
        <p:nvSpPr>
          <p:cNvPr id="3" name="Content Placeholder 2">
            <a:extLst>
              <a:ext uri="{FF2B5EF4-FFF2-40B4-BE49-F238E27FC236}">
                <a16:creationId xmlns:a16="http://schemas.microsoft.com/office/drawing/2014/main" id="{178B229F-99B3-F6EA-26F3-B7B1FFCE2A1E}"/>
              </a:ext>
            </a:extLst>
          </p:cNvPr>
          <p:cNvSpPr>
            <a:spLocks noGrp="1"/>
          </p:cNvSpPr>
          <p:nvPr>
            <p:ph idx="1"/>
          </p:nvPr>
        </p:nvSpPr>
        <p:spPr>
          <a:xfrm>
            <a:off x="518160" y="1477328"/>
            <a:ext cx="7912861" cy="5115061"/>
          </a:xfrm>
        </p:spPr>
        <p:txBody>
          <a:bodyPr>
            <a:normAutofit/>
          </a:bodyPr>
          <a:lstStyle/>
          <a:p>
            <a:r>
              <a:rPr lang="en-US" dirty="0">
                <a:solidFill>
                  <a:schemeClr val="bg1">
                    <a:lumMod val="65000"/>
                  </a:schemeClr>
                </a:solidFill>
              </a:rPr>
              <a:t>                      :  first-party Matrix chat client</a:t>
            </a:r>
          </a:p>
          <a:p>
            <a:pPr lvl="1"/>
            <a:r>
              <a:rPr lang="en-US" dirty="0">
                <a:solidFill>
                  <a:schemeClr val="bg1">
                    <a:lumMod val="65000"/>
                  </a:schemeClr>
                </a:solidFill>
              </a:rPr>
              <a:t>Separate app and SDK for each platform</a:t>
            </a:r>
          </a:p>
          <a:p>
            <a:pPr lvl="1"/>
            <a:r>
              <a:rPr lang="en-US" dirty="0">
                <a:solidFill>
                  <a:schemeClr val="bg1">
                    <a:lumMod val="65000"/>
                  </a:schemeClr>
                </a:solidFill>
              </a:rPr>
              <a:t>Leads to buggy, inconsistent UI/UX behavior</a:t>
            </a:r>
          </a:p>
          <a:p>
            <a:pPr marL="0" indent="0">
              <a:buNone/>
            </a:pPr>
            <a:endParaRPr lang="en-US" dirty="0"/>
          </a:p>
          <a:p>
            <a:pPr marL="0" indent="0">
              <a:buNone/>
            </a:pPr>
            <a:endParaRPr lang="en-US" dirty="0"/>
          </a:p>
          <a:p>
            <a:pPr marL="0" indent="0">
              <a:buNone/>
            </a:pPr>
            <a:endParaRPr lang="en-US" dirty="0"/>
          </a:p>
          <a:p>
            <a:r>
              <a:rPr lang="en-US" dirty="0"/>
              <a:t>Good existing example: </a:t>
            </a:r>
            <a:r>
              <a:rPr lang="en-US" b="1" dirty="0">
                <a:solidFill>
                  <a:srgbClr val="7030A0"/>
                </a:solidFill>
              </a:rPr>
              <a:t>FluffyChat</a:t>
            </a:r>
          </a:p>
          <a:p>
            <a:pPr lvl="1"/>
            <a:r>
              <a:rPr lang="en-US" dirty="0"/>
              <a:t>Written using Flutter → consistent behavior</a:t>
            </a:r>
          </a:p>
          <a:p>
            <a:pPr lvl="1"/>
            <a:r>
              <a:rPr lang="en-US" dirty="0"/>
              <a:t>Still requires some platform-specific code</a:t>
            </a:r>
          </a:p>
          <a:p>
            <a:pPr lvl="2"/>
            <a:r>
              <a:rPr lang="en-US" dirty="0"/>
              <a:t>Primarily for building on iOS, Android, web,</a:t>
            </a:r>
            <a:br>
              <a:rPr lang="en-US" dirty="0"/>
            </a:br>
            <a:r>
              <a:rPr lang="en-US" dirty="0"/>
              <a:t>Windows, Linux, and for different app stores</a:t>
            </a:r>
          </a:p>
        </p:txBody>
      </p:sp>
      <p:pic>
        <p:nvPicPr>
          <p:cNvPr id="4" name="Picture 3">
            <a:extLst>
              <a:ext uri="{FF2B5EF4-FFF2-40B4-BE49-F238E27FC236}">
                <a16:creationId xmlns:a16="http://schemas.microsoft.com/office/drawing/2014/main" id="{656F62B9-CD3F-0914-365B-81BC1EA87E77}"/>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956560" y="4204618"/>
            <a:ext cx="3575040" cy="2681280"/>
          </a:xfrm>
          <a:prstGeom prst="rect">
            <a:avLst/>
          </a:prstGeom>
        </p:spPr>
      </p:pic>
      <p:pic>
        <p:nvPicPr>
          <p:cNvPr id="7" name="Picture 6">
            <a:extLst>
              <a:ext uri="{FF2B5EF4-FFF2-40B4-BE49-F238E27FC236}">
                <a16:creationId xmlns:a16="http://schemas.microsoft.com/office/drawing/2014/main" id="{D7B87A4F-DF3F-C23C-4674-A2B8690845C3}"/>
              </a:ext>
            </a:extLst>
          </p:cNvPr>
          <p:cNvPicPr>
            <a:picLocks noChangeAspect="1"/>
          </p:cNvPicPr>
          <p:nvPr/>
        </p:nvPicPr>
        <p:blipFill>
          <a:blip r:embed="rId5" cstate="print">
            <a:alphaModFix amt="20000"/>
            <a:extLst>
              <a:ext uri="{28A0092B-C50C-407E-A947-70E740481C1C}">
                <a14:useLocalDpi xmlns:a14="http://schemas.microsoft.com/office/drawing/2010/main"/>
              </a:ext>
            </a:extLst>
          </a:blip>
          <a:stretch>
            <a:fillRect/>
          </a:stretch>
        </p:blipFill>
        <p:spPr>
          <a:xfrm>
            <a:off x="8953266" y="1291046"/>
            <a:ext cx="2521004" cy="2137954"/>
          </a:xfrm>
          <a:prstGeom prst="rect">
            <a:avLst/>
          </a:prstGeom>
        </p:spPr>
      </p:pic>
      <p:pic>
        <p:nvPicPr>
          <p:cNvPr id="8" name="Picture 7">
            <a:extLst>
              <a:ext uri="{FF2B5EF4-FFF2-40B4-BE49-F238E27FC236}">
                <a16:creationId xmlns:a16="http://schemas.microsoft.com/office/drawing/2014/main" id="{A5A8CA21-24FD-389C-E6DE-169DCA4301B2}"/>
              </a:ext>
            </a:extLst>
          </p:cNvPr>
          <p:cNvPicPr>
            <a:picLocks noChangeAspect="1"/>
          </p:cNvPicPr>
          <p:nvPr/>
        </p:nvPicPr>
        <p:blipFill>
          <a:blip r:embed="rId6" cstate="print">
            <a:alphaModFix amt="20000"/>
            <a:extLst>
              <a:ext uri="{28A0092B-C50C-407E-A947-70E740481C1C}">
                <a14:useLocalDpi xmlns:a14="http://schemas.microsoft.com/office/drawing/2010/main"/>
              </a:ext>
            </a:extLst>
          </a:blip>
          <a:stretch>
            <a:fillRect/>
          </a:stretch>
        </p:blipFill>
        <p:spPr>
          <a:xfrm>
            <a:off x="7629164" y="2418613"/>
            <a:ext cx="3016760" cy="1786005"/>
          </a:xfrm>
          <a:prstGeom prst="rect">
            <a:avLst/>
          </a:prstGeom>
        </p:spPr>
      </p:pic>
      <p:pic>
        <p:nvPicPr>
          <p:cNvPr id="9" name="Picture 8">
            <a:extLst>
              <a:ext uri="{FF2B5EF4-FFF2-40B4-BE49-F238E27FC236}">
                <a16:creationId xmlns:a16="http://schemas.microsoft.com/office/drawing/2014/main" id="{3340B733-970C-44FD-1098-4BA12598ABB6}"/>
              </a:ext>
            </a:extLst>
          </p:cNvPr>
          <p:cNvPicPr>
            <a:picLocks noChangeAspect="1"/>
          </p:cNvPicPr>
          <p:nvPr/>
        </p:nvPicPr>
        <p:blipFill>
          <a:blip r:embed="rId7" cstate="print">
            <a:alphaModFix amt="20000"/>
            <a:extLst>
              <a:ext uri="{28A0092B-C50C-407E-A947-70E740481C1C}">
                <a14:useLocalDpi xmlns:a14="http://schemas.microsoft.com/office/drawing/2010/main"/>
              </a:ext>
            </a:extLst>
          </a:blip>
          <a:stretch>
            <a:fillRect/>
          </a:stretch>
        </p:blipFill>
        <p:spPr>
          <a:xfrm>
            <a:off x="1331001" y="2801372"/>
            <a:ext cx="2546517" cy="621210"/>
          </a:xfrm>
          <a:prstGeom prst="rect">
            <a:avLst/>
          </a:prstGeom>
          <a:effectLst/>
        </p:spPr>
      </p:pic>
      <p:pic>
        <p:nvPicPr>
          <p:cNvPr id="10" name="Picture 9">
            <a:extLst>
              <a:ext uri="{FF2B5EF4-FFF2-40B4-BE49-F238E27FC236}">
                <a16:creationId xmlns:a16="http://schemas.microsoft.com/office/drawing/2014/main" id="{8889FC61-95DE-D1F3-1FFC-629F78A4B89A}"/>
              </a:ext>
            </a:extLst>
          </p:cNvPr>
          <p:cNvPicPr>
            <a:picLocks noChangeAspect="1"/>
          </p:cNvPicPr>
          <p:nvPr/>
        </p:nvPicPr>
        <p:blipFill>
          <a:blip r:embed="rId8" cstate="print">
            <a:alphaModFix amt="20000"/>
            <a:extLst>
              <a:ext uri="{28A0092B-C50C-407E-A947-70E740481C1C}">
                <a14:useLocalDpi xmlns:a14="http://schemas.microsoft.com/office/drawing/2010/main"/>
              </a:ext>
            </a:extLst>
          </a:blip>
          <a:stretch>
            <a:fillRect/>
          </a:stretch>
        </p:blipFill>
        <p:spPr>
          <a:xfrm>
            <a:off x="3970121" y="2801371"/>
            <a:ext cx="2652727" cy="621209"/>
          </a:xfrm>
          <a:prstGeom prst="rect">
            <a:avLst/>
          </a:prstGeom>
          <a:effectLst/>
        </p:spPr>
      </p:pic>
      <p:sp>
        <p:nvSpPr>
          <p:cNvPr id="11" name="Date Placeholder 10">
            <a:extLst>
              <a:ext uri="{FF2B5EF4-FFF2-40B4-BE49-F238E27FC236}">
                <a16:creationId xmlns:a16="http://schemas.microsoft.com/office/drawing/2014/main" id="{80BD72B1-65E5-848E-D942-FC23B11AB4F8}"/>
              </a:ext>
            </a:extLst>
          </p:cNvPr>
          <p:cNvSpPr>
            <a:spLocks noGrp="1"/>
          </p:cNvSpPr>
          <p:nvPr>
            <p:ph type="dt" sz="half" idx="10"/>
          </p:nvPr>
        </p:nvSpPr>
        <p:spPr/>
        <p:txBody>
          <a:bodyPr/>
          <a:lstStyle/>
          <a:p>
            <a:r>
              <a:rPr lang="en-US"/>
              <a:t>Vision: Rust app dev -- GOSIM 2023</a:t>
            </a:r>
            <a:endParaRPr lang="en-US" dirty="0"/>
          </a:p>
        </p:txBody>
      </p:sp>
      <p:sp>
        <p:nvSpPr>
          <p:cNvPr id="13" name="Slide Number Placeholder 12">
            <a:extLst>
              <a:ext uri="{FF2B5EF4-FFF2-40B4-BE49-F238E27FC236}">
                <a16:creationId xmlns:a16="http://schemas.microsoft.com/office/drawing/2014/main" id="{6B593D34-F068-529E-C45F-380C19F26061}"/>
              </a:ext>
            </a:extLst>
          </p:cNvPr>
          <p:cNvSpPr>
            <a:spLocks noGrp="1"/>
          </p:cNvSpPr>
          <p:nvPr>
            <p:ph type="sldNum" sz="quarter" idx="12"/>
          </p:nvPr>
        </p:nvSpPr>
        <p:spPr/>
        <p:txBody>
          <a:bodyPr/>
          <a:lstStyle/>
          <a:p>
            <a:fld id="{7D62C56D-5E74-2945-931D-C07ECBF0F859}" type="slidenum">
              <a:rPr lang="en-US" smtClean="0"/>
              <a:t>23</a:t>
            </a:fld>
            <a:endParaRPr lang="en-US"/>
          </a:p>
        </p:txBody>
      </p:sp>
      <p:pic>
        <p:nvPicPr>
          <p:cNvPr id="12" name="Picture 11">
            <a:extLst>
              <a:ext uri="{FF2B5EF4-FFF2-40B4-BE49-F238E27FC236}">
                <a16:creationId xmlns:a16="http://schemas.microsoft.com/office/drawing/2014/main" id="{A3137B6F-4F97-1FCD-EC44-0B4B56345337}"/>
              </a:ext>
            </a:extLst>
          </p:cNvPr>
          <p:cNvPicPr>
            <a:picLocks noChangeAspect="1"/>
          </p:cNvPicPr>
          <p:nvPr/>
        </p:nvPicPr>
        <p:blipFill rotWithShape="1">
          <a:blip r:embed="rId9" cstate="print">
            <a:alphaModFix amt="20000"/>
            <a:extLst>
              <a:ext uri="{BEBA8EAE-BF5A-486C-A8C5-ECC9F3942E4B}">
                <a14:imgProps xmlns:a14="http://schemas.microsoft.com/office/drawing/2010/main">
                  <a14:imgLayer r:embed="rId10">
                    <a14:imgEffect>
                      <a14:backgroundRemoval t="0" b="100000" l="4000" r="94667">
                        <a14:foregroundMark x1="15444" y1="27273" x2="15444" y2="27273"/>
                        <a14:foregroundMark x1="4000" y1="47273" x2="4000" y2="47273"/>
                        <a14:foregroundMark x1="30667" y1="40000" x2="30111" y2="50455"/>
                        <a14:foregroundMark x1="40556" y1="25909" x2="40556" y2="35000"/>
                        <a14:foregroundMark x1="44778" y1="49545" x2="45111" y2="59545"/>
                        <a14:foregroundMark x1="56556" y1="41364" x2="56556" y2="49091"/>
                        <a14:foregroundMark x1="72444" y1="47273" x2="72667" y2="57727"/>
                        <a14:foregroundMark x1="83111" y1="46364" x2="83222" y2="59545"/>
                        <a14:foregroundMark x1="94556" y1="33182" x2="94667" y2="44091"/>
                      </a14:backgroundRemoval>
                    </a14:imgEffect>
                  </a14:imgLayer>
                </a14:imgProps>
              </a:ext>
              <a:ext uri="{28A0092B-C50C-407E-A947-70E740481C1C}">
                <a14:useLocalDpi xmlns:a14="http://schemas.microsoft.com/office/drawing/2010/main"/>
              </a:ext>
            </a:extLst>
          </a:blip>
          <a:srcRect/>
          <a:stretch/>
        </p:blipFill>
        <p:spPr>
          <a:xfrm>
            <a:off x="860155" y="1444103"/>
            <a:ext cx="2049381" cy="499150"/>
          </a:xfrm>
          <a:prstGeom prst="rect">
            <a:avLst/>
          </a:prstGeom>
        </p:spPr>
      </p:pic>
      <p:pic>
        <p:nvPicPr>
          <p:cNvPr id="6" name="Picture 5">
            <a:extLst>
              <a:ext uri="{FF2B5EF4-FFF2-40B4-BE49-F238E27FC236}">
                <a16:creationId xmlns:a16="http://schemas.microsoft.com/office/drawing/2014/main" id="{36C94180-A556-7E4F-9B23-5EB579E5E33E}"/>
              </a:ext>
            </a:extLst>
          </p:cNvPr>
          <p:cNvPicPr>
            <a:picLocks noChangeAspect="1"/>
          </p:cNvPicPr>
          <p:nvPr/>
        </p:nvPicPr>
        <p:blipFill rotWithShape="1">
          <a:blip r:embed="rId11" cstate="print">
            <a:alphaModFix amt="20000"/>
            <a:extLst>
              <a:ext uri="{28A0092B-C50C-407E-A947-70E740481C1C}">
                <a14:useLocalDpi xmlns:a14="http://schemas.microsoft.com/office/drawing/2010/main"/>
              </a:ext>
            </a:extLst>
          </a:blip>
          <a:srcRect/>
          <a:stretch/>
        </p:blipFill>
        <p:spPr>
          <a:xfrm>
            <a:off x="8181633" y="1311664"/>
            <a:ext cx="782114" cy="1635856"/>
          </a:xfrm>
          <a:prstGeom prst="rect">
            <a:avLst/>
          </a:prstGeom>
        </p:spPr>
      </p:pic>
    </p:spTree>
    <p:extLst>
      <p:ext uri="{BB962C8B-B14F-4D97-AF65-F5344CB8AC3E}">
        <p14:creationId xmlns:p14="http://schemas.microsoft.com/office/powerpoint/2010/main" val="1708004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8" end="8"/>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9" end="9"/>
                                            </p:txEl>
                                          </p:spTgt>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nodeType="afterEffect">
                                  <p:stCondLst>
                                    <p:cond delay="0"/>
                                  </p:stCondLst>
                                  <p:childTnLst>
                                    <p:set>
                                      <p:cBhvr>
                                        <p:cTn id="15"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ACC7B-524C-1B10-C9C6-76705972CA84}"/>
              </a:ext>
            </a:extLst>
          </p:cNvPr>
          <p:cNvSpPr>
            <a:spLocks noGrp="1"/>
          </p:cNvSpPr>
          <p:nvPr>
            <p:ph type="title"/>
          </p:nvPr>
        </p:nvSpPr>
        <p:spPr>
          <a:xfrm>
            <a:off x="724220" y="113128"/>
            <a:ext cx="11013440" cy="1325563"/>
          </a:xfrm>
        </p:spPr>
        <p:txBody>
          <a:bodyPr>
            <a:normAutofit/>
          </a:bodyPr>
          <a:lstStyle/>
          <a:p>
            <a:r>
              <a:rPr lang="en-US" dirty="0"/>
              <a:t>Advertise </a:t>
            </a:r>
            <a:r>
              <a:rPr lang="en-US" dirty="0" err="1"/>
              <a:t>Robius’s</a:t>
            </a:r>
            <a:r>
              <a:rPr lang="en-US" dirty="0"/>
              <a:t> business value</a:t>
            </a:r>
          </a:p>
        </p:txBody>
      </p:sp>
      <p:sp>
        <p:nvSpPr>
          <p:cNvPr id="3" name="Content Placeholder 2">
            <a:extLst>
              <a:ext uri="{FF2B5EF4-FFF2-40B4-BE49-F238E27FC236}">
                <a16:creationId xmlns:a16="http://schemas.microsoft.com/office/drawing/2014/main" id="{1D39F683-1736-9659-799B-936D515828A6}"/>
              </a:ext>
            </a:extLst>
          </p:cNvPr>
          <p:cNvSpPr>
            <a:spLocks noGrp="1"/>
          </p:cNvSpPr>
          <p:nvPr>
            <p:ph idx="1"/>
          </p:nvPr>
        </p:nvSpPr>
        <p:spPr>
          <a:xfrm>
            <a:off x="1741650" y="1335659"/>
            <a:ext cx="9931003" cy="5683326"/>
          </a:xfrm>
        </p:spPr>
        <p:txBody>
          <a:bodyPr>
            <a:normAutofit/>
          </a:bodyPr>
          <a:lstStyle/>
          <a:p>
            <a:pPr>
              <a:lnSpc>
                <a:spcPct val="100000"/>
              </a:lnSpc>
              <a:spcBef>
                <a:spcPts val="1800"/>
              </a:spcBef>
            </a:pPr>
            <a:r>
              <a:rPr lang="en-US" dirty="0"/>
              <a:t>Attract </a:t>
            </a:r>
            <a:r>
              <a:rPr lang="en-US" dirty="0" err="1"/>
              <a:t>devs</a:t>
            </a:r>
            <a:r>
              <a:rPr lang="en-US" dirty="0"/>
              <a:t>/customers via consistent UI+UX</a:t>
            </a:r>
          </a:p>
          <a:p>
            <a:pPr>
              <a:lnSpc>
                <a:spcPct val="100000"/>
              </a:lnSpc>
              <a:spcBef>
                <a:spcPts val="1800"/>
              </a:spcBef>
            </a:pPr>
            <a:r>
              <a:rPr lang="en-US" dirty="0"/>
              <a:t>Ability to hire fewer </a:t>
            </a:r>
            <a:r>
              <a:rPr lang="en-US" dirty="0" err="1"/>
              <a:t>devs</a:t>
            </a:r>
            <a:r>
              <a:rPr lang="en-US" dirty="0"/>
              <a:t> with deeper expertise</a:t>
            </a:r>
          </a:p>
          <a:p>
            <a:pPr lvl="1">
              <a:lnSpc>
                <a:spcPct val="100000"/>
              </a:lnSpc>
              <a:spcBef>
                <a:spcPts val="0"/>
              </a:spcBef>
            </a:pPr>
            <a:r>
              <a:rPr lang="en-US" dirty="0"/>
              <a:t>Only need to know Rust + framework, not multiple platforms</a:t>
            </a:r>
          </a:p>
          <a:p>
            <a:pPr>
              <a:lnSpc>
                <a:spcPct val="100000"/>
              </a:lnSpc>
              <a:spcBef>
                <a:spcPts val="1800"/>
              </a:spcBef>
            </a:pPr>
            <a:r>
              <a:rPr lang="en-US" dirty="0"/>
              <a:t>Easier maintainability</a:t>
            </a:r>
          </a:p>
          <a:p>
            <a:pPr lvl="1">
              <a:lnSpc>
                <a:spcPct val="100000"/>
              </a:lnSpc>
              <a:spcBef>
                <a:spcPts val="0"/>
              </a:spcBef>
            </a:pPr>
            <a:r>
              <a:rPr lang="en-US" dirty="0"/>
              <a:t>Rapid, consistent bug fixes → happier customers</a:t>
            </a:r>
          </a:p>
          <a:p>
            <a:pPr>
              <a:lnSpc>
                <a:spcPct val="100000"/>
              </a:lnSpc>
              <a:spcBef>
                <a:spcPts val="1800"/>
              </a:spcBef>
            </a:pPr>
            <a:r>
              <a:rPr lang="en-US" dirty="0"/>
              <a:t>Smooth integration with Rust’s large crate ecosystem</a:t>
            </a:r>
          </a:p>
          <a:p>
            <a:pPr lvl="1">
              <a:lnSpc>
                <a:spcPct val="100000"/>
              </a:lnSpc>
              <a:spcBef>
                <a:spcPts val="0"/>
              </a:spcBef>
            </a:pPr>
            <a:r>
              <a:rPr lang="en-US" dirty="0"/>
              <a:t>Rust FOSS ecosystem is quite deep, especially beyond UI works</a:t>
            </a:r>
          </a:p>
          <a:p>
            <a:pPr>
              <a:lnSpc>
                <a:spcPct val="100000"/>
              </a:lnSpc>
              <a:spcBef>
                <a:spcPts val="1800"/>
              </a:spcBef>
            </a:pPr>
            <a:r>
              <a:rPr lang="en-US" dirty="0"/>
              <a:t>Open-source, distributed, decentralized project structure</a:t>
            </a:r>
          </a:p>
          <a:p>
            <a:pPr marL="0" indent="0">
              <a:lnSpc>
                <a:spcPct val="200000"/>
              </a:lnSpc>
              <a:spcBef>
                <a:spcPts val="1800"/>
              </a:spcBef>
              <a:buNone/>
            </a:pPr>
            <a:r>
              <a:rPr lang="en-US" dirty="0"/>
              <a:t>… and you get to use Rust!</a:t>
            </a:r>
          </a:p>
          <a:p>
            <a:pPr>
              <a:spcBef>
                <a:spcPts val="1200"/>
              </a:spcBef>
            </a:pPr>
            <a:endParaRPr lang="en-US" dirty="0"/>
          </a:p>
        </p:txBody>
      </p:sp>
      <p:sp>
        <p:nvSpPr>
          <p:cNvPr id="4" name="Date Placeholder 3">
            <a:extLst>
              <a:ext uri="{FF2B5EF4-FFF2-40B4-BE49-F238E27FC236}">
                <a16:creationId xmlns:a16="http://schemas.microsoft.com/office/drawing/2014/main" id="{E10BBE2B-CB64-B0EC-7CA0-6E9482D8D50D}"/>
              </a:ext>
            </a:extLst>
          </p:cNvPr>
          <p:cNvSpPr>
            <a:spLocks noGrp="1"/>
          </p:cNvSpPr>
          <p:nvPr>
            <p:ph type="dt" sz="half" idx="10"/>
          </p:nvPr>
        </p:nvSpPr>
        <p:spPr>
          <a:xfrm>
            <a:off x="8734896" y="6423897"/>
            <a:ext cx="2743200" cy="365125"/>
          </a:xfrm>
        </p:spPr>
        <p:txBody>
          <a:bodyPr/>
          <a:lstStyle/>
          <a:p>
            <a:r>
              <a:rPr lang="en-US" dirty="0"/>
              <a:t>Vision: Rust app dev -- GOSIM 2023</a:t>
            </a:r>
          </a:p>
        </p:txBody>
      </p:sp>
      <p:sp>
        <p:nvSpPr>
          <p:cNvPr id="6" name="Slide Number Placeholder 5">
            <a:extLst>
              <a:ext uri="{FF2B5EF4-FFF2-40B4-BE49-F238E27FC236}">
                <a16:creationId xmlns:a16="http://schemas.microsoft.com/office/drawing/2014/main" id="{26C5D664-8478-4F11-6D6C-389C3F01EA65}"/>
              </a:ext>
            </a:extLst>
          </p:cNvPr>
          <p:cNvSpPr>
            <a:spLocks noGrp="1"/>
          </p:cNvSpPr>
          <p:nvPr>
            <p:ph type="sldNum" sz="quarter" idx="12"/>
          </p:nvPr>
        </p:nvSpPr>
        <p:spPr/>
        <p:txBody>
          <a:bodyPr/>
          <a:lstStyle/>
          <a:p>
            <a:fld id="{7D62C56D-5E74-2945-931D-C07ECBF0F859}" type="slidenum">
              <a:rPr lang="en-US" smtClean="0"/>
              <a:t>24</a:t>
            </a:fld>
            <a:endParaRPr lang="en-US"/>
          </a:p>
        </p:txBody>
      </p:sp>
      <p:cxnSp>
        <p:nvCxnSpPr>
          <p:cNvPr id="5" name="Straight Arrow Connector 4">
            <a:extLst>
              <a:ext uri="{FF2B5EF4-FFF2-40B4-BE49-F238E27FC236}">
                <a16:creationId xmlns:a16="http://schemas.microsoft.com/office/drawing/2014/main" id="{38E595A4-154B-958A-A141-84EC6D092856}"/>
              </a:ext>
            </a:extLst>
          </p:cNvPr>
          <p:cNvCxnSpPr>
            <a:cxnSpLocks/>
          </p:cNvCxnSpPr>
          <p:nvPr/>
        </p:nvCxnSpPr>
        <p:spPr>
          <a:xfrm>
            <a:off x="1013874" y="1094704"/>
            <a:ext cx="0" cy="5737538"/>
          </a:xfrm>
          <a:prstGeom prst="straightConnector1">
            <a:avLst/>
          </a:prstGeom>
          <a:ln w="9525">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8" name="Graphic 7">
            <a:extLst>
              <a:ext uri="{FF2B5EF4-FFF2-40B4-BE49-F238E27FC236}">
                <a16:creationId xmlns:a16="http://schemas.microsoft.com/office/drawing/2014/main" id="{65DC19F9-0F15-C48B-0661-ECDCE30CACE4}"/>
              </a:ext>
            </a:extLst>
          </p:cNvPr>
          <p:cNvPicPr>
            <a:picLocks noChangeAspect="1"/>
          </p:cNvPicPr>
          <p:nvPr/>
        </p:nvPicPr>
        <p:blipFill>
          <a:blip r:embed="rId3">
            <a:duotone>
              <a:schemeClr val="accent1">
                <a:shade val="45000"/>
                <a:satMod val="135000"/>
              </a:schemeClr>
              <a:prstClr val="white"/>
            </a:duotone>
            <a:extLst>
              <a:ext uri="{96DAC541-7B7A-43D3-8B79-37D633B846F1}">
                <asvg:svgBlip xmlns:asvg="http://schemas.microsoft.com/office/drawing/2016/SVG/main" r:embed="rId4"/>
              </a:ext>
            </a:extLst>
          </a:blip>
          <a:srcRect/>
          <a:stretch/>
        </p:blipFill>
        <p:spPr>
          <a:xfrm>
            <a:off x="664364" y="2949695"/>
            <a:ext cx="700363" cy="700363"/>
          </a:xfrm>
          <a:prstGeom prst="rect">
            <a:avLst/>
          </a:prstGeom>
        </p:spPr>
      </p:pic>
      <p:grpSp>
        <p:nvGrpSpPr>
          <p:cNvPr id="25" name="Group 24">
            <a:extLst>
              <a:ext uri="{FF2B5EF4-FFF2-40B4-BE49-F238E27FC236}">
                <a16:creationId xmlns:a16="http://schemas.microsoft.com/office/drawing/2014/main" id="{23DB6E36-397C-990D-824A-352E733D1277}"/>
              </a:ext>
            </a:extLst>
          </p:cNvPr>
          <p:cNvGrpSpPr/>
          <p:nvPr/>
        </p:nvGrpSpPr>
        <p:grpSpPr>
          <a:xfrm>
            <a:off x="683266" y="3981982"/>
            <a:ext cx="674478" cy="890386"/>
            <a:chOff x="790167" y="4105574"/>
            <a:chExt cx="460677" cy="668960"/>
          </a:xfrm>
        </p:grpSpPr>
        <p:pic>
          <p:nvPicPr>
            <p:cNvPr id="10" name="Picture 2">
              <a:extLst>
                <a:ext uri="{FF2B5EF4-FFF2-40B4-BE49-F238E27FC236}">
                  <a16:creationId xmlns:a16="http://schemas.microsoft.com/office/drawing/2014/main" id="{246C441C-04F5-335C-EE63-6F5283B973EB}"/>
                </a:ext>
              </a:extLst>
            </p:cNvPr>
            <p:cNvPicPr>
              <a:picLocks noChangeAspect="1" noChangeArrowheads="1"/>
            </p:cNvPicPr>
            <p:nvPr/>
          </p:nvPicPr>
          <p:blipFill>
            <a:blip r:embed="rId5" cstate="print">
              <a:duotone>
                <a:schemeClr val="accent1">
                  <a:shade val="45000"/>
                  <a:satMod val="135000"/>
                </a:schemeClr>
                <a:prstClr val="white"/>
              </a:duotone>
              <a:extLst>
                <a:ext uri="{28A0092B-C50C-407E-A947-70E740481C1C}">
                  <a14:useLocalDpi xmlns:a14="http://schemas.microsoft.com/office/drawing/2010/main"/>
                </a:ext>
              </a:extLst>
            </a:blip>
            <a:srcRect/>
            <a:stretch>
              <a:fillRect/>
            </a:stretch>
          </p:blipFill>
          <p:spPr bwMode="auto">
            <a:xfrm flipH="1">
              <a:off x="908835" y="4105574"/>
              <a:ext cx="229048" cy="26821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a:extLst>
                <a:ext uri="{FF2B5EF4-FFF2-40B4-BE49-F238E27FC236}">
                  <a16:creationId xmlns:a16="http://schemas.microsoft.com/office/drawing/2014/main" id="{DBFE6509-F263-ABF9-DC49-EF70BE5770E4}"/>
                </a:ext>
              </a:extLst>
            </p:cNvPr>
            <p:cNvPicPr>
              <a:picLocks noChangeAspect="1" noChangeArrowheads="1"/>
            </p:cNvPicPr>
            <p:nvPr/>
          </p:nvPicPr>
          <p:blipFill>
            <a:blip r:embed="rId5" cstate="print">
              <a:duotone>
                <a:schemeClr val="accent1">
                  <a:shade val="45000"/>
                  <a:satMod val="135000"/>
                </a:schemeClr>
                <a:prstClr val="white"/>
              </a:duotone>
              <a:extLst>
                <a:ext uri="{28A0092B-C50C-407E-A947-70E740481C1C}">
                  <a14:useLocalDpi xmlns:a14="http://schemas.microsoft.com/office/drawing/2010/main"/>
                </a:ext>
              </a:extLst>
            </a:blip>
            <a:srcRect/>
            <a:stretch>
              <a:fillRect/>
            </a:stretch>
          </p:blipFill>
          <p:spPr bwMode="auto">
            <a:xfrm flipH="1">
              <a:off x="790167" y="4304363"/>
              <a:ext cx="229048" cy="26821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a:extLst>
                <a:ext uri="{FF2B5EF4-FFF2-40B4-BE49-F238E27FC236}">
                  <a16:creationId xmlns:a16="http://schemas.microsoft.com/office/drawing/2014/main" id="{6941BBF4-D9FB-E5F9-75BA-690A47F9B1AF}"/>
                </a:ext>
              </a:extLst>
            </p:cNvPr>
            <p:cNvPicPr>
              <a:picLocks noChangeAspect="1" noChangeArrowheads="1"/>
            </p:cNvPicPr>
            <p:nvPr/>
          </p:nvPicPr>
          <p:blipFill>
            <a:blip r:embed="rId5" cstate="print">
              <a:duotone>
                <a:schemeClr val="accent1">
                  <a:shade val="45000"/>
                  <a:satMod val="135000"/>
                </a:schemeClr>
                <a:prstClr val="white"/>
              </a:duotone>
              <a:extLst>
                <a:ext uri="{28A0092B-C50C-407E-A947-70E740481C1C}">
                  <a14:useLocalDpi xmlns:a14="http://schemas.microsoft.com/office/drawing/2010/main"/>
                </a:ext>
              </a:extLst>
            </a:blip>
            <a:srcRect/>
            <a:stretch>
              <a:fillRect/>
            </a:stretch>
          </p:blipFill>
          <p:spPr bwMode="auto">
            <a:xfrm flipH="1">
              <a:off x="1021796" y="4304363"/>
              <a:ext cx="229048" cy="26821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a:extLst>
                <a:ext uri="{FF2B5EF4-FFF2-40B4-BE49-F238E27FC236}">
                  <a16:creationId xmlns:a16="http://schemas.microsoft.com/office/drawing/2014/main" id="{7AE4C9F0-2B66-5FA6-7202-3D6A451A9474}"/>
                </a:ext>
              </a:extLst>
            </p:cNvPr>
            <p:cNvPicPr>
              <a:picLocks noChangeAspect="1" noChangeArrowheads="1"/>
            </p:cNvPicPr>
            <p:nvPr/>
          </p:nvPicPr>
          <p:blipFill>
            <a:blip r:embed="rId5" cstate="print">
              <a:duotone>
                <a:schemeClr val="accent1">
                  <a:shade val="45000"/>
                  <a:satMod val="135000"/>
                </a:schemeClr>
                <a:prstClr val="white"/>
              </a:duotone>
              <a:extLst>
                <a:ext uri="{28A0092B-C50C-407E-A947-70E740481C1C}">
                  <a14:useLocalDpi xmlns:a14="http://schemas.microsoft.com/office/drawing/2010/main"/>
                </a:ext>
              </a:extLst>
            </a:blip>
            <a:srcRect/>
            <a:stretch>
              <a:fillRect/>
            </a:stretch>
          </p:blipFill>
          <p:spPr bwMode="auto">
            <a:xfrm flipH="1">
              <a:off x="905782" y="4506318"/>
              <a:ext cx="229048" cy="268216"/>
            </a:xfrm>
            <a:prstGeom prst="rect">
              <a:avLst/>
            </a:prstGeom>
            <a:noFill/>
            <a:extLst>
              <a:ext uri="{909E8E84-426E-40DD-AFC4-6F175D3DCCD1}">
                <a14:hiddenFill xmlns:a14="http://schemas.microsoft.com/office/drawing/2010/main">
                  <a:solidFill>
                    <a:srgbClr val="FFFFFF"/>
                  </a:solidFill>
                </a14:hiddenFill>
              </a:ext>
            </a:extLst>
          </p:spPr>
        </p:pic>
      </p:grpSp>
      <p:pic>
        <p:nvPicPr>
          <p:cNvPr id="16" name="Graphic 15">
            <a:extLst>
              <a:ext uri="{FF2B5EF4-FFF2-40B4-BE49-F238E27FC236}">
                <a16:creationId xmlns:a16="http://schemas.microsoft.com/office/drawing/2014/main" id="{E4559440-3C64-FD8A-17BA-99D538D7F53E}"/>
              </a:ext>
            </a:extLst>
          </p:cNvPr>
          <p:cNvPicPr>
            <a:picLocks noChangeAspect="1"/>
          </p:cNvPicPr>
          <p:nvPr/>
        </p:nvPicPr>
        <p:blipFill>
          <a:blip r:embed="rId6">
            <a:duotone>
              <a:schemeClr val="accent1">
                <a:shade val="45000"/>
                <a:satMod val="135000"/>
              </a:schemeClr>
              <a:prstClr val="white"/>
            </a:duotone>
            <a:extLst>
              <a:ext uri="{96DAC541-7B7A-43D3-8B79-37D633B846F1}">
                <asvg:svgBlip xmlns:asvg="http://schemas.microsoft.com/office/drawing/2016/SVG/main" r:embed="rId7"/>
              </a:ext>
            </a:extLst>
          </a:blip>
          <a:srcRect/>
          <a:stretch/>
        </p:blipFill>
        <p:spPr>
          <a:xfrm>
            <a:off x="695527" y="1989012"/>
            <a:ext cx="636694" cy="636694"/>
          </a:xfrm>
          <a:prstGeom prst="rect">
            <a:avLst/>
          </a:prstGeom>
        </p:spPr>
      </p:pic>
      <p:pic>
        <p:nvPicPr>
          <p:cNvPr id="27" name="Graphic 26" descr="Online Network with solid fill">
            <a:extLst>
              <a:ext uri="{FF2B5EF4-FFF2-40B4-BE49-F238E27FC236}">
                <a16:creationId xmlns:a16="http://schemas.microsoft.com/office/drawing/2014/main" id="{BDE5678C-1414-3F9A-422F-402300AD1D78}"/>
              </a:ext>
            </a:extLst>
          </p:cNvPr>
          <p:cNvPicPr>
            <a:picLocks noChangeAspect="1"/>
          </p:cNvPicPr>
          <p:nvPr/>
        </p:nvPicPr>
        <p:blipFill>
          <a:blip r:embed="rId8">
            <a:duotone>
              <a:schemeClr val="accent1">
                <a:shade val="45000"/>
                <a:satMod val="135000"/>
              </a:schemeClr>
              <a:prstClr val="white"/>
            </a:duotone>
            <a:extLst>
              <a:ext uri="{96DAC541-7B7A-43D3-8B79-37D633B846F1}">
                <asvg:svgBlip xmlns:asvg="http://schemas.microsoft.com/office/drawing/2016/SVG/main" r:embed="rId9"/>
              </a:ext>
            </a:extLst>
          </a:blip>
          <a:stretch>
            <a:fillRect/>
          </a:stretch>
        </p:blipFill>
        <p:spPr>
          <a:xfrm>
            <a:off x="736354" y="1290482"/>
            <a:ext cx="567771" cy="567771"/>
          </a:xfrm>
          <a:prstGeom prst="rect">
            <a:avLst/>
          </a:prstGeom>
        </p:spPr>
      </p:pic>
      <p:pic>
        <p:nvPicPr>
          <p:cNvPr id="29" name="Picture 28">
            <a:extLst>
              <a:ext uri="{FF2B5EF4-FFF2-40B4-BE49-F238E27FC236}">
                <a16:creationId xmlns:a16="http://schemas.microsoft.com/office/drawing/2014/main" id="{831CDFC5-5FA1-FF27-2B91-C6C604C78EC9}"/>
              </a:ext>
            </a:extLst>
          </p:cNvPr>
          <p:cNvPicPr>
            <a:picLocks noChangeAspect="1"/>
          </p:cNvPicPr>
          <p:nvPr/>
        </p:nvPicPr>
        <p:blipFill>
          <a:blip r:embed="rId10" cstate="print">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683947" y="5962329"/>
            <a:ext cx="669035" cy="669034"/>
          </a:xfrm>
          <a:prstGeom prst="rect">
            <a:avLst/>
          </a:prstGeom>
          <a:noFill/>
        </p:spPr>
      </p:pic>
      <p:pic>
        <p:nvPicPr>
          <p:cNvPr id="31" name="Picture 30">
            <a:extLst>
              <a:ext uri="{FF2B5EF4-FFF2-40B4-BE49-F238E27FC236}">
                <a16:creationId xmlns:a16="http://schemas.microsoft.com/office/drawing/2014/main" id="{97B3C983-477C-DA70-90F1-6219BE879784}"/>
              </a:ext>
            </a:extLst>
          </p:cNvPr>
          <p:cNvPicPr>
            <a:picLocks noChangeAspect="1"/>
          </p:cNvPicPr>
          <p:nvPr/>
        </p:nvPicPr>
        <p:blipFill>
          <a:blip r:embed="rId11" cstate="print">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716211" y="5067463"/>
            <a:ext cx="608056" cy="608056"/>
          </a:xfrm>
          <a:prstGeom prst="rect">
            <a:avLst/>
          </a:prstGeom>
        </p:spPr>
      </p:pic>
    </p:spTree>
    <p:extLst>
      <p:ext uri="{BB962C8B-B14F-4D97-AF65-F5344CB8AC3E}">
        <p14:creationId xmlns:p14="http://schemas.microsoft.com/office/powerpoint/2010/main" val="3210282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9"/>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13E4CF7-90C6-2A6D-53ED-486E6C7B55A3}"/>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20" y="10"/>
            <a:ext cx="12191980" cy="6857990"/>
          </a:xfrm>
          <a:prstGeom prst="rect">
            <a:avLst/>
          </a:prstGeom>
        </p:spPr>
      </p:pic>
      <p:sp>
        <p:nvSpPr>
          <p:cNvPr id="6" name="Rectangle">
            <a:extLst>
              <a:ext uri="{FF2B5EF4-FFF2-40B4-BE49-F238E27FC236}">
                <a16:creationId xmlns:a16="http://schemas.microsoft.com/office/drawing/2014/main" id="{4A8C99C8-5422-D20E-FB40-09BAA448FD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592286" y="3820883"/>
            <a:ext cx="8599694" cy="2046512"/>
          </a:xfrm>
          <a:prstGeom prst="rect">
            <a:avLst/>
          </a:prstGeom>
          <a:gradFill flip="none" rotWithShape="1">
            <a:gsLst>
              <a:gs pos="32000">
                <a:schemeClr val="bg1">
                  <a:alpha val="67000"/>
                </a:schemeClr>
              </a:gs>
              <a:gs pos="0">
                <a:schemeClr val="bg1">
                  <a:alpha val="55000"/>
                </a:schemeClr>
              </a:gs>
              <a:gs pos="99000">
                <a:schemeClr val="bg1">
                  <a:alpha val="55000"/>
                </a:schemeClr>
              </a:gs>
            </a:gsLst>
            <a:path path="circle">
              <a:fillToRect r="100000" b="100000"/>
            </a:path>
            <a:tileRect l="-100000" t="-100000"/>
          </a:gradFill>
          <a:ln w="12700">
            <a:miter lim="400000"/>
          </a:ln>
        </p:spPr>
        <p:txBody>
          <a:bodyPr lIns="50800" tIns="50800" rIns="50800" bIns="5080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2600" b="0" i="0" u="none" strike="noStrike" kern="1200" cap="all" spc="0" normalizeH="0" baseline="0" noProof="0" dirty="0">
              <a:ln>
                <a:noFill/>
              </a:ln>
              <a:solidFill>
                <a:srgbClr val="FFFFFF"/>
              </a:solidFill>
              <a:effectLst/>
              <a:uLnTx/>
              <a:uFillTx/>
              <a:latin typeface="Tenorite"/>
              <a:ea typeface="+mn-ea"/>
              <a:cs typeface="+mn-cs"/>
              <a:sym typeface="Avenir Next"/>
            </a:endParaRPr>
          </a:p>
        </p:txBody>
      </p:sp>
      <p:sp>
        <p:nvSpPr>
          <p:cNvPr id="7" name="Title 1">
            <a:extLst>
              <a:ext uri="{FF2B5EF4-FFF2-40B4-BE49-F238E27FC236}">
                <a16:creationId xmlns:a16="http://schemas.microsoft.com/office/drawing/2014/main" id="{0749A049-600C-D9A8-6B4D-F5563FCC6868}"/>
              </a:ext>
            </a:extLst>
          </p:cNvPr>
          <p:cNvSpPr txBox="1">
            <a:spLocks/>
          </p:cNvSpPr>
          <p:nvPr/>
        </p:nvSpPr>
        <p:spPr>
          <a:xfrm>
            <a:off x="3975735" y="4434050"/>
            <a:ext cx="6278607" cy="149379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800" kern="1200">
                <a:solidFill>
                  <a:schemeClr val="tx1"/>
                </a:solidFill>
                <a:latin typeface="Seaford Display" pitchFamily="2" charset="0"/>
                <a:ea typeface="+mj-ea"/>
                <a:cs typeface="Seaford Display" pitchFamily="2" charset="0"/>
              </a:defRPr>
            </a:lvl1pPr>
          </a:lstStyle>
          <a:p>
            <a:r>
              <a:rPr lang="en-US" sz="6600" dirty="0"/>
              <a:t>Requirements</a:t>
            </a:r>
          </a:p>
        </p:txBody>
      </p:sp>
    </p:spTree>
    <p:extLst>
      <p:ext uri="{BB962C8B-B14F-4D97-AF65-F5344CB8AC3E}">
        <p14:creationId xmlns:p14="http://schemas.microsoft.com/office/powerpoint/2010/main" val="4170722805"/>
      </p:ext>
    </p:extLst>
  </p:cSld>
  <p:clrMapOvr>
    <a:overrideClrMapping bg1="dk1" tx1="lt1" bg2="dk2" tx2="lt2" accent1="accent1" accent2="accent2" accent3="accent3" accent4="accent4" accent5="accent5" accent6="accent6" hlink="hlink" folHlink="folHlink"/>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719A7D-1904-B821-A29A-884BCD09B166}"/>
              </a:ext>
            </a:extLst>
          </p:cNvPr>
          <p:cNvSpPr>
            <a:spLocks noGrp="1"/>
          </p:cNvSpPr>
          <p:nvPr>
            <p:ph type="title"/>
          </p:nvPr>
        </p:nvSpPr>
        <p:spPr>
          <a:xfrm>
            <a:off x="0" y="-49940"/>
            <a:ext cx="12192000" cy="1325563"/>
          </a:xfrm>
        </p:spPr>
        <p:txBody>
          <a:bodyPr/>
          <a:lstStyle/>
          <a:p>
            <a:pPr algn="ctr"/>
            <a:r>
              <a:rPr lang="en-US" dirty="0"/>
              <a:t>Technical Requirements</a:t>
            </a:r>
          </a:p>
        </p:txBody>
      </p:sp>
      <p:sp>
        <p:nvSpPr>
          <p:cNvPr id="4" name="Date Placeholder 3">
            <a:extLst>
              <a:ext uri="{FF2B5EF4-FFF2-40B4-BE49-F238E27FC236}">
                <a16:creationId xmlns:a16="http://schemas.microsoft.com/office/drawing/2014/main" id="{BDB62906-E542-1BD9-8EB6-64F2514EF4D0}"/>
              </a:ext>
            </a:extLst>
          </p:cNvPr>
          <p:cNvSpPr>
            <a:spLocks noGrp="1"/>
          </p:cNvSpPr>
          <p:nvPr>
            <p:ph type="dt" sz="half" idx="10"/>
          </p:nvPr>
        </p:nvSpPr>
        <p:spPr>
          <a:xfrm>
            <a:off x="208879" y="6356350"/>
            <a:ext cx="2743200" cy="365125"/>
          </a:xfrm>
        </p:spPr>
        <p:txBody>
          <a:bodyPr/>
          <a:lstStyle/>
          <a:p>
            <a:r>
              <a:rPr lang="en-US" dirty="0"/>
              <a:t>Vision: Rust app dev -- GOSIM 2023</a:t>
            </a:r>
          </a:p>
        </p:txBody>
      </p:sp>
      <p:sp>
        <p:nvSpPr>
          <p:cNvPr id="6" name="Slide Number Placeholder 5">
            <a:extLst>
              <a:ext uri="{FF2B5EF4-FFF2-40B4-BE49-F238E27FC236}">
                <a16:creationId xmlns:a16="http://schemas.microsoft.com/office/drawing/2014/main" id="{389D10D6-CF49-164B-1818-AAA99B8458EC}"/>
              </a:ext>
            </a:extLst>
          </p:cNvPr>
          <p:cNvSpPr>
            <a:spLocks noGrp="1"/>
          </p:cNvSpPr>
          <p:nvPr>
            <p:ph type="sldNum" sz="quarter" idx="12"/>
          </p:nvPr>
        </p:nvSpPr>
        <p:spPr/>
        <p:txBody>
          <a:bodyPr/>
          <a:lstStyle/>
          <a:p>
            <a:fld id="{7D62C56D-5E74-2945-931D-C07ECBF0F859}" type="slidenum">
              <a:rPr lang="en-US" smtClean="0"/>
              <a:t>26</a:t>
            </a:fld>
            <a:endParaRPr lang="en-US"/>
          </a:p>
        </p:txBody>
      </p:sp>
      <p:sp>
        <p:nvSpPr>
          <p:cNvPr id="9" name="Oval 8">
            <a:extLst>
              <a:ext uri="{FF2B5EF4-FFF2-40B4-BE49-F238E27FC236}">
                <a16:creationId xmlns:a16="http://schemas.microsoft.com/office/drawing/2014/main" id="{30D4AF3A-DA1F-B9AB-E171-3A295E94A3B2}"/>
              </a:ext>
            </a:extLst>
          </p:cNvPr>
          <p:cNvSpPr/>
          <p:nvPr/>
        </p:nvSpPr>
        <p:spPr>
          <a:xfrm>
            <a:off x="1519517" y="1120748"/>
            <a:ext cx="5659419" cy="5471160"/>
          </a:xfrm>
          <a:prstGeom prst="ellipse">
            <a:avLst/>
          </a:prstGeom>
          <a:solidFill>
            <a:schemeClr val="accent6">
              <a:lumMod val="75000"/>
              <a:alpha val="12152"/>
            </a:schemeClr>
          </a:solidFill>
          <a:ln>
            <a:solidFill>
              <a:schemeClr val="bg2">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tIns="0" rtlCol="0" anchor="t"/>
          <a:lstStyle/>
          <a:p>
            <a:pPr algn="ctr"/>
            <a:endParaRPr lang="en-US" b="1" dirty="0">
              <a:solidFill>
                <a:schemeClr val="accent1">
                  <a:lumMod val="75000"/>
                </a:schemeClr>
              </a:solidFill>
            </a:endParaRPr>
          </a:p>
        </p:txBody>
      </p:sp>
      <p:sp>
        <p:nvSpPr>
          <p:cNvPr id="10" name="Oval 9">
            <a:extLst>
              <a:ext uri="{FF2B5EF4-FFF2-40B4-BE49-F238E27FC236}">
                <a16:creationId xmlns:a16="http://schemas.microsoft.com/office/drawing/2014/main" id="{33E49FAB-857F-4CE5-48F8-0D1364D17F1D}"/>
              </a:ext>
            </a:extLst>
          </p:cNvPr>
          <p:cNvSpPr/>
          <p:nvPr/>
        </p:nvSpPr>
        <p:spPr>
          <a:xfrm>
            <a:off x="5017545" y="1120747"/>
            <a:ext cx="5659419" cy="5471160"/>
          </a:xfrm>
          <a:prstGeom prst="ellipse">
            <a:avLst/>
          </a:prstGeom>
          <a:solidFill>
            <a:schemeClr val="accent1">
              <a:alpha val="12152"/>
            </a:schemeClr>
          </a:solidFill>
          <a:ln>
            <a:solidFill>
              <a:schemeClr val="bg2">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tIns="0" rtlCol="0" anchor="t"/>
          <a:lstStyle/>
          <a:p>
            <a:pPr algn="ctr"/>
            <a:endParaRPr lang="en-US" dirty="0"/>
          </a:p>
        </p:txBody>
      </p:sp>
      <p:sp>
        <p:nvSpPr>
          <p:cNvPr id="12" name="TextBox 11">
            <a:extLst>
              <a:ext uri="{FF2B5EF4-FFF2-40B4-BE49-F238E27FC236}">
                <a16:creationId xmlns:a16="http://schemas.microsoft.com/office/drawing/2014/main" id="{F144AD0F-FC49-9854-35CC-40A51001B68B}"/>
              </a:ext>
            </a:extLst>
          </p:cNvPr>
          <p:cNvSpPr txBox="1"/>
          <p:nvPr/>
        </p:nvSpPr>
        <p:spPr>
          <a:xfrm>
            <a:off x="3480993" y="1347499"/>
            <a:ext cx="1736468" cy="400110"/>
          </a:xfrm>
          <a:prstGeom prst="rect">
            <a:avLst/>
          </a:prstGeom>
          <a:noFill/>
        </p:spPr>
        <p:txBody>
          <a:bodyPr wrap="square">
            <a:spAutoFit/>
          </a:bodyPr>
          <a:lstStyle/>
          <a:p>
            <a:pPr algn="ctr"/>
            <a:r>
              <a:rPr lang="en-US" sz="2000" b="1" dirty="0">
                <a:solidFill>
                  <a:schemeClr val="accent6">
                    <a:lumMod val="50000"/>
                  </a:schemeClr>
                </a:solidFill>
              </a:rPr>
              <a:t>runtime</a:t>
            </a:r>
            <a:endParaRPr lang="en-US" sz="2000" dirty="0">
              <a:solidFill>
                <a:schemeClr val="accent6">
                  <a:lumMod val="50000"/>
                </a:schemeClr>
              </a:solidFill>
            </a:endParaRPr>
          </a:p>
        </p:txBody>
      </p:sp>
      <p:sp>
        <p:nvSpPr>
          <p:cNvPr id="13" name="TextBox 12">
            <a:extLst>
              <a:ext uri="{FF2B5EF4-FFF2-40B4-BE49-F238E27FC236}">
                <a16:creationId xmlns:a16="http://schemas.microsoft.com/office/drawing/2014/main" id="{28BEC6E3-1444-29B4-E15D-09A556FEF079}"/>
              </a:ext>
            </a:extLst>
          </p:cNvPr>
          <p:cNvSpPr txBox="1"/>
          <p:nvPr/>
        </p:nvSpPr>
        <p:spPr>
          <a:xfrm>
            <a:off x="6979020" y="1347499"/>
            <a:ext cx="1736468" cy="400110"/>
          </a:xfrm>
          <a:prstGeom prst="rect">
            <a:avLst/>
          </a:prstGeom>
          <a:noFill/>
        </p:spPr>
        <p:txBody>
          <a:bodyPr wrap="square">
            <a:spAutoFit/>
          </a:bodyPr>
          <a:lstStyle/>
          <a:p>
            <a:pPr algn="ctr"/>
            <a:r>
              <a:rPr lang="en-US" sz="2000" b="1" dirty="0">
                <a:solidFill>
                  <a:schemeClr val="accent1">
                    <a:lumMod val="75000"/>
                  </a:schemeClr>
                </a:solidFill>
              </a:rPr>
              <a:t>build, dev</a:t>
            </a:r>
            <a:endParaRPr lang="en-US" sz="2000" dirty="0"/>
          </a:p>
        </p:txBody>
      </p:sp>
      <p:sp>
        <p:nvSpPr>
          <p:cNvPr id="14" name="Rounded Rectangle 13">
            <a:extLst>
              <a:ext uri="{FF2B5EF4-FFF2-40B4-BE49-F238E27FC236}">
                <a16:creationId xmlns:a16="http://schemas.microsoft.com/office/drawing/2014/main" id="{92EFF2DC-F35B-A18D-6ED1-4EE001E76132}"/>
              </a:ext>
            </a:extLst>
          </p:cNvPr>
          <p:cNvSpPr/>
          <p:nvPr/>
        </p:nvSpPr>
        <p:spPr>
          <a:xfrm>
            <a:off x="2453773" y="2416102"/>
            <a:ext cx="1580652" cy="1169687"/>
          </a:xfrm>
          <a:prstGeom prst="roundRect">
            <a:avLst/>
          </a:prstGeom>
          <a:solidFill>
            <a:schemeClr val="accent6">
              <a:lumMod val="50000"/>
              <a:alpha val="79999"/>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t>Efficient, performant execution</a:t>
            </a:r>
          </a:p>
        </p:txBody>
      </p:sp>
      <p:sp>
        <p:nvSpPr>
          <p:cNvPr id="15" name="Rounded Rectangle 14">
            <a:extLst>
              <a:ext uri="{FF2B5EF4-FFF2-40B4-BE49-F238E27FC236}">
                <a16:creationId xmlns:a16="http://schemas.microsoft.com/office/drawing/2014/main" id="{D9F41274-2553-81F4-242D-778221630631}"/>
              </a:ext>
            </a:extLst>
          </p:cNvPr>
          <p:cNvSpPr/>
          <p:nvPr/>
        </p:nvSpPr>
        <p:spPr>
          <a:xfrm>
            <a:off x="7477257" y="2056868"/>
            <a:ext cx="1959308" cy="893842"/>
          </a:xfrm>
          <a:prstGeom prst="roundRect">
            <a:avLst/>
          </a:prstGeom>
          <a:solidFill>
            <a:schemeClr val="accent1">
              <a:lumMod val="50000"/>
              <a:alpha val="79999"/>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t>Quick compilation</a:t>
            </a:r>
          </a:p>
        </p:txBody>
      </p:sp>
      <p:sp>
        <p:nvSpPr>
          <p:cNvPr id="17" name="Rounded Rectangle 16">
            <a:extLst>
              <a:ext uri="{FF2B5EF4-FFF2-40B4-BE49-F238E27FC236}">
                <a16:creationId xmlns:a16="http://schemas.microsoft.com/office/drawing/2014/main" id="{756D918C-211E-C57D-C09F-C60DEB2B56A1}"/>
              </a:ext>
            </a:extLst>
          </p:cNvPr>
          <p:cNvSpPr/>
          <p:nvPr/>
        </p:nvSpPr>
        <p:spPr>
          <a:xfrm>
            <a:off x="2790118" y="4449558"/>
            <a:ext cx="1733172" cy="1063354"/>
          </a:xfrm>
          <a:prstGeom prst="roundRect">
            <a:avLst/>
          </a:prstGeom>
          <a:solidFill>
            <a:schemeClr val="accent6">
              <a:lumMod val="50000"/>
              <a:alpha val="79999"/>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t>Fast app startup</a:t>
            </a:r>
          </a:p>
        </p:txBody>
      </p:sp>
      <p:sp>
        <p:nvSpPr>
          <p:cNvPr id="18" name="Rounded Rectangle 17">
            <a:extLst>
              <a:ext uri="{FF2B5EF4-FFF2-40B4-BE49-F238E27FC236}">
                <a16:creationId xmlns:a16="http://schemas.microsoft.com/office/drawing/2014/main" id="{0093C559-C17D-2162-12BE-50A9F9A66A8E}"/>
              </a:ext>
            </a:extLst>
          </p:cNvPr>
          <p:cNvSpPr/>
          <p:nvPr/>
        </p:nvSpPr>
        <p:spPr>
          <a:xfrm>
            <a:off x="8297737" y="3632186"/>
            <a:ext cx="1893330" cy="893842"/>
          </a:xfrm>
          <a:prstGeom prst="roundRect">
            <a:avLst/>
          </a:prstGeom>
          <a:solidFill>
            <a:schemeClr val="accent1">
              <a:lumMod val="50000"/>
              <a:alpha val="79999"/>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t>Consistent abstractions</a:t>
            </a:r>
          </a:p>
        </p:txBody>
      </p:sp>
      <p:sp>
        <p:nvSpPr>
          <p:cNvPr id="19" name="Rounded Rectangle 18">
            <a:extLst>
              <a:ext uri="{FF2B5EF4-FFF2-40B4-BE49-F238E27FC236}">
                <a16:creationId xmlns:a16="http://schemas.microsoft.com/office/drawing/2014/main" id="{8E567F42-FDA8-7771-4DE3-2B60394D532F}"/>
              </a:ext>
            </a:extLst>
          </p:cNvPr>
          <p:cNvSpPr/>
          <p:nvPr/>
        </p:nvSpPr>
        <p:spPr>
          <a:xfrm>
            <a:off x="5351924" y="2894230"/>
            <a:ext cx="1506076" cy="1236846"/>
          </a:xfrm>
          <a:prstGeom prst="roundRect">
            <a:avLst/>
          </a:prstGeom>
          <a:gradFill>
            <a:gsLst>
              <a:gs pos="70000">
                <a:schemeClr val="accent6">
                  <a:alpha val="87265"/>
                  <a:lumMod val="59000"/>
                </a:schemeClr>
              </a:gs>
              <a:gs pos="19000">
                <a:schemeClr val="accent1">
                  <a:lumMod val="52379"/>
                  <a:alpha val="93114"/>
                </a:schemeClr>
              </a:gs>
            </a:gsLst>
            <a:lin ang="12000000" scaled="0"/>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t>Platform policy compliance</a:t>
            </a:r>
          </a:p>
        </p:txBody>
      </p:sp>
      <p:sp>
        <p:nvSpPr>
          <p:cNvPr id="20" name="Rounded Rectangle 19">
            <a:extLst>
              <a:ext uri="{FF2B5EF4-FFF2-40B4-BE49-F238E27FC236}">
                <a16:creationId xmlns:a16="http://schemas.microsoft.com/office/drawing/2014/main" id="{51C7A21D-5639-FD14-C00E-4E7B61661E44}"/>
              </a:ext>
            </a:extLst>
          </p:cNvPr>
          <p:cNvSpPr/>
          <p:nvPr/>
        </p:nvSpPr>
        <p:spPr>
          <a:xfrm>
            <a:off x="6112433" y="4599178"/>
            <a:ext cx="1733174" cy="1236846"/>
          </a:xfrm>
          <a:prstGeom prst="roundRect">
            <a:avLst/>
          </a:prstGeom>
          <a:gradFill>
            <a:gsLst>
              <a:gs pos="77000">
                <a:schemeClr val="accent6">
                  <a:lumMod val="57000"/>
                  <a:alpha val="83552"/>
                </a:schemeClr>
              </a:gs>
              <a:gs pos="60000">
                <a:schemeClr val="accent1">
                  <a:lumMod val="52379"/>
                  <a:alpha val="93114"/>
                </a:schemeClr>
              </a:gs>
            </a:gsLst>
            <a:lin ang="12000000" scaled="0"/>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t>Flexibility for third-party components</a:t>
            </a:r>
          </a:p>
        </p:txBody>
      </p:sp>
    </p:spTree>
    <p:extLst>
      <p:ext uri="{BB962C8B-B14F-4D97-AF65-F5344CB8AC3E}">
        <p14:creationId xmlns:p14="http://schemas.microsoft.com/office/powerpoint/2010/main" val="30405119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ounded Rectangle 86">
            <a:extLst>
              <a:ext uri="{FF2B5EF4-FFF2-40B4-BE49-F238E27FC236}">
                <a16:creationId xmlns:a16="http://schemas.microsoft.com/office/drawing/2014/main" id="{F7B2A6C5-D554-A682-926A-6CA4196C5824}"/>
              </a:ext>
            </a:extLst>
          </p:cNvPr>
          <p:cNvSpPr/>
          <p:nvPr/>
        </p:nvSpPr>
        <p:spPr>
          <a:xfrm>
            <a:off x="6572788" y="3101116"/>
            <a:ext cx="1580652" cy="1169687"/>
          </a:xfrm>
          <a:prstGeom prst="roundRect">
            <a:avLst/>
          </a:prstGeom>
          <a:solidFill>
            <a:schemeClr val="accent6">
              <a:lumMod val="50000"/>
              <a:alpha val="79999"/>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t>Efficient, performant execution</a:t>
            </a:r>
          </a:p>
        </p:txBody>
      </p:sp>
      <p:cxnSp>
        <p:nvCxnSpPr>
          <p:cNvPr id="62" name="Straight Arrow Connector 59">
            <a:extLst>
              <a:ext uri="{FF2B5EF4-FFF2-40B4-BE49-F238E27FC236}">
                <a16:creationId xmlns:a16="http://schemas.microsoft.com/office/drawing/2014/main" id="{FC05E3AD-43B7-093F-7C63-41BA3380BE5C}"/>
              </a:ext>
            </a:extLst>
          </p:cNvPr>
          <p:cNvCxnSpPr>
            <a:cxnSpLocks/>
            <a:stCxn id="17" idx="0"/>
            <a:endCxn id="9" idx="2"/>
          </p:cNvCxnSpPr>
          <p:nvPr/>
        </p:nvCxnSpPr>
        <p:spPr>
          <a:xfrm rot="5400000" flipH="1" flipV="1">
            <a:off x="4760587" y="3873160"/>
            <a:ext cx="1280865" cy="906466"/>
          </a:xfrm>
          <a:prstGeom prst="curvedConnector2">
            <a:avLst/>
          </a:prstGeom>
          <a:ln w="25400">
            <a:solidFill>
              <a:schemeClr val="tx1"/>
            </a:solidFill>
            <a:tailEnd type="triangle" w="lg" len="lg"/>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65" name="Straight Arrow Connector 59">
            <a:extLst>
              <a:ext uri="{FF2B5EF4-FFF2-40B4-BE49-F238E27FC236}">
                <a16:creationId xmlns:a16="http://schemas.microsoft.com/office/drawing/2014/main" id="{04BE2326-4427-425E-5ECC-9F6FF9DD68C8}"/>
              </a:ext>
            </a:extLst>
          </p:cNvPr>
          <p:cNvCxnSpPr>
            <a:cxnSpLocks/>
            <a:stCxn id="18" idx="5"/>
            <a:endCxn id="9" idx="2"/>
          </p:cNvCxnSpPr>
          <p:nvPr/>
        </p:nvCxnSpPr>
        <p:spPr>
          <a:xfrm rot="16200000" flipH="1">
            <a:off x="5126249" y="2957957"/>
            <a:ext cx="631698" cy="824308"/>
          </a:xfrm>
          <a:prstGeom prst="curvedConnector2">
            <a:avLst/>
          </a:prstGeom>
          <a:ln w="25400">
            <a:solidFill>
              <a:schemeClr val="tx1"/>
            </a:solidFill>
            <a:tailEnd type="triangle" w="lg" len="lg"/>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164EF6B2-9FC3-3636-CA13-E45399705772}"/>
              </a:ext>
            </a:extLst>
          </p:cNvPr>
          <p:cNvCxnSpPr>
            <a:cxnSpLocks/>
            <a:stCxn id="19" idx="7"/>
            <a:endCxn id="9" idx="2"/>
          </p:cNvCxnSpPr>
          <p:nvPr/>
        </p:nvCxnSpPr>
        <p:spPr>
          <a:xfrm rot="5400000" flipH="1" flipV="1">
            <a:off x="3725308" y="2772898"/>
            <a:ext cx="1215881" cy="3042007"/>
          </a:xfrm>
          <a:prstGeom prst="curvedConnector2">
            <a:avLst/>
          </a:prstGeom>
          <a:ln w="25400">
            <a:solidFill>
              <a:schemeClr val="tx1"/>
            </a:solidFill>
            <a:tailEnd type="triangle" w="lg" len="lg"/>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6E271269-1A85-9D27-57B5-DC96B7605499}"/>
              </a:ext>
            </a:extLst>
          </p:cNvPr>
          <p:cNvSpPr>
            <a:spLocks noGrp="1"/>
          </p:cNvSpPr>
          <p:nvPr>
            <p:ph type="title"/>
          </p:nvPr>
        </p:nvSpPr>
        <p:spPr/>
        <p:txBody>
          <a:bodyPr/>
          <a:lstStyle/>
          <a:p>
            <a:r>
              <a:rPr lang="en-US" dirty="0"/>
              <a:t>Efficient, performant execution</a:t>
            </a:r>
          </a:p>
        </p:txBody>
      </p:sp>
      <p:sp>
        <p:nvSpPr>
          <p:cNvPr id="4" name="Date Placeholder 3">
            <a:extLst>
              <a:ext uri="{FF2B5EF4-FFF2-40B4-BE49-F238E27FC236}">
                <a16:creationId xmlns:a16="http://schemas.microsoft.com/office/drawing/2014/main" id="{4EAFBA6F-0284-C316-42D6-10177AD09EA2}"/>
              </a:ext>
            </a:extLst>
          </p:cNvPr>
          <p:cNvSpPr>
            <a:spLocks noGrp="1"/>
          </p:cNvSpPr>
          <p:nvPr>
            <p:ph type="dt" sz="half" idx="10"/>
          </p:nvPr>
        </p:nvSpPr>
        <p:spPr/>
        <p:txBody>
          <a:bodyPr/>
          <a:lstStyle/>
          <a:p>
            <a:r>
              <a:rPr lang="en-US"/>
              <a:t>Vision: Rust app dev -- GOSIM 2023</a:t>
            </a:r>
            <a:endParaRPr lang="en-US" dirty="0"/>
          </a:p>
        </p:txBody>
      </p:sp>
      <p:sp>
        <p:nvSpPr>
          <p:cNvPr id="5" name="Slide Number Placeholder 4">
            <a:extLst>
              <a:ext uri="{FF2B5EF4-FFF2-40B4-BE49-F238E27FC236}">
                <a16:creationId xmlns:a16="http://schemas.microsoft.com/office/drawing/2014/main" id="{0A49F6AA-4596-D718-4A61-EEF84C78C7C7}"/>
              </a:ext>
            </a:extLst>
          </p:cNvPr>
          <p:cNvSpPr>
            <a:spLocks noGrp="1"/>
          </p:cNvSpPr>
          <p:nvPr>
            <p:ph type="sldNum" sz="quarter" idx="12"/>
          </p:nvPr>
        </p:nvSpPr>
        <p:spPr/>
        <p:txBody>
          <a:bodyPr/>
          <a:lstStyle/>
          <a:p>
            <a:fld id="{7D62C56D-5E74-2945-931D-C07ECBF0F859}" type="slidenum">
              <a:rPr lang="en-US" smtClean="0"/>
              <a:pPr/>
              <a:t>27</a:t>
            </a:fld>
            <a:endParaRPr lang="en-US" dirty="0"/>
          </a:p>
        </p:txBody>
      </p:sp>
      <p:sp>
        <p:nvSpPr>
          <p:cNvPr id="9" name="Oval 8">
            <a:extLst>
              <a:ext uri="{FF2B5EF4-FFF2-40B4-BE49-F238E27FC236}">
                <a16:creationId xmlns:a16="http://schemas.microsoft.com/office/drawing/2014/main" id="{CBEAAAC2-C719-43CF-04BF-198A2CFEF866}"/>
              </a:ext>
            </a:extLst>
          </p:cNvPr>
          <p:cNvSpPr/>
          <p:nvPr/>
        </p:nvSpPr>
        <p:spPr>
          <a:xfrm>
            <a:off x="5854252" y="2165770"/>
            <a:ext cx="3040380" cy="3040380"/>
          </a:xfrm>
          <a:prstGeom prst="ellipse">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a:r>
              <a:rPr lang="en-US" sz="3200" dirty="0"/>
              <a:t>Efficiency, </a:t>
            </a:r>
          </a:p>
          <a:p>
            <a:pPr algn="ctr"/>
            <a:r>
              <a:rPr lang="en-US" sz="3200" dirty="0"/>
              <a:t>Performance</a:t>
            </a:r>
          </a:p>
        </p:txBody>
      </p:sp>
      <p:sp>
        <p:nvSpPr>
          <p:cNvPr id="11" name="Oval 10">
            <a:extLst>
              <a:ext uri="{FF2B5EF4-FFF2-40B4-BE49-F238E27FC236}">
                <a16:creationId xmlns:a16="http://schemas.microsoft.com/office/drawing/2014/main" id="{D3FB1AB4-15C8-0FFA-892D-92C0ACABB72E}"/>
              </a:ext>
            </a:extLst>
          </p:cNvPr>
          <p:cNvSpPr/>
          <p:nvPr/>
        </p:nvSpPr>
        <p:spPr>
          <a:xfrm>
            <a:off x="9287163" y="1151608"/>
            <a:ext cx="2076621" cy="2076621"/>
          </a:xfrm>
          <a:prstGeom prst="ellipse">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none" lIns="0" tIns="91440" rIns="0" bIns="0" rtlCol="0" anchor="t"/>
          <a:lstStyle/>
          <a:p>
            <a:pPr algn="ctr"/>
            <a:r>
              <a:rPr lang="en-US" sz="2400" dirty="0"/>
              <a:t>High </a:t>
            </a:r>
            <a:br>
              <a:rPr lang="en-US" sz="2400" dirty="0"/>
            </a:br>
            <a:r>
              <a:rPr lang="en-US" sz="2400" dirty="0"/>
              <a:t>Responsiveness</a:t>
            </a:r>
          </a:p>
          <a:p>
            <a:pPr algn="ctr">
              <a:lnSpc>
                <a:spcPct val="125000"/>
              </a:lnSpc>
            </a:pPr>
            <a:r>
              <a:rPr lang="en-US" dirty="0"/>
              <a:t>(low input latency)</a:t>
            </a:r>
          </a:p>
        </p:txBody>
      </p:sp>
      <p:sp>
        <p:nvSpPr>
          <p:cNvPr id="12" name="Oval 11">
            <a:extLst>
              <a:ext uri="{FF2B5EF4-FFF2-40B4-BE49-F238E27FC236}">
                <a16:creationId xmlns:a16="http://schemas.microsoft.com/office/drawing/2014/main" id="{2B745AE7-7A6E-B923-450E-06DD903E5BF8}"/>
              </a:ext>
            </a:extLst>
          </p:cNvPr>
          <p:cNvSpPr/>
          <p:nvPr/>
        </p:nvSpPr>
        <p:spPr>
          <a:xfrm>
            <a:off x="8894632" y="4365221"/>
            <a:ext cx="2087418" cy="2087418"/>
          </a:xfrm>
          <a:prstGeom prst="ellipse">
            <a:avLst/>
          </a:prstGeom>
          <a:solidFill>
            <a:schemeClr val="accent6">
              <a:lumMod val="7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a:r>
              <a:rPr lang="en-US" sz="2400" dirty="0"/>
              <a:t>Energy efficiency</a:t>
            </a:r>
          </a:p>
          <a:p>
            <a:pPr algn="ctr">
              <a:lnSpc>
                <a:spcPct val="125000"/>
              </a:lnSpc>
            </a:pPr>
            <a:r>
              <a:rPr lang="en-US" sz="2000" dirty="0"/>
              <a:t>(on mobile)</a:t>
            </a:r>
            <a:endParaRPr lang="en-US" sz="2400" dirty="0"/>
          </a:p>
        </p:txBody>
      </p:sp>
      <p:sp>
        <p:nvSpPr>
          <p:cNvPr id="17" name="Oval 16">
            <a:extLst>
              <a:ext uri="{FF2B5EF4-FFF2-40B4-BE49-F238E27FC236}">
                <a16:creationId xmlns:a16="http://schemas.microsoft.com/office/drawing/2014/main" id="{A653B0B7-1F09-FC2C-6FA2-330BF57A9878}"/>
              </a:ext>
            </a:extLst>
          </p:cNvPr>
          <p:cNvSpPr/>
          <p:nvPr/>
        </p:nvSpPr>
        <p:spPr>
          <a:xfrm>
            <a:off x="4085216" y="4966825"/>
            <a:ext cx="1725139" cy="1725139"/>
          </a:xfrm>
          <a:prstGeom prst="ellipse">
            <a:avLst/>
          </a:prstGeom>
          <a:solidFill>
            <a:schemeClr val="accent2"/>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none" lIns="0" rIns="0" rtlCol="0" anchor="ctr"/>
          <a:lstStyle/>
          <a:p>
            <a:pPr algn="ctr"/>
            <a:r>
              <a:rPr lang="en-US" sz="2400" dirty="0"/>
              <a:t>Full-system</a:t>
            </a:r>
            <a:br>
              <a:rPr lang="en-US" sz="2400" dirty="0"/>
            </a:br>
            <a:r>
              <a:rPr lang="en-US" sz="2400" dirty="0"/>
              <a:t>profiling</a:t>
            </a:r>
          </a:p>
        </p:txBody>
      </p:sp>
      <p:sp>
        <p:nvSpPr>
          <p:cNvPr id="18" name="Oval 17">
            <a:extLst>
              <a:ext uri="{FF2B5EF4-FFF2-40B4-BE49-F238E27FC236}">
                <a16:creationId xmlns:a16="http://schemas.microsoft.com/office/drawing/2014/main" id="{1B1B9115-2DC5-CE27-572F-B87EF4D6C6CB}"/>
              </a:ext>
            </a:extLst>
          </p:cNvPr>
          <p:cNvSpPr/>
          <p:nvPr/>
        </p:nvSpPr>
        <p:spPr>
          <a:xfrm>
            <a:off x="3248221" y="1272539"/>
            <a:ext cx="2087418" cy="2087418"/>
          </a:xfrm>
          <a:prstGeom prst="ellipse">
            <a:avLst/>
          </a:prstGeom>
          <a:solidFill>
            <a:schemeClr val="accent2"/>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none" lIns="0" rIns="0" rtlCol="0" anchor="ctr"/>
          <a:lstStyle/>
          <a:p>
            <a:pPr algn="ctr"/>
            <a:r>
              <a:rPr lang="en-US" sz="2200" dirty="0"/>
              <a:t>Avoid slow </a:t>
            </a:r>
            <a:br>
              <a:rPr lang="en-US" sz="2200" dirty="0"/>
            </a:br>
            <a:r>
              <a:rPr lang="en-US" sz="2200" dirty="0"/>
              <a:t>communication</a:t>
            </a:r>
            <a:br>
              <a:rPr lang="en-US" sz="2200" dirty="0"/>
            </a:br>
            <a:r>
              <a:rPr lang="en-US" sz="2200" dirty="0"/>
              <a:t>with platform</a:t>
            </a:r>
          </a:p>
        </p:txBody>
      </p:sp>
      <p:grpSp>
        <p:nvGrpSpPr>
          <p:cNvPr id="86" name="Group 85">
            <a:extLst>
              <a:ext uri="{FF2B5EF4-FFF2-40B4-BE49-F238E27FC236}">
                <a16:creationId xmlns:a16="http://schemas.microsoft.com/office/drawing/2014/main" id="{6A4331B9-424E-0A6F-2E3F-8EB5DE3ABE24}"/>
              </a:ext>
            </a:extLst>
          </p:cNvPr>
          <p:cNvGrpSpPr/>
          <p:nvPr/>
        </p:nvGrpSpPr>
        <p:grpSpPr>
          <a:xfrm>
            <a:off x="537211" y="3081325"/>
            <a:ext cx="3173426" cy="3173426"/>
            <a:chOff x="537211" y="3081325"/>
            <a:chExt cx="3173426" cy="3173426"/>
          </a:xfrm>
          <a:solidFill>
            <a:schemeClr val="accent2"/>
          </a:solidFill>
        </p:grpSpPr>
        <p:sp>
          <p:nvSpPr>
            <p:cNvPr id="13" name="Oval 12">
              <a:extLst>
                <a:ext uri="{FF2B5EF4-FFF2-40B4-BE49-F238E27FC236}">
                  <a16:creationId xmlns:a16="http://schemas.microsoft.com/office/drawing/2014/main" id="{B8B45BF0-E376-7112-3D45-D9D7A74299C9}"/>
                </a:ext>
              </a:extLst>
            </p:cNvPr>
            <p:cNvSpPr/>
            <p:nvPr/>
          </p:nvSpPr>
          <p:spPr>
            <a:xfrm>
              <a:off x="537211" y="3081325"/>
              <a:ext cx="3173426" cy="3173426"/>
            </a:xfrm>
            <a:prstGeom prst="ellipse">
              <a:avLst/>
            </a:prstGeom>
            <a:grp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none" lIns="0" tIns="0" rIns="0" bIns="0" rtlCol="0" anchor="t"/>
            <a:lstStyle/>
            <a:p>
              <a:pPr algn="ctr"/>
              <a:r>
                <a:rPr lang="en-US" sz="2800" dirty="0"/>
                <a:t>Rust   </a:t>
              </a:r>
            </a:p>
          </p:txBody>
        </p:sp>
        <p:sp>
          <p:nvSpPr>
            <p:cNvPr id="15" name="Oval 14">
              <a:extLst>
                <a:ext uri="{FF2B5EF4-FFF2-40B4-BE49-F238E27FC236}">
                  <a16:creationId xmlns:a16="http://schemas.microsoft.com/office/drawing/2014/main" id="{3EB851D5-E420-9A23-117A-40E90FF355E6}"/>
                </a:ext>
              </a:extLst>
            </p:cNvPr>
            <p:cNvSpPr/>
            <p:nvPr/>
          </p:nvSpPr>
          <p:spPr>
            <a:xfrm>
              <a:off x="682517" y="4086252"/>
              <a:ext cx="1022297" cy="1022297"/>
            </a:xfrm>
            <a:prstGeom prst="ellipse">
              <a:avLst/>
            </a:prstGeom>
            <a:solidFill>
              <a:schemeClr val="accent2">
                <a:lumMod val="7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none" lIns="0" rIns="0" rtlCol="0" anchor="ctr"/>
            <a:lstStyle/>
            <a:p>
              <a:pPr algn="ctr"/>
              <a:r>
                <a:rPr lang="en-US" sz="2000" dirty="0"/>
                <a:t>No</a:t>
              </a:r>
              <a:br>
                <a:rPr lang="en-US" sz="2000" dirty="0"/>
              </a:br>
              <a:r>
                <a:rPr lang="en-US" sz="2000" dirty="0"/>
                <a:t>runtime</a:t>
              </a:r>
            </a:p>
          </p:txBody>
        </p:sp>
        <p:sp>
          <p:nvSpPr>
            <p:cNvPr id="16" name="Oval 15">
              <a:extLst>
                <a:ext uri="{FF2B5EF4-FFF2-40B4-BE49-F238E27FC236}">
                  <a16:creationId xmlns:a16="http://schemas.microsoft.com/office/drawing/2014/main" id="{B8F63EC5-402E-29D0-39F9-AE3551ECAF11}"/>
                </a:ext>
              </a:extLst>
            </p:cNvPr>
            <p:cNvSpPr/>
            <p:nvPr/>
          </p:nvSpPr>
          <p:spPr>
            <a:xfrm>
              <a:off x="2460652" y="3743352"/>
              <a:ext cx="1022297" cy="1022297"/>
            </a:xfrm>
            <a:prstGeom prst="ellipse">
              <a:avLst/>
            </a:prstGeom>
            <a:solidFill>
              <a:schemeClr val="accent2">
                <a:lumMod val="7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a:r>
                <a:rPr lang="en-US" sz="2000" dirty="0"/>
                <a:t>No GC</a:t>
              </a:r>
            </a:p>
          </p:txBody>
        </p:sp>
        <p:sp>
          <p:nvSpPr>
            <p:cNvPr id="19" name="Oval 18">
              <a:extLst>
                <a:ext uri="{FF2B5EF4-FFF2-40B4-BE49-F238E27FC236}">
                  <a16:creationId xmlns:a16="http://schemas.microsoft.com/office/drawing/2014/main" id="{17EBF771-AFB3-366C-89DD-87FDDD0FE7E4}"/>
                </a:ext>
              </a:extLst>
            </p:cNvPr>
            <p:cNvSpPr/>
            <p:nvPr/>
          </p:nvSpPr>
          <p:spPr>
            <a:xfrm>
              <a:off x="1558192" y="4686680"/>
              <a:ext cx="1469214" cy="1469214"/>
            </a:xfrm>
            <a:prstGeom prst="ellipse">
              <a:avLst/>
            </a:prstGeom>
            <a:solidFill>
              <a:schemeClr val="accent2">
                <a:lumMod val="7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none" lIns="0" rIns="0" rtlCol="0" anchor="ctr"/>
            <a:lstStyle/>
            <a:p>
              <a:pPr algn="ctr"/>
              <a:r>
                <a:rPr lang="en-US" dirty="0"/>
                <a:t>Compile-time</a:t>
              </a:r>
              <a:br>
                <a:rPr lang="en-US" dirty="0"/>
              </a:br>
              <a:r>
                <a:rPr lang="en-US" dirty="0"/>
                <a:t>safety + eval</a:t>
              </a:r>
            </a:p>
          </p:txBody>
        </p:sp>
      </p:grpSp>
      <p:cxnSp>
        <p:nvCxnSpPr>
          <p:cNvPr id="68" name="Straight Arrow Connector 59">
            <a:extLst>
              <a:ext uri="{FF2B5EF4-FFF2-40B4-BE49-F238E27FC236}">
                <a16:creationId xmlns:a16="http://schemas.microsoft.com/office/drawing/2014/main" id="{206B19C3-2F21-8571-87B2-684E0E680762}"/>
              </a:ext>
            </a:extLst>
          </p:cNvPr>
          <p:cNvCxnSpPr>
            <a:cxnSpLocks/>
            <a:stCxn id="9" idx="6"/>
            <a:endCxn id="11" idx="4"/>
          </p:cNvCxnSpPr>
          <p:nvPr/>
        </p:nvCxnSpPr>
        <p:spPr>
          <a:xfrm flipV="1">
            <a:off x="8894632" y="3228229"/>
            <a:ext cx="1430842" cy="457731"/>
          </a:xfrm>
          <a:prstGeom prst="curvedConnector2">
            <a:avLst/>
          </a:prstGeom>
          <a:ln w="25400">
            <a:solidFill>
              <a:schemeClr val="tx1"/>
            </a:solidFill>
            <a:tailEnd type="triangle" w="lg" len="lg"/>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71" name="Straight Arrow Connector 59">
            <a:extLst>
              <a:ext uri="{FF2B5EF4-FFF2-40B4-BE49-F238E27FC236}">
                <a16:creationId xmlns:a16="http://schemas.microsoft.com/office/drawing/2014/main" id="{856FD806-FBCC-702E-EEA5-223F23C7DDFC}"/>
              </a:ext>
            </a:extLst>
          </p:cNvPr>
          <p:cNvCxnSpPr>
            <a:cxnSpLocks/>
            <a:stCxn id="9" idx="6"/>
            <a:endCxn id="12" idx="0"/>
          </p:cNvCxnSpPr>
          <p:nvPr/>
        </p:nvCxnSpPr>
        <p:spPr>
          <a:xfrm>
            <a:off x="8894632" y="3685960"/>
            <a:ext cx="1043709" cy="679261"/>
          </a:xfrm>
          <a:prstGeom prst="curvedConnector2">
            <a:avLst/>
          </a:prstGeom>
          <a:ln w="25400">
            <a:solidFill>
              <a:schemeClr val="tx1"/>
            </a:solidFill>
            <a:tailEnd type="triangle" w="lg" len="lg"/>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90867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7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68"/>
                                        </p:tgtEl>
                                        <p:attrNameLst>
                                          <p:attrName>style.visibility</p:attrName>
                                        </p:attrNameLst>
                                      </p:cBhvr>
                                      <p:to>
                                        <p:strVal val="visible"/>
                                      </p:to>
                                    </p:set>
                                    <p:animEffect transition="in" filter="wipe(down)">
                                      <p:cBhvr>
                                        <p:cTn id="12" dur="500"/>
                                        <p:tgtEl>
                                          <p:spTgt spid="68"/>
                                        </p:tgtEl>
                                      </p:cBhvr>
                                    </p:animEffect>
                                  </p:childTnLst>
                                </p:cTn>
                              </p:par>
                            </p:childTnLst>
                          </p:cTn>
                        </p:par>
                        <p:par>
                          <p:cTn id="13" fill="hold">
                            <p:stCondLst>
                              <p:cond delay="500"/>
                            </p:stCondLst>
                            <p:childTnLst>
                              <p:par>
                                <p:cTn id="14" presetID="22" presetClass="entr" presetSubtype="4" fill="hold" grpId="0" nodeType="after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wipe(down)">
                                      <p:cBhvr>
                                        <p:cTn id="16" dur="500"/>
                                        <p:tgtEl>
                                          <p:spTgt spid="11"/>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nodeType="clickEffect">
                                  <p:stCondLst>
                                    <p:cond delay="0"/>
                                  </p:stCondLst>
                                  <p:childTnLst>
                                    <p:set>
                                      <p:cBhvr>
                                        <p:cTn id="20" dur="1" fill="hold">
                                          <p:stCondLst>
                                            <p:cond delay="0"/>
                                          </p:stCondLst>
                                        </p:cTn>
                                        <p:tgtEl>
                                          <p:spTgt spid="71"/>
                                        </p:tgtEl>
                                        <p:attrNameLst>
                                          <p:attrName>style.visibility</p:attrName>
                                        </p:attrNameLst>
                                      </p:cBhvr>
                                      <p:to>
                                        <p:strVal val="visible"/>
                                      </p:to>
                                    </p:set>
                                    <p:animEffect transition="in" filter="wipe(up)">
                                      <p:cBhvr>
                                        <p:cTn id="21" dur="500"/>
                                        <p:tgtEl>
                                          <p:spTgt spid="71"/>
                                        </p:tgtEl>
                                      </p:cBhvr>
                                    </p:animEffect>
                                  </p:childTnLst>
                                </p:cTn>
                              </p:par>
                            </p:childTnLst>
                          </p:cTn>
                        </p:par>
                        <p:par>
                          <p:cTn id="22" fill="hold">
                            <p:stCondLst>
                              <p:cond delay="500"/>
                            </p:stCondLst>
                            <p:childTnLst>
                              <p:par>
                                <p:cTn id="23" presetID="22" presetClass="entr" presetSubtype="1" fill="hold" grpId="0" nodeType="after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wipe(up)">
                                      <p:cBhvr>
                                        <p:cTn id="25" dur="500"/>
                                        <p:tgtEl>
                                          <p:spTgt spid="12"/>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86"/>
                                        </p:tgtEl>
                                        <p:attrNameLst>
                                          <p:attrName>style.visibility</p:attrName>
                                        </p:attrNameLst>
                                      </p:cBhvr>
                                      <p:to>
                                        <p:strVal val="visible"/>
                                      </p:to>
                                    </p:set>
                                    <p:animEffect transition="in" filter="wipe(left)">
                                      <p:cBhvr>
                                        <p:cTn id="30" dur="500"/>
                                        <p:tgtEl>
                                          <p:spTgt spid="86"/>
                                        </p:tgtEl>
                                      </p:cBhvr>
                                    </p:animEffect>
                                  </p:childTnLst>
                                </p:cTn>
                              </p:par>
                            </p:childTnLst>
                          </p:cTn>
                        </p:par>
                        <p:par>
                          <p:cTn id="31" fill="hold">
                            <p:stCondLst>
                              <p:cond delay="500"/>
                            </p:stCondLst>
                            <p:childTnLst>
                              <p:par>
                                <p:cTn id="32" presetID="22" presetClass="entr" presetSubtype="8" fill="hold" nodeType="afterEffect">
                                  <p:stCondLst>
                                    <p:cond delay="0"/>
                                  </p:stCondLst>
                                  <p:childTnLst>
                                    <p:set>
                                      <p:cBhvr>
                                        <p:cTn id="33" dur="1" fill="hold">
                                          <p:stCondLst>
                                            <p:cond delay="0"/>
                                          </p:stCondLst>
                                        </p:cTn>
                                        <p:tgtEl>
                                          <p:spTgt spid="60"/>
                                        </p:tgtEl>
                                        <p:attrNameLst>
                                          <p:attrName>style.visibility</p:attrName>
                                        </p:attrNameLst>
                                      </p:cBhvr>
                                      <p:to>
                                        <p:strVal val="visible"/>
                                      </p:to>
                                    </p:set>
                                    <p:animEffect transition="in" filter="wipe(left)">
                                      <p:cBhvr>
                                        <p:cTn id="34" dur="500"/>
                                        <p:tgtEl>
                                          <p:spTgt spid="60"/>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grpId="0" nodeType="clickEffect">
                                  <p:stCondLst>
                                    <p:cond delay="0"/>
                                  </p:stCondLst>
                                  <p:childTnLst>
                                    <p:set>
                                      <p:cBhvr>
                                        <p:cTn id="38" dur="1" fill="hold">
                                          <p:stCondLst>
                                            <p:cond delay="0"/>
                                          </p:stCondLst>
                                        </p:cTn>
                                        <p:tgtEl>
                                          <p:spTgt spid="18"/>
                                        </p:tgtEl>
                                        <p:attrNameLst>
                                          <p:attrName>style.visibility</p:attrName>
                                        </p:attrNameLst>
                                      </p:cBhvr>
                                      <p:to>
                                        <p:strVal val="visible"/>
                                      </p:to>
                                    </p:set>
                                    <p:animEffect transition="in" filter="wipe(left)">
                                      <p:cBhvr>
                                        <p:cTn id="39" dur="500"/>
                                        <p:tgtEl>
                                          <p:spTgt spid="18"/>
                                        </p:tgtEl>
                                      </p:cBhvr>
                                    </p:animEffect>
                                  </p:childTnLst>
                                </p:cTn>
                              </p:par>
                            </p:childTnLst>
                          </p:cTn>
                        </p:par>
                        <p:par>
                          <p:cTn id="40" fill="hold">
                            <p:stCondLst>
                              <p:cond delay="500"/>
                            </p:stCondLst>
                            <p:childTnLst>
                              <p:par>
                                <p:cTn id="41" presetID="22" presetClass="entr" presetSubtype="8" fill="hold" nodeType="afterEffect">
                                  <p:stCondLst>
                                    <p:cond delay="0"/>
                                  </p:stCondLst>
                                  <p:childTnLst>
                                    <p:set>
                                      <p:cBhvr>
                                        <p:cTn id="42" dur="1" fill="hold">
                                          <p:stCondLst>
                                            <p:cond delay="0"/>
                                          </p:stCondLst>
                                        </p:cTn>
                                        <p:tgtEl>
                                          <p:spTgt spid="65"/>
                                        </p:tgtEl>
                                        <p:attrNameLst>
                                          <p:attrName>style.visibility</p:attrName>
                                        </p:attrNameLst>
                                      </p:cBhvr>
                                      <p:to>
                                        <p:strVal val="visible"/>
                                      </p:to>
                                    </p:set>
                                    <p:animEffect transition="in" filter="wipe(left)">
                                      <p:cBhvr>
                                        <p:cTn id="43" dur="500"/>
                                        <p:tgtEl>
                                          <p:spTgt spid="65"/>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4" fill="hold" grpId="0" nodeType="clickEffect">
                                  <p:stCondLst>
                                    <p:cond delay="0"/>
                                  </p:stCondLst>
                                  <p:childTnLst>
                                    <p:set>
                                      <p:cBhvr>
                                        <p:cTn id="47" dur="1" fill="hold">
                                          <p:stCondLst>
                                            <p:cond delay="0"/>
                                          </p:stCondLst>
                                        </p:cTn>
                                        <p:tgtEl>
                                          <p:spTgt spid="17"/>
                                        </p:tgtEl>
                                        <p:attrNameLst>
                                          <p:attrName>style.visibility</p:attrName>
                                        </p:attrNameLst>
                                      </p:cBhvr>
                                      <p:to>
                                        <p:strVal val="visible"/>
                                      </p:to>
                                    </p:set>
                                    <p:animEffect transition="in" filter="wipe(down)">
                                      <p:cBhvr>
                                        <p:cTn id="48" dur="500"/>
                                        <p:tgtEl>
                                          <p:spTgt spid="17"/>
                                        </p:tgtEl>
                                      </p:cBhvr>
                                    </p:animEffect>
                                  </p:childTnLst>
                                </p:cTn>
                              </p:par>
                            </p:childTnLst>
                          </p:cTn>
                        </p:par>
                        <p:par>
                          <p:cTn id="49" fill="hold">
                            <p:stCondLst>
                              <p:cond delay="500"/>
                            </p:stCondLst>
                            <p:childTnLst>
                              <p:par>
                                <p:cTn id="50" presetID="22" presetClass="entr" presetSubtype="4" fill="hold" nodeType="afterEffect">
                                  <p:stCondLst>
                                    <p:cond delay="0"/>
                                  </p:stCondLst>
                                  <p:childTnLst>
                                    <p:set>
                                      <p:cBhvr>
                                        <p:cTn id="51" dur="1" fill="hold">
                                          <p:stCondLst>
                                            <p:cond delay="0"/>
                                          </p:stCondLst>
                                        </p:cTn>
                                        <p:tgtEl>
                                          <p:spTgt spid="62"/>
                                        </p:tgtEl>
                                        <p:attrNameLst>
                                          <p:attrName>style.visibility</p:attrName>
                                        </p:attrNameLst>
                                      </p:cBhvr>
                                      <p:to>
                                        <p:strVal val="visible"/>
                                      </p:to>
                                    </p:set>
                                    <p:animEffect transition="in" filter="wipe(down)">
                                      <p:cBhvr>
                                        <p:cTn id="52"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2" grpId="0" animBg="1"/>
      <p:bldP spid="17" grpId="0" animBg="1"/>
      <p:bldP spid="18"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50CDB855-B8CC-BC95-EA5F-F14B1C3E1A21}"/>
              </a:ext>
            </a:extLst>
          </p:cNvPr>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artisticGlowEdges/>
                    </a14:imgEffect>
                  </a14:imgLayer>
                </a14:imgProps>
              </a:ext>
              <a:ext uri="{28A0092B-C50C-407E-A947-70E740481C1C}">
                <a14:useLocalDpi xmlns:a14="http://schemas.microsoft.com/office/drawing/2010/main"/>
              </a:ext>
            </a:extLst>
          </a:blip>
          <a:srcRect/>
          <a:stretch/>
        </p:blipFill>
        <p:spPr bwMode="auto">
          <a:xfrm>
            <a:off x="5649590" y="-1"/>
            <a:ext cx="6645441" cy="2391331"/>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944F745D-5AA5-4C74-E753-43263ABCC387}"/>
              </a:ext>
            </a:extLst>
          </p:cNvPr>
          <p:cNvSpPr>
            <a:spLocks noGrp="1"/>
          </p:cNvSpPr>
          <p:nvPr>
            <p:ph idx="1"/>
          </p:nvPr>
        </p:nvSpPr>
        <p:spPr>
          <a:xfrm>
            <a:off x="518160" y="1477328"/>
            <a:ext cx="4819156" cy="4818061"/>
          </a:xfrm>
        </p:spPr>
        <p:txBody>
          <a:bodyPr>
            <a:normAutofit/>
          </a:bodyPr>
          <a:lstStyle/>
          <a:p>
            <a:r>
              <a:rPr lang="en-US" dirty="0"/>
              <a:t>Mobile guidelines: 1.5–2 sec</a:t>
            </a:r>
            <a:br>
              <a:rPr lang="en-US" dirty="0"/>
            </a:br>
            <a:endParaRPr lang="en-US" dirty="0"/>
          </a:p>
          <a:p>
            <a:r>
              <a:rPr lang="en-US" dirty="0">
                <a:solidFill>
                  <a:schemeClr val="accent6">
                    <a:lumMod val="75000"/>
                  </a:schemeClr>
                </a:solidFill>
              </a:rPr>
              <a:t>Good:</a:t>
            </a:r>
            <a:r>
              <a:rPr lang="en-US" dirty="0"/>
              <a:t> Rust AOT compilation</a:t>
            </a:r>
          </a:p>
          <a:p>
            <a:pPr lvl="1"/>
            <a:r>
              <a:rPr lang="en-US" dirty="0"/>
              <a:t>No JIT overhead at startup</a:t>
            </a:r>
          </a:p>
          <a:p>
            <a:pPr lvl="1"/>
            <a:r>
              <a:rPr lang="en-US" dirty="0"/>
              <a:t>More consistent general perf, lower theoretical max perf</a:t>
            </a:r>
          </a:p>
          <a:p>
            <a:r>
              <a:rPr lang="en-US" dirty="0">
                <a:solidFill>
                  <a:srgbClr val="C00000"/>
                </a:solidFill>
              </a:rPr>
              <a:t>Bad: </a:t>
            </a:r>
            <a:r>
              <a:rPr lang="en-US" dirty="0"/>
              <a:t>large app binary sizes</a:t>
            </a:r>
            <a:br>
              <a:rPr lang="en-US" dirty="0"/>
            </a:br>
            <a:endParaRPr lang="en-US" dirty="0"/>
          </a:p>
          <a:p>
            <a:r>
              <a:rPr lang="en-US" dirty="0"/>
              <a:t>Side benefit: helps shorten iterative development cycle</a:t>
            </a:r>
          </a:p>
        </p:txBody>
      </p:sp>
      <p:sp>
        <p:nvSpPr>
          <p:cNvPr id="4" name="Date Placeholder 3">
            <a:extLst>
              <a:ext uri="{FF2B5EF4-FFF2-40B4-BE49-F238E27FC236}">
                <a16:creationId xmlns:a16="http://schemas.microsoft.com/office/drawing/2014/main" id="{D482A799-8A06-F6A7-2571-E973C1B68A2D}"/>
              </a:ext>
            </a:extLst>
          </p:cNvPr>
          <p:cNvSpPr>
            <a:spLocks noGrp="1"/>
          </p:cNvSpPr>
          <p:nvPr>
            <p:ph type="dt" sz="half" idx="10"/>
          </p:nvPr>
        </p:nvSpPr>
        <p:spPr>
          <a:xfrm>
            <a:off x="489062" y="6615810"/>
            <a:ext cx="4819155" cy="365125"/>
          </a:xfrm>
        </p:spPr>
        <p:txBody>
          <a:bodyPr/>
          <a:lstStyle/>
          <a:p>
            <a:r>
              <a:rPr lang="en-US" dirty="0"/>
              <a:t>Image source: https://</a:t>
            </a:r>
            <a:r>
              <a:rPr lang="en-US" dirty="0" err="1"/>
              <a:t>www.instabug.com</a:t>
            </a:r>
            <a:r>
              <a:rPr lang="en-US" dirty="0"/>
              <a:t>/blog/app-launch-optimization</a:t>
            </a:r>
          </a:p>
          <a:p>
            <a:endParaRPr lang="en-US" dirty="0"/>
          </a:p>
        </p:txBody>
      </p:sp>
      <p:pic>
        <p:nvPicPr>
          <p:cNvPr id="7" name="Picture 6">
            <a:extLst>
              <a:ext uri="{FF2B5EF4-FFF2-40B4-BE49-F238E27FC236}">
                <a16:creationId xmlns:a16="http://schemas.microsoft.com/office/drawing/2014/main" id="{BC7BA432-F670-395E-2259-35A55D59E4A1}"/>
              </a:ext>
            </a:extLst>
          </p:cNvPr>
          <p:cNvPicPr>
            <a:picLocks noChangeAspect="1" noChangeArrowheads="1"/>
          </p:cNvPicPr>
          <p:nvPr/>
        </p:nvPicPr>
        <p:blipFill rotWithShape="1">
          <a:blip r:embed="rId5" cstate="print">
            <a:alphaModFix/>
            <a:extLst>
              <a:ext uri="{BEBA8EAE-BF5A-486C-A8C5-ECC9F3942E4B}">
                <a14:imgProps xmlns:a14="http://schemas.microsoft.com/office/drawing/2010/main">
                  <a14:imgLayer r:embed="rId6">
                    <a14:imgEffect>
                      <a14:artisticGlowEdges/>
                    </a14:imgEffect>
                  </a14:imgLayer>
                </a14:imgProps>
              </a:ext>
              <a:ext uri="{28A0092B-C50C-407E-A947-70E740481C1C}">
                <a14:useLocalDpi xmlns:a14="http://schemas.microsoft.com/office/drawing/2010/main"/>
              </a:ext>
            </a:extLst>
          </a:blip>
          <a:srcRect l="13951" r="16123" b="1"/>
          <a:stretch/>
        </p:blipFill>
        <p:spPr bwMode="auto">
          <a:xfrm>
            <a:off x="5649590" y="2391337"/>
            <a:ext cx="6645441" cy="4466657"/>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Connector 7">
            <a:extLst>
              <a:ext uri="{FF2B5EF4-FFF2-40B4-BE49-F238E27FC236}">
                <a16:creationId xmlns:a16="http://schemas.microsoft.com/office/drawing/2014/main" id="{2DF5A065-4CDE-F89E-5434-C5F76A315E3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5650992" y="2395728"/>
            <a:ext cx="6675120" cy="0"/>
          </a:xfrm>
          <a:prstGeom prst="line">
            <a:avLst/>
          </a:prstGeom>
          <a:ln w="12700">
            <a:solidFill>
              <a:schemeClr val="accent2">
                <a:alpha val="54479"/>
              </a:schemeClr>
            </a:solidFill>
          </a:ln>
        </p:spPr>
        <p:style>
          <a:lnRef idx="1">
            <a:schemeClr val="accent1"/>
          </a:lnRef>
          <a:fillRef idx="0">
            <a:schemeClr val="accent1"/>
          </a:fillRef>
          <a:effectRef idx="0">
            <a:schemeClr val="accent1"/>
          </a:effectRef>
          <a:fontRef idx="minor">
            <a:schemeClr val="tx1"/>
          </a:fontRef>
        </p:style>
      </p:cxnSp>
      <p:sp>
        <p:nvSpPr>
          <p:cNvPr id="9" name="Title 1">
            <a:extLst>
              <a:ext uri="{FF2B5EF4-FFF2-40B4-BE49-F238E27FC236}">
                <a16:creationId xmlns:a16="http://schemas.microsoft.com/office/drawing/2014/main" id="{09823E91-0FCD-BEDE-E86A-F02FE085204D}"/>
              </a:ext>
            </a:extLst>
          </p:cNvPr>
          <p:cNvSpPr txBox="1">
            <a:spLocks/>
          </p:cNvSpPr>
          <p:nvPr/>
        </p:nvSpPr>
        <p:spPr>
          <a:xfrm>
            <a:off x="518160" y="151765"/>
            <a:ext cx="1101344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800" kern="1200">
                <a:solidFill>
                  <a:schemeClr val="tx1"/>
                </a:solidFill>
                <a:latin typeface="Seaford Display" pitchFamily="2" charset="0"/>
                <a:ea typeface="+mj-ea"/>
                <a:cs typeface="Seaford Display" pitchFamily="2" charset="0"/>
              </a:defRPr>
            </a:lvl1pPr>
          </a:lstStyle>
          <a:p>
            <a:r>
              <a:rPr lang="en-US" dirty="0"/>
              <a:t>Fast app startup</a:t>
            </a:r>
          </a:p>
        </p:txBody>
      </p:sp>
      <p:sp>
        <p:nvSpPr>
          <p:cNvPr id="6" name="Slide Number Placeholder 5">
            <a:extLst>
              <a:ext uri="{FF2B5EF4-FFF2-40B4-BE49-F238E27FC236}">
                <a16:creationId xmlns:a16="http://schemas.microsoft.com/office/drawing/2014/main" id="{5DA9C05B-73C8-C53A-2C37-61DF0619BF72}"/>
              </a:ext>
            </a:extLst>
          </p:cNvPr>
          <p:cNvSpPr>
            <a:spLocks noGrp="1"/>
          </p:cNvSpPr>
          <p:nvPr>
            <p:ph type="sldNum" sz="quarter" idx="12"/>
          </p:nvPr>
        </p:nvSpPr>
        <p:spPr/>
        <p:txBody>
          <a:bodyPr/>
          <a:lstStyle/>
          <a:p>
            <a:fld id="{7D62C56D-5E74-2945-931D-C07ECBF0F859}" type="slidenum">
              <a:rPr lang="en-US" smtClean="0">
                <a:solidFill>
                  <a:schemeClr val="bg1"/>
                </a:solidFill>
              </a:rPr>
              <a:t>28</a:t>
            </a:fld>
            <a:endParaRPr lang="en-US">
              <a:solidFill>
                <a:schemeClr val="bg1"/>
              </a:solidFill>
            </a:endParaRPr>
          </a:p>
        </p:txBody>
      </p:sp>
    </p:spTree>
    <p:extLst>
      <p:ext uri="{BB962C8B-B14F-4D97-AF65-F5344CB8AC3E}">
        <p14:creationId xmlns:p14="http://schemas.microsoft.com/office/powerpoint/2010/main" val="26730480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High speed train with motion blur effect">
            <a:extLst>
              <a:ext uri="{FF2B5EF4-FFF2-40B4-BE49-F238E27FC236}">
                <a16:creationId xmlns:a16="http://schemas.microsoft.com/office/drawing/2014/main" id="{7403784C-92DB-4BEA-EF2B-E60EEF741563}"/>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b="-1"/>
          <a:stretch/>
        </p:blipFill>
        <p:spPr>
          <a:xfrm>
            <a:off x="3410994" y="10"/>
            <a:ext cx="9669642" cy="6857990"/>
          </a:xfrm>
          <a:prstGeom prst="rect">
            <a:avLst/>
          </a:prstGeom>
        </p:spPr>
      </p:pic>
      <p:sp>
        <p:nvSpPr>
          <p:cNvPr id="8" name="Rectangle 7">
            <a:extLst>
              <a:ext uri="{FF2B5EF4-FFF2-40B4-BE49-F238E27FC236}">
                <a16:creationId xmlns:a16="http://schemas.microsoft.com/office/drawing/2014/main" id="{3AAF2144-0B43-7337-6CA3-F66ED85E61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0109915"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21B4493-2A2E-7245-786F-7A943C4A439A}"/>
              </a:ext>
            </a:extLst>
          </p:cNvPr>
          <p:cNvSpPr>
            <a:spLocks noGrp="1"/>
          </p:cNvSpPr>
          <p:nvPr>
            <p:ph type="title"/>
          </p:nvPr>
        </p:nvSpPr>
        <p:spPr>
          <a:xfrm>
            <a:off x="737103" y="151765"/>
            <a:ext cx="5290776" cy="1325563"/>
          </a:xfrm>
        </p:spPr>
        <p:txBody>
          <a:bodyPr>
            <a:normAutofit/>
          </a:bodyPr>
          <a:lstStyle/>
          <a:p>
            <a:r>
              <a:rPr lang="en-US" dirty="0"/>
              <a:t>Quick compilation</a:t>
            </a:r>
          </a:p>
        </p:txBody>
      </p:sp>
      <p:sp>
        <p:nvSpPr>
          <p:cNvPr id="3" name="Content Placeholder 2">
            <a:extLst>
              <a:ext uri="{FF2B5EF4-FFF2-40B4-BE49-F238E27FC236}">
                <a16:creationId xmlns:a16="http://schemas.microsoft.com/office/drawing/2014/main" id="{944F745D-5AA5-4C74-E753-43263ABCC387}"/>
              </a:ext>
            </a:extLst>
          </p:cNvPr>
          <p:cNvSpPr>
            <a:spLocks noGrp="1"/>
          </p:cNvSpPr>
          <p:nvPr>
            <p:ph idx="1"/>
          </p:nvPr>
        </p:nvSpPr>
        <p:spPr>
          <a:xfrm>
            <a:off x="521207" y="1477328"/>
            <a:ext cx="6330167" cy="4327124"/>
          </a:xfrm>
        </p:spPr>
        <p:txBody>
          <a:bodyPr>
            <a:normAutofit fontScale="92500"/>
          </a:bodyPr>
          <a:lstStyle/>
          <a:p>
            <a:pPr marL="0" indent="0">
              <a:buNone/>
            </a:pPr>
            <a:br>
              <a:rPr lang="en-US" sz="3200" i="1" dirty="0">
                <a:solidFill>
                  <a:schemeClr val="bg2">
                    <a:lumMod val="75000"/>
                  </a:schemeClr>
                </a:solidFill>
              </a:rPr>
            </a:br>
            <a:endParaRPr lang="en-US" sz="3200" dirty="0">
              <a:solidFill>
                <a:schemeClr val="bg2">
                  <a:lumMod val="75000"/>
                </a:schemeClr>
              </a:solidFill>
            </a:endParaRPr>
          </a:p>
          <a:p>
            <a:r>
              <a:rPr lang="en-US" sz="3200" dirty="0"/>
              <a:t>Modern Rust UI kits combat this with </a:t>
            </a:r>
            <a:r>
              <a:rPr lang="en-US" sz="3200" b="1" dirty="0">
                <a:solidFill>
                  <a:schemeClr val="accent6">
                    <a:lumMod val="75000"/>
                  </a:schemeClr>
                </a:solidFill>
              </a:rPr>
              <a:t>live reloading</a:t>
            </a:r>
            <a:r>
              <a:rPr lang="en-US" sz="3200" dirty="0"/>
              <a:t> of DSL elements</a:t>
            </a:r>
          </a:p>
          <a:p>
            <a:r>
              <a:rPr lang="en-US" sz="3200" dirty="0"/>
              <a:t>Structure of many small crates</a:t>
            </a:r>
          </a:p>
          <a:p>
            <a:pPr lvl="1"/>
            <a:r>
              <a:rPr lang="en-US" sz="2800" dirty="0"/>
              <a:t>Benefit: </a:t>
            </a:r>
            <a:r>
              <a:rPr lang="en-US" sz="2800" b="1" dirty="0">
                <a:solidFill>
                  <a:schemeClr val="accent6">
                    <a:lumMod val="75000"/>
                  </a:schemeClr>
                </a:solidFill>
              </a:rPr>
              <a:t>parallel</a:t>
            </a:r>
            <a:r>
              <a:rPr lang="en-US" sz="2800" dirty="0"/>
              <a:t> compilation units</a:t>
            </a:r>
            <a:endParaRPr lang="en-US" sz="3200" dirty="0"/>
          </a:p>
          <a:p>
            <a:pPr>
              <a:spcBef>
                <a:spcPts val="3400"/>
              </a:spcBef>
            </a:pPr>
            <a:r>
              <a:rPr lang="en-US" sz="3200" dirty="0">
                <a:solidFill>
                  <a:schemeClr val="accent6">
                    <a:lumMod val="75000"/>
                  </a:schemeClr>
                </a:solidFill>
              </a:rPr>
              <a:t>Fast </a:t>
            </a:r>
            <a:r>
              <a:rPr lang="en-US" sz="3200" b="1" i="1" dirty="0">
                <a:solidFill>
                  <a:schemeClr val="accent6">
                    <a:lumMod val="75000"/>
                  </a:schemeClr>
                </a:solidFill>
              </a:rPr>
              <a:t>incremental</a:t>
            </a:r>
            <a:r>
              <a:rPr lang="en-US" sz="3200" dirty="0">
                <a:solidFill>
                  <a:schemeClr val="accent6">
                    <a:lumMod val="75000"/>
                  </a:schemeClr>
                </a:solidFill>
              </a:rPr>
              <a:t> compilation</a:t>
            </a:r>
            <a:br>
              <a:rPr lang="en-US" sz="3200" dirty="0">
                <a:solidFill>
                  <a:schemeClr val="accent6">
                    <a:lumMod val="75000"/>
                  </a:schemeClr>
                </a:solidFill>
              </a:rPr>
            </a:br>
            <a:r>
              <a:rPr lang="en-US" sz="3200" dirty="0">
                <a:solidFill>
                  <a:schemeClr val="bg2">
                    <a:lumMod val="75000"/>
                  </a:schemeClr>
                </a:solidFill>
              </a:rPr>
              <a:t>(at the very least)</a:t>
            </a:r>
          </a:p>
        </p:txBody>
      </p:sp>
      <p:sp>
        <p:nvSpPr>
          <p:cNvPr id="6" name="Slide Number Placeholder 5">
            <a:extLst>
              <a:ext uri="{FF2B5EF4-FFF2-40B4-BE49-F238E27FC236}">
                <a16:creationId xmlns:a16="http://schemas.microsoft.com/office/drawing/2014/main" id="{5DA9C05B-73C8-C53A-2C37-61DF0619BF72}"/>
              </a:ext>
            </a:extLst>
          </p:cNvPr>
          <p:cNvSpPr>
            <a:spLocks noGrp="1"/>
          </p:cNvSpPr>
          <p:nvPr>
            <p:ph type="sldNum" sz="quarter" idx="12"/>
          </p:nvPr>
        </p:nvSpPr>
        <p:spPr/>
        <p:txBody>
          <a:bodyPr/>
          <a:lstStyle/>
          <a:p>
            <a:fld id="{7D62C56D-5E74-2945-931D-C07ECBF0F859}" type="slidenum">
              <a:rPr lang="en-US" smtClean="0"/>
              <a:t>29</a:t>
            </a:fld>
            <a:endParaRPr lang="en-US"/>
          </a:p>
        </p:txBody>
      </p:sp>
      <p:sp>
        <p:nvSpPr>
          <p:cNvPr id="12" name="Round Diagonal Corner Rectangle 11">
            <a:extLst>
              <a:ext uri="{FF2B5EF4-FFF2-40B4-BE49-F238E27FC236}">
                <a16:creationId xmlns:a16="http://schemas.microsoft.com/office/drawing/2014/main" id="{DF0C2874-7510-6DA0-4D27-485B70D938CA}"/>
              </a:ext>
            </a:extLst>
          </p:cNvPr>
          <p:cNvSpPr/>
          <p:nvPr/>
        </p:nvSpPr>
        <p:spPr>
          <a:xfrm>
            <a:off x="860099" y="1490919"/>
            <a:ext cx="4407362" cy="517209"/>
          </a:xfrm>
          <a:prstGeom prst="round2DiagRect">
            <a:avLst>
              <a:gd name="adj1" fmla="val 50000"/>
              <a:gd name="adj2" fmla="val 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t>“</a:t>
            </a:r>
            <a:r>
              <a:rPr lang="en-US" sz="2400" dirty="0" err="1"/>
              <a:t>Rustc</a:t>
            </a:r>
            <a:r>
              <a:rPr lang="en-US" sz="2400" dirty="0"/>
              <a:t> is slow” </a:t>
            </a:r>
            <a:r>
              <a:rPr lang="en-US" sz="2400" i="1" dirty="0">
                <a:solidFill>
                  <a:schemeClr val="bg2">
                    <a:lumMod val="75000"/>
                  </a:schemeClr>
                </a:solidFill>
              </a:rPr>
              <a:t>— the internet</a:t>
            </a:r>
            <a:endParaRPr lang="en-US" sz="2400" dirty="0"/>
          </a:p>
        </p:txBody>
      </p:sp>
    </p:spTree>
    <p:extLst>
      <p:ext uri="{BB962C8B-B14F-4D97-AF65-F5344CB8AC3E}">
        <p14:creationId xmlns:p14="http://schemas.microsoft.com/office/powerpoint/2010/main" val="10510805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A3363022-C969-41E9-8EB2-E4C94908C1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20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5BB9DA0-4E5B-DDEB-88EF-FE206DF18EE0}"/>
              </a:ext>
            </a:extLst>
          </p:cNvPr>
          <p:cNvSpPr>
            <a:spLocks noGrp="1"/>
          </p:cNvSpPr>
          <p:nvPr>
            <p:ph type="title"/>
          </p:nvPr>
        </p:nvSpPr>
        <p:spPr>
          <a:xfrm>
            <a:off x="7232006" y="2327044"/>
            <a:ext cx="4805996" cy="1297115"/>
          </a:xfrm>
        </p:spPr>
        <p:txBody>
          <a:bodyPr vert="horz" lIns="91440" tIns="45720" rIns="91440" bIns="45720" rtlCol="0" anchor="t">
            <a:normAutofit/>
          </a:bodyPr>
          <a:lstStyle/>
          <a:p>
            <a:r>
              <a:rPr lang="en-US" sz="5400" kern="1200" dirty="0">
                <a:solidFill>
                  <a:schemeClr val="tx2"/>
                </a:solidFill>
                <a:cs typeface="+mj-cs"/>
              </a:rPr>
              <a:t>Disclaimer</a:t>
            </a:r>
          </a:p>
        </p:txBody>
      </p:sp>
      <p:sp>
        <p:nvSpPr>
          <p:cNvPr id="3" name="Content Placeholder 2">
            <a:extLst>
              <a:ext uri="{FF2B5EF4-FFF2-40B4-BE49-F238E27FC236}">
                <a16:creationId xmlns:a16="http://schemas.microsoft.com/office/drawing/2014/main" id="{C6E1D05B-B908-C151-0B46-FC6AE6F39F6C}"/>
              </a:ext>
            </a:extLst>
          </p:cNvPr>
          <p:cNvSpPr>
            <a:spLocks noGrp="1"/>
          </p:cNvSpPr>
          <p:nvPr>
            <p:ph idx="1"/>
          </p:nvPr>
        </p:nvSpPr>
        <p:spPr>
          <a:xfrm>
            <a:off x="7262851" y="2807962"/>
            <a:ext cx="4635924" cy="1845062"/>
          </a:xfrm>
        </p:spPr>
        <p:txBody>
          <a:bodyPr vert="horz" lIns="91440" tIns="45720" rIns="91440" bIns="45720" rtlCol="0" anchor="b">
            <a:normAutofit/>
          </a:bodyPr>
          <a:lstStyle/>
          <a:p>
            <a:pPr marL="0" indent="0">
              <a:buNone/>
            </a:pPr>
            <a:r>
              <a:rPr lang="en-US" kern="1200" dirty="0">
                <a:solidFill>
                  <a:schemeClr val="tx2"/>
                </a:solidFill>
              </a:rPr>
              <a:t>Not formally affiliated</a:t>
            </a:r>
            <a:br>
              <a:rPr lang="en-US" kern="1200" dirty="0">
                <a:solidFill>
                  <a:schemeClr val="tx2"/>
                </a:solidFill>
              </a:rPr>
            </a:br>
            <a:r>
              <a:rPr lang="en-US" kern="1200" dirty="0">
                <a:solidFill>
                  <a:schemeClr val="tx2"/>
                </a:solidFill>
              </a:rPr>
              <a:t>with the Rust project</a:t>
            </a:r>
            <a:br>
              <a:rPr lang="en-US" kern="1200" dirty="0">
                <a:solidFill>
                  <a:schemeClr val="tx2"/>
                </a:solidFill>
              </a:rPr>
            </a:br>
            <a:r>
              <a:rPr lang="en-US" kern="1200" dirty="0">
                <a:solidFill>
                  <a:schemeClr val="tx2"/>
                </a:solidFill>
              </a:rPr>
              <a:t>or Rust Foundation</a:t>
            </a:r>
          </a:p>
        </p:txBody>
      </p:sp>
      <p:pic>
        <p:nvPicPr>
          <p:cNvPr id="19" name="Graphic 18" descr="Warning">
            <a:extLst>
              <a:ext uri="{FF2B5EF4-FFF2-40B4-BE49-F238E27FC236}">
                <a16:creationId xmlns:a16="http://schemas.microsoft.com/office/drawing/2014/main" id="{1923D8F2-527F-29CA-DBE1-DFAC5564E68E}"/>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386710" y="2156002"/>
            <a:ext cx="2667328" cy="2667328"/>
          </a:xfrm>
          <a:custGeom>
            <a:avLst/>
            <a:gdLst/>
            <a:ahLst/>
            <a:cxnLst/>
            <a:rect l="l" t="t" r="r" b="b"/>
            <a:pathLst>
              <a:path w="4141760" h="4377846">
                <a:moveTo>
                  <a:pt x="0" y="0"/>
                </a:moveTo>
                <a:lnTo>
                  <a:pt x="4141760" y="0"/>
                </a:lnTo>
                <a:lnTo>
                  <a:pt x="4141760" y="4377846"/>
                </a:lnTo>
                <a:lnTo>
                  <a:pt x="0" y="4377846"/>
                </a:lnTo>
                <a:close/>
              </a:path>
            </a:pathLst>
          </a:custGeom>
        </p:spPr>
      </p:pic>
      <p:grpSp>
        <p:nvGrpSpPr>
          <p:cNvPr id="26" name="Group 25">
            <a:extLst>
              <a:ext uri="{FF2B5EF4-FFF2-40B4-BE49-F238E27FC236}">
                <a16:creationId xmlns:a16="http://schemas.microsoft.com/office/drawing/2014/main" id="{89D1390B-7E13-4B4F-9CB2-391063412E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53" y="-5977"/>
            <a:ext cx="6238675" cy="6863979"/>
            <a:chOff x="305" y="-5977"/>
            <a:chExt cx="6238675" cy="6863979"/>
          </a:xfrm>
        </p:grpSpPr>
        <p:sp>
          <p:nvSpPr>
            <p:cNvPr id="27" name="Freeform: Shape 26">
              <a:extLst>
                <a:ext uri="{FF2B5EF4-FFF2-40B4-BE49-F238E27FC236}">
                  <a16:creationId xmlns:a16="http://schemas.microsoft.com/office/drawing/2014/main" id="{9E720206-AA49-4786-A932-A2650DE091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34854"/>
              <a:ext cx="6028697" cy="6817170"/>
            </a:xfrm>
            <a:custGeom>
              <a:avLst/>
              <a:gdLst>
                <a:gd name="connsiteX0" fmla="*/ 6028697 w 6028697"/>
                <a:gd name="connsiteY0" fmla="*/ 6155323 h 6817170"/>
                <a:gd name="connsiteX1" fmla="*/ 6028697 w 6028697"/>
                <a:gd name="connsiteY1" fmla="*/ 6817170 h 6817170"/>
                <a:gd name="connsiteX2" fmla="*/ 5157862 w 6028697"/>
                <a:gd name="connsiteY2" fmla="*/ 6817170 h 6817170"/>
                <a:gd name="connsiteX3" fmla="*/ 5347156 w 6028697"/>
                <a:gd name="connsiteY3" fmla="*/ 6687553 h 6817170"/>
                <a:gd name="connsiteX4" fmla="*/ 5487470 w 6028697"/>
                <a:gd name="connsiteY4" fmla="*/ 6581714 h 6817170"/>
                <a:gd name="connsiteX5" fmla="*/ 5627642 w 6028697"/>
                <a:gd name="connsiteY5" fmla="*/ 6472328 h 6817170"/>
                <a:gd name="connsiteX6" fmla="*/ 5911392 w 6028697"/>
                <a:gd name="connsiteY6" fmla="*/ 6245328 h 6817170"/>
                <a:gd name="connsiteX7" fmla="*/ 4481066 w 6028697"/>
                <a:gd name="connsiteY7" fmla="*/ 478 h 6817170"/>
                <a:gd name="connsiteX8" fmla="*/ 4672258 w 6028697"/>
                <a:gd name="connsiteY8" fmla="*/ 7519 h 6817170"/>
                <a:gd name="connsiteX9" fmla="*/ 5429869 w 6028697"/>
                <a:gd name="connsiteY9" fmla="*/ 125134 h 6817170"/>
                <a:gd name="connsiteX10" fmla="*/ 5976319 w 6028697"/>
                <a:gd name="connsiteY10" fmla="*/ 314893 h 6817170"/>
                <a:gd name="connsiteX11" fmla="*/ 6028697 w 6028697"/>
                <a:gd name="connsiteY11" fmla="*/ 339901 h 6817170"/>
                <a:gd name="connsiteX12" fmla="*/ 6028697 w 6028697"/>
                <a:gd name="connsiteY12" fmla="*/ 732458 h 6817170"/>
                <a:gd name="connsiteX13" fmla="*/ 5990985 w 6028697"/>
                <a:gd name="connsiteY13" fmla="*/ 712211 h 6817170"/>
                <a:gd name="connsiteX14" fmla="*/ 5341339 w 6028697"/>
                <a:gd name="connsiteY14" fmla="*/ 475281 h 6817170"/>
                <a:gd name="connsiteX15" fmla="*/ 4651969 w 6028697"/>
                <a:gd name="connsiteY15" fmla="*/ 377104 h 6817170"/>
                <a:gd name="connsiteX16" fmla="*/ 3953093 w 6028697"/>
                <a:gd name="connsiteY16" fmla="*/ 402498 h 6817170"/>
                <a:gd name="connsiteX17" fmla="*/ 3267413 w 6028697"/>
                <a:gd name="connsiteY17" fmla="*/ 546643 h 6817170"/>
                <a:gd name="connsiteX18" fmla="*/ 1439498 w 6028697"/>
                <a:gd name="connsiteY18" fmla="*/ 1568141 h 6817170"/>
                <a:gd name="connsiteX19" fmla="*/ 960671 w 6028697"/>
                <a:gd name="connsiteY19" fmla="*/ 2082013 h 6817170"/>
                <a:gd name="connsiteX20" fmla="*/ 581866 w 6028697"/>
                <a:gd name="connsiteY20" fmla="*/ 2672638 h 6817170"/>
                <a:gd name="connsiteX21" fmla="*/ 324789 w 6028697"/>
                <a:gd name="connsiteY21" fmla="*/ 3325262 h 6817170"/>
                <a:gd name="connsiteX22" fmla="*/ 231151 w 6028697"/>
                <a:gd name="connsiteY22" fmla="*/ 4022292 h 6817170"/>
                <a:gd name="connsiteX23" fmla="*/ 270592 w 6028697"/>
                <a:gd name="connsiteY23" fmla="*/ 4362792 h 6817170"/>
                <a:gd name="connsiteX24" fmla="*/ 387213 w 6028697"/>
                <a:gd name="connsiteY24" fmla="*/ 4681585 h 6817170"/>
                <a:gd name="connsiteX25" fmla="*/ 468507 w 6028697"/>
                <a:gd name="connsiteY25" fmla="*/ 4831546 h 6817170"/>
                <a:gd name="connsiteX26" fmla="*/ 561862 w 6028697"/>
                <a:gd name="connsiteY26" fmla="*/ 4976826 h 6817170"/>
                <a:gd name="connsiteX27" fmla="*/ 777511 w 6028697"/>
                <a:gd name="connsiteY27" fmla="*/ 5257597 h 6817170"/>
                <a:gd name="connsiteX28" fmla="*/ 1010895 w 6028697"/>
                <a:gd name="connsiteY28" fmla="*/ 5540494 h 6817170"/>
                <a:gd name="connsiteX29" fmla="*/ 1126948 w 6028697"/>
                <a:gd name="connsiteY29" fmla="*/ 5688186 h 6817170"/>
                <a:gd name="connsiteX30" fmla="*/ 1182706 w 6028697"/>
                <a:gd name="connsiteY30" fmla="*/ 5760543 h 6817170"/>
                <a:gd name="connsiteX31" fmla="*/ 1237327 w 6028697"/>
                <a:gd name="connsiteY31" fmla="*/ 5830060 h 6817170"/>
                <a:gd name="connsiteX32" fmla="*/ 1706649 w 6028697"/>
                <a:gd name="connsiteY32" fmla="*/ 6342797 h 6817170"/>
                <a:gd name="connsiteX33" fmla="*/ 1956207 w 6028697"/>
                <a:gd name="connsiteY33" fmla="*/ 6573484 h 6817170"/>
                <a:gd name="connsiteX34" fmla="*/ 2217681 w 6028697"/>
                <a:gd name="connsiteY34" fmla="*/ 6786297 h 6817170"/>
                <a:gd name="connsiteX35" fmla="*/ 2260820 w 6028697"/>
                <a:gd name="connsiteY35" fmla="*/ 6817170 h 6817170"/>
                <a:gd name="connsiteX36" fmla="*/ 1429497 w 6028697"/>
                <a:gd name="connsiteY36" fmla="*/ 6817170 h 6817170"/>
                <a:gd name="connsiteX37" fmla="*/ 1327275 w 6028697"/>
                <a:gd name="connsiteY37" fmla="*/ 6713800 h 6817170"/>
                <a:gd name="connsiteX38" fmla="*/ 1080556 w 6028697"/>
                <a:gd name="connsiteY38" fmla="*/ 6414443 h 6817170"/>
                <a:gd name="connsiteX39" fmla="*/ 865189 w 6028697"/>
                <a:gd name="connsiteY39" fmla="*/ 6097496 h 6817170"/>
                <a:gd name="connsiteX40" fmla="*/ 814823 w 6028697"/>
                <a:gd name="connsiteY40" fmla="*/ 6016911 h 6817170"/>
                <a:gd name="connsiteX41" fmla="*/ 766729 w 6028697"/>
                <a:gd name="connsiteY41" fmla="*/ 5938453 h 6817170"/>
                <a:gd name="connsiteX42" fmla="*/ 671672 w 6028697"/>
                <a:gd name="connsiteY42" fmla="*/ 5786648 h 6817170"/>
                <a:gd name="connsiteX43" fmla="*/ 474608 w 6028697"/>
                <a:gd name="connsiteY43" fmla="*/ 5474664 h 6817170"/>
                <a:gd name="connsiteX44" fmla="*/ 282652 w 6028697"/>
                <a:gd name="connsiteY44" fmla="*/ 5146508 h 6817170"/>
                <a:gd name="connsiteX45" fmla="*/ 196108 w 6028697"/>
                <a:gd name="connsiteY45" fmla="*/ 4972712 h 6817170"/>
                <a:gd name="connsiteX46" fmla="*/ 122474 w 6028697"/>
                <a:gd name="connsiteY46" fmla="*/ 4791821 h 6817170"/>
                <a:gd name="connsiteX47" fmla="*/ 65724 w 6028697"/>
                <a:gd name="connsiteY47" fmla="*/ 4603129 h 6817170"/>
                <a:gd name="connsiteX48" fmla="*/ 44727 w 6028697"/>
                <a:gd name="connsiteY48" fmla="*/ 4506937 h 6817170"/>
                <a:gd name="connsiteX49" fmla="*/ 35505 w 6028697"/>
                <a:gd name="connsiteY49" fmla="*/ 4458699 h 6817170"/>
                <a:gd name="connsiteX50" fmla="*/ 27845 w 6028697"/>
                <a:gd name="connsiteY50" fmla="*/ 4410320 h 6817170"/>
                <a:gd name="connsiteX51" fmla="*/ 37 w 6028697"/>
                <a:gd name="connsiteY51" fmla="*/ 4022292 h 6817170"/>
                <a:gd name="connsiteX52" fmla="*/ 78777 w 6028697"/>
                <a:gd name="connsiteY52" fmla="*/ 3267236 h 6817170"/>
                <a:gd name="connsiteX53" fmla="*/ 315424 w 6028697"/>
                <a:gd name="connsiteY53" fmla="*/ 2543673 h 6817170"/>
                <a:gd name="connsiteX54" fmla="*/ 1202710 w 6028697"/>
                <a:gd name="connsiteY54" fmla="*/ 1314895 h 6817170"/>
                <a:gd name="connsiteX55" fmla="*/ 1791065 w 6028697"/>
                <a:gd name="connsiteY55" fmla="*/ 833514 h 6817170"/>
                <a:gd name="connsiteX56" fmla="*/ 3908404 w 6028697"/>
                <a:gd name="connsiteY56" fmla="*/ 29794 h 6817170"/>
                <a:gd name="connsiteX57" fmla="*/ 4481066 w 6028697"/>
                <a:gd name="connsiteY57" fmla="*/ 478 h 681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28697" h="6817170">
                  <a:moveTo>
                    <a:pt x="6028697" y="6155323"/>
                  </a:moveTo>
                  <a:lnTo>
                    <a:pt x="6028697" y="6817170"/>
                  </a:lnTo>
                  <a:lnTo>
                    <a:pt x="5157862" y="6817170"/>
                  </a:lnTo>
                  <a:lnTo>
                    <a:pt x="5347156" y="6687553"/>
                  </a:lnTo>
                  <a:cubicBezTo>
                    <a:pt x="5394117" y="6653219"/>
                    <a:pt x="5440793" y="6617608"/>
                    <a:pt x="5487470" y="6581714"/>
                  </a:cubicBezTo>
                  <a:cubicBezTo>
                    <a:pt x="5534147" y="6545820"/>
                    <a:pt x="5580966" y="6509358"/>
                    <a:pt x="5627642" y="6472328"/>
                  </a:cubicBezTo>
                  <a:lnTo>
                    <a:pt x="5911392" y="6245328"/>
                  </a:lnTo>
                  <a:close/>
                  <a:moveTo>
                    <a:pt x="4481066" y="478"/>
                  </a:moveTo>
                  <a:cubicBezTo>
                    <a:pt x="4544817" y="1422"/>
                    <a:pt x="4608563" y="3769"/>
                    <a:pt x="4672258" y="7519"/>
                  </a:cubicBezTo>
                  <a:cubicBezTo>
                    <a:pt x="4927973" y="22364"/>
                    <a:pt x="5181687" y="61751"/>
                    <a:pt x="5429869" y="125134"/>
                  </a:cubicBezTo>
                  <a:cubicBezTo>
                    <a:pt x="5617090" y="173104"/>
                    <a:pt x="5799867" y="236595"/>
                    <a:pt x="5976319" y="314893"/>
                  </a:cubicBezTo>
                  <a:lnTo>
                    <a:pt x="6028697" y="339901"/>
                  </a:lnTo>
                  <a:lnTo>
                    <a:pt x="6028697" y="732458"/>
                  </a:lnTo>
                  <a:lnTo>
                    <a:pt x="5990985" y="712211"/>
                  </a:lnTo>
                  <a:cubicBezTo>
                    <a:pt x="5783917" y="609342"/>
                    <a:pt x="5566013" y="529876"/>
                    <a:pt x="5341339" y="475281"/>
                  </a:cubicBezTo>
                  <a:cubicBezTo>
                    <a:pt x="5115233" y="420503"/>
                    <a:pt x="4884375" y="387624"/>
                    <a:pt x="4651969" y="377104"/>
                  </a:cubicBezTo>
                  <a:cubicBezTo>
                    <a:pt x="4418713" y="365171"/>
                    <a:pt x="4184861" y="373670"/>
                    <a:pt x="3953093" y="402498"/>
                  </a:cubicBezTo>
                  <a:cubicBezTo>
                    <a:pt x="3721001" y="431832"/>
                    <a:pt x="3491675" y="480040"/>
                    <a:pt x="3267413" y="546643"/>
                  </a:cubicBezTo>
                  <a:cubicBezTo>
                    <a:pt x="2591323" y="750761"/>
                    <a:pt x="1967642" y="1099289"/>
                    <a:pt x="1439498" y="1568141"/>
                  </a:cubicBezTo>
                  <a:cubicBezTo>
                    <a:pt x="1265589" y="1725523"/>
                    <a:pt x="1105393" y="1897434"/>
                    <a:pt x="960671" y="2082013"/>
                  </a:cubicBezTo>
                  <a:cubicBezTo>
                    <a:pt x="815775" y="2266294"/>
                    <a:pt x="688923" y="2464081"/>
                    <a:pt x="581866" y="2672638"/>
                  </a:cubicBezTo>
                  <a:cubicBezTo>
                    <a:pt x="473765" y="2880669"/>
                    <a:pt x="387610" y="3099397"/>
                    <a:pt x="324789" y="3325262"/>
                  </a:cubicBezTo>
                  <a:cubicBezTo>
                    <a:pt x="262714" y="3552403"/>
                    <a:pt x="231223" y="3786822"/>
                    <a:pt x="231151" y="4022292"/>
                  </a:cubicBezTo>
                  <a:cubicBezTo>
                    <a:pt x="231413" y="4136912"/>
                    <a:pt x="244645" y="4251136"/>
                    <a:pt x="270592" y="4362792"/>
                  </a:cubicBezTo>
                  <a:cubicBezTo>
                    <a:pt x="297885" y="4472943"/>
                    <a:pt x="336983" y="4579833"/>
                    <a:pt x="387213" y="4681585"/>
                  </a:cubicBezTo>
                  <a:cubicBezTo>
                    <a:pt x="412042" y="4732517"/>
                    <a:pt x="439423" y="4782457"/>
                    <a:pt x="468507" y="4831546"/>
                  </a:cubicBezTo>
                  <a:cubicBezTo>
                    <a:pt x="497591" y="4880636"/>
                    <a:pt x="529230" y="4929015"/>
                    <a:pt x="561862" y="4976826"/>
                  </a:cubicBezTo>
                  <a:cubicBezTo>
                    <a:pt x="627975" y="5072166"/>
                    <a:pt x="701466" y="5164668"/>
                    <a:pt x="777511" y="5257597"/>
                  </a:cubicBezTo>
                  <a:cubicBezTo>
                    <a:pt x="853556" y="5350524"/>
                    <a:pt x="933574" y="5443594"/>
                    <a:pt x="1010895" y="5540494"/>
                  </a:cubicBezTo>
                  <a:cubicBezTo>
                    <a:pt x="1049957" y="5588732"/>
                    <a:pt x="1088642" y="5637963"/>
                    <a:pt x="1126948" y="5688186"/>
                  </a:cubicBezTo>
                  <a:lnTo>
                    <a:pt x="1182706" y="5760543"/>
                  </a:lnTo>
                  <a:cubicBezTo>
                    <a:pt x="1201007" y="5783669"/>
                    <a:pt x="1218458" y="5807503"/>
                    <a:pt x="1237327" y="5830060"/>
                  </a:cubicBezTo>
                  <a:cubicBezTo>
                    <a:pt x="1383714" y="6009916"/>
                    <a:pt x="1540413" y="6181116"/>
                    <a:pt x="1706649" y="6342797"/>
                  </a:cubicBezTo>
                  <a:cubicBezTo>
                    <a:pt x="1788084" y="6422531"/>
                    <a:pt x="1871265" y="6499427"/>
                    <a:pt x="1956207" y="6573484"/>
                  </a:cubicBezTo>
                  <a:cubicBezTo>
                    <a:pt x="2041332" y="6647402"/>
                    <a:pt x="2127733" y="6718907"/>
                    <a:pt x="2217681" y="6786297"/>
                  </a:cubicBezTo>
                  <a:lnTo>
                    <a:pt x="2260820" y="6817170"/>
                  </a:lnTo>
                  <a:lnTo>
                    <a:pt x="1429497" y="6817170"/>
                  </a:lnTo>
                  <a:lnTo>
                    <a:pt x="1327275" y="6713800"/>
                  </a:lnTo>
                  <a:cubicBezTo>
                    <a:pt x="1239186" y="6618984"/>
                    <a:pt x="1156797" y="6519019"/>
                    <a:pt x="1080556" y="6414443"/>
                  </a:cubicBezTo>
                  <a:cubicBezTo>
                    <a:pt x="1004653" y="6310734"/>
                    <a:pt x="932439" y="6205177"/>
                    <a:pt x="865189" y="6097496"/>
                  </a:cubicBezTo>
                  <a:cubicBezTo>
                    <a:pt x="847881" y="6070823"/>
                    <a:pt x="831565" y="6043725"/>
                    <a:pt x="814823" y="6016911"/>
                  </a:cubicBezTo>
                  <a:lnTo>
                    <a:pt x="766729" y="5938453"/>
                  </a:lnTo>
                  <a:cubicBezTo>
                    <a:pt x="735941" y="5887947"/>
                    <a:pt x="703878" y="5837581"/>
                    <a:pt x="671672" y="5786648"/>
                  </a:cubicBezTo>
                  <a:lnTo>
                    <a:pt x="474608" y="5474664"/>
                  </a:lnTo>
                  <a:cubicBezTo>
                    <a:pt x="408778" y="5368968"/>
                    <a:pt x="343516" y="5260008"/>
                    <a:pt x="282652" y="5146508"/>
                  </a:cubicBezTo>
                  <a:cubicBezTo>
                    <a:pt x="252290" y="5089759"/>
                    <a:pt x="223065" y="5032015"/>
                    <a:pt x="196108" y="4972712"/>
                  </a:cubicBezTo>
                  <a:cubicBezTo>
                    <a:pt x="169152" y="4913408"/>
                    <a:pt x="144607" y="4853111"/>
                    <a:pt x="122474" y="4791821"/>
                  </a:cubicBezTo>
                  <a:cubicBezTo>
                    <a:pt x="100342" y="4730532"/>
                    <a:pt x="81757" y="4666830"/>
                    <a:pt x="65724" y="4603129"/>
                  </a:cubicBezTo>
                  <a:cubicBezTo>
                    <a:pt x="58205" y="4571064"/>
                    <a:pt x="50828" y="4539143"/>
                    <a:pt x="44727" y="4506937"/>
                  </a:cubicBezTo>
                  <a:lnTo>
                    <a:pt x="35505" y="4458699"/>
                  </a:lnTo>
                  <a:lnTo>
                    <a:pt x="27845" y="4410320"/>
                  </a:lnTo>
                  <a:cubicBezTo>
                    <a:pt x="8635" y="4281881"/>
                    <a:pt x="-661" y="4152150"/>
                    <a:pt x="37" y="4022292"/>
                  </a:cubicBezTo>
                  <a:cubicBezTo>
                    <a:pt x="712" y="3768592"/>
                    <a:pt x="27094" y="3515615"/>
                    <a:pt x="78777" y="3267236"/>
                  </a:cubicBezTo>
                  <a:cubicBezTo>
                    <a:pt x="130048" y="3017876"/>
                    <a:pt x="209439" y="2775142"/>
                    <a:pt x="315424" y="2543673"/>
                  </a:cubicBezTo>
                  <a:cubicBezTo>
                    <a:pt x="528236" y="2081161"/>
                    <a:pt x="838234" y="1667312"/>
                    <a:pt x="1202710" y="1314895"/>
                  </a:cubicBezTo>
                  <a:cubicBezTo>
                    <a:pt x="1385514" y="1138814"/>
                    <a:pt x="1582282" y="977831"/>
                    <a:pt x="1791065" y="833514"/>
                  </a:cubicBezTo>
                  <a:cubicBezTo>
                    <a:pt x="2420037" y="395614"/>
                    <a:pt x="3147288" y="119557"/>
                    <a:pt x="3908404" y="29794"/>
                  </a:cubicBezTo>
                  <a:cubicBezTo>
                    <a:pt x="4098509" y="7429"/>
                    <a:pt x="4289811" y="-2355"/>
                    <a:pt x="4481066" y="478"/>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Freeform: Shape 27">
              <a:extLst>
                <a:ext uri="{FF2B5EF4-FFF2-40B4-BE49-F238E27FC236}">
                  <a16:creationId xmlns:a16="http://schemas.microsoft.com/office/drawing/2014/main" id="{C72F6EE6-EDE9-45A5-8F6D-02B9B7CB2C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1"/>
              <a:ext cx="6165116"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Freeform: Shape 28">
              <a:extLst>
                <a:ext uri="{FF2B5EF4-FFF2-40B4-BE49-F238E27FC236}">
                  <a16:creationId xmlns:a16="http://schemas.microsoft.com/office/drawing/2014/main" id="{C093DC50-3BD7-46B1-A300-CD207E152F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5977"/>
              <a:ext cx="6238675"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6" name="Picture 18" descr="Mobius Strip Glas">
            <a:extLst>
              <a:ext uri="{FF2B5EF4-FFF2-40B4-BE49-F238E27FC236}">
                <a16:creationId xmlns:a16="http://schemas.microsoft.com/office/drawing/2014/main" id="{F784BF5A-5201-465E-716E-7072459C5B27}"/>
              </a:ext>
            </a:extLst>
          </p:cNvPr>
          <p:cNvPicPr>
            <a:picLocks noChangeAspect="1" noChangeArrowheads="1"/>
          </p:cNvPicPr>
          <p:nvPr/>
        </p:nvPicPr>
        <p:blipFill rotWithShape="1">
          <a:blip r:embed="rId5" cstate="print">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a:ext>
            </a:extLst>
          </a:blip>
          <a:srcRect l="7605" r="14322" b="25540"/>
          <a:stretch/>
        </p:blipFill>
        <p:spPr bwMode="auto">
          <a:xfrm>
            <a:off x="7549885" y="4126326"/>
            <a:ext cx="2497791" cy="2382219"/>
          </a:xfrm>
          <a:prstGeom prst="ellipse">
            <a:avLst/>
          </a:prstGeom>
          <a:noFill/>
          <a:extLst>
            <a:ext uri="{909E8E84-426E-40DD-AFC4-6F175D3DCCD1}">
              <a14:hiddenFill xmlns:a14="http://schemas.microsoft.com/office/drawing/2010/main">
                <a:solidFill>
                  <a:srgbClr val="FFFFFF"/>
                </a:solidFill>
              </a14:hiddenFill>
            </a:ext>
          </a:extLst>
        </p:spPr>
      </p:pic>
      <p:pic>
        <p:nvPicPr>
          <p:cNvPr id="4" name="Graphic 3">
            <a:extLst>
              <a:ext uri="{FF2B5EF4-FFF2-40B4-BE49-F238E27FC236}">
                <a16:creationId xmlns:a16="http://schemas.microsoft.com/office/drawing/2014/main" id="{5AE7D235-D0ED-F493-AD9E-F612D5E401C2}"/>
              </a:ext>
            </a:extLst>
          </p:cNvPr>
          <p:cNvPicPr>
            <a:picLocks noChangeAspect="1"/>
          </p:cNvPicPr>
          <p:nvPr/>
        </p:nvPicPr>
        <p:blipFill rotWithShape="1">
          <a:blip r:embed="rId7" cstate="print">
            <a:extLst>
              <a:ext uri="{28A0092B-C50C-407E-A947-70E740481C1C}">
                <a14:useLocalDpi xmlns:a14="http://schemas.microsoft.com/office/drawing/2010/main"/>
              </a:ext>
              <a:ext uri="{96DAC541-7B7A-43D3-8B79-37D633B846F1}">
                <asvg:svgBlip xmlns:asvg="http://schemas.microsoft.com/office/drawing/2016/SVG/main" r:embed="rId8"/>
              </a:ext>
            </a:extLst>
          </a:blip>
          <a:srcRect t="275"/>
          <a:stretch/>
        </p:blipFill>
        <p:spPr>
          <a:xfrm rot="20515407">
            <a:off x="8734833" y="5685866"/>
            <a:ext cx="954807" cy="634786"/>
          </a:xfrm>
          <a:prstGeom prst="rect">
            <a:avLst/>
          </a:prstGeom>
        </p:spPr>
      </p:pic>
    </p:spTree>
    <p:extLst>
      <p:ext uri="{BB962C8B-B14F-4D97-AF65-F5344CB8AC3E}">
        <p14:creationId xmlns:p14="http://schemas.microsoft.com/office/powerpoint/2010/main" val="3953181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86A41-8D09-4067-C92E-0166C142AF40}"/>
              </a:ext>
            </a:extLst>
          </p:cNvPr>
          <p:cNvSpPr>
            <a:spLocks noGrp="1"/>
          </p:cNvSpPr>
          <p:nvPr>
            <p:ph type="title"/>
          </p:nvPr>
        </p:nvSpPr>
        <p:spPr>
          <a:xfrm>
            <a:off x="6993228" y="499493"/>
            <a:ext cx="5198772" cy="1325563"/>
          </a:xfrm>
        </p:spPr>
        <p:txBody>
          <a:bodyPr>
            <a:normAutofit fontScale="90000"/>
          </a:bodyPr>
          <a:lstStyle/>
          <a:p>
            <a:r>
              <a:rPr lang="en-US" dirty="0"/>
              <a:t>Consistency across multiple platforms</a:t>
            </a:r>
          </a:p>
        </p:txBody>
      </p:sp>
      <p:sp>
        <p:nvSpPr>
          <p:cNvPr id="3" name="Content Placeholder 2">
            <a:extLst>
              <a:ext uri="{FF2B5EF4-FFF2-40B4-BE49-F238E27FC236}">
                <a16:creationId xmlns:a16="http://schemas.microsoft.com/office/drawing/2014/main" id="{D30FCB59-3957-1D46-47B5-DADA4BA628E5}"/>
              </a:ext>
            </a:extLst>
          </p:cNvPr>
          <p:cNvSpPr>
            <a:spLocks noGrp="1"/>
          </p:cNvSpPr>
          <p:nvPr>
            <p:ph idx="1"/>
          </p:nvPr>
        </p:nvSpPr>
        <p:spPr>
          <a:xfrm>
            <a:off x="6993228" y="2159909"/>
            <a:ext cx="4778062" cy="4434074"/>
          </a:xfrm>
        </p:spPr>
        <p:txBody>
          <a:bodyPr>
            <a:normAutofit fontScale="92500"/>
          </a:bodyPr>
          <a:lstStyle/>
          <a:p>
            <a:pPr marL="0" indent="0">
              <a:buNone/>
            </a:pPr>
            <a:r>
              <a:rPr lang="en-US" sz="3600" dirty="0"/>
              <a:t>Key principle: </a:t>
            </a:r>
          </a:p>
          <a:p>
            <a:r>
              <a:rPr lang="en-US" dirty="0"/>
              <a:t>Devs shouldn’t be </a:t>
            </a:r>
            <a:r>
              <a:rPr lang="en-US" i="1" dirty="0"/>
              <a:t>required</a:t>
            </a:r>
            <a:r>
              <a:rPr lang="en-US" dirty="0"/>
              <a:t> to touch platform-specific code</a:t>
            </a:r>
          </a:p>
          <a:p>
            <a:pPr lvl="1"/>
            <a:r>
              <a:rPr lang="en-US" dirty="0"/>
              <a:t>But should be </a:t>
            </a:r>
            <a:r>
              <a:rPr lang="en-US" i="1" dirty="0"/>
              <a:t>able </a:t>
            </a:r>
            <a:r>
              <a:rPr lang="en-US" dirty="0"/>
              <a:t>to if desired, with relative ease</a:t>
            </a:r>
            <a:br>
              <a:rPr lang="en-US" dirty="0"/>
            </a:br>
            <a:endParaRPr lang="en-US" dirty="0"/>
          </a:p>
          <a:p>
            <a:r>
              <a:rPr lang="en-US" dirty="0"/>
              <a:t>Secondary:  platform-agnostic code imposes no overhead</a:t>
            </a:r>
          </a:p>
          <a:p>
            <a:pPr lvl="1"/>
            <a:r>
              <a:rPr lang="en-US" dirty="0"/>
              <a:t>Or as close to underlying native platform as possible</a:t>
            </a:r>
          </a:p>
        </p:txBody>
      </p:sp>
      <p:sp>
        <p:nvSpPr>
          <p:cNvPr id="4" name="Date Placeholder 3">
            <a:extLst>
              <a:ext uri="{FF2B5EF4-FFF2-40B4-BE49-F238E27FC236}">
                <a16:creationId xmlns:a16="http://schemas.microsoft.com/office/drawing/2014/main" id="{C228A22A-0774-A571-F02B-686192A882FB}"/>
              </a:ext>
            </a:extLst>
          </p:cNvPr>
          <p:cNvSpPr>
            <a:spLocks noGrp="1"/>
          </p:cNvSpPr>
          <p:nvPr>
            <p:ph type="dt" sz="half" idx="10"/>
          </p:nvPr>
        </p:nvSpPr>
        <p:spPr/>
        <p:txBody>
          <a:bodyPr/>
          <a:lstStyle/>
          <a:p>
            <a:r>
              <a:rPr lang="en-US"/>
              <a:t>Vision: Rust app dev -- GOSIM 2023</a:t>
            </a:r>
            <a:endParaRPr lang="en-US" dirty="0"/>
          </a:p>
        </p:txBody>
      </p:sp>
      <p:sp>
        <p:nvSpPr>
          <p:cNvPr id="6" name="Slide Number Placeholder 5">
            <a:extLst>
              <a:ext uri="{FF2B5EF4-FFF2-40B4-BE49-F238E27FC236}">
                <a16:creationId xmlns:a16="http://schemas.microsoft.com/office/drawing/2014/main" id="{94CC063A-128C-4F65-953D-388296444A52}"/>
              </a:ext>
            </a:extLst>
          </p:cNvPr>
          <p:cNvSpPr>
            <a:spLocks noGrp="1"/>
          </p:cNvSpPr>
          <p:nvPr>
            <p:ph type="sldNum" sz="quarter" idx="12"/>
          </p:nvPr>
        </p:nvSpPr>
        <p:spPr/>
        <p:txBody>
          <a:bodyPr/>
          <a:lstStyle/>
          <a:p>
            <a:fld id="{7D62C56D-5E74-2945-931D-C07ECBF0F859}" type="slidenum">
              <a:rPr lang="en-US" smtClean="0"/>
              <a:t>30</a:t>
            </a:fld>
            <a:endParaRPr lang="en-US"/>
          </a:p>
        </p:txBody>
      </p:sp>
      <p:pic>
        <p:nvPicPr>
          <p:cNvPr id="66" name="Picture 65">
            <a:extLst>
              <a:ext uri="{FF2B5EF4-FFF2-40B4-BE49-F238E27FC236}">
                <a16:creationId xmlns:a16="http://schemas.microsoft.com/office/drawing/2014/main" id="{945F6337-000D-ECEC-E9F6-350A80696E59}"/>
              </a:ext>
            </a:extLst>
          </p:cNvPr>
          <p:cNvPicPr>
            <a:picLocks noChangeAspect="1"/>
          </p:cNvPicPr>
          <p:nvPr/>
        </p:nvPicPr>
        <p:blipFill rotWithShape="1">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l="4559" r="4559"/>
          <a:stretch/>
        </p:blipFill>
        <p:spPr>
          <a:xfrm>
            <a:off x="20" y="10"/>
            <a:ext cx="6717436" cy="6857990"/>
          </a:xfrm>
          <a:custGeom>
            <a:avLst/>
            <a:gdLst/>
            <a:ahLst/>
            <a:cxnLst/>
            <a:rect l="l" t="t" r="r" b="b"/>
            <a:pathLst>
              <a:path w="6717456" h="6858000">
                <a:moveTo>
                  <a:pt x="0" y="0"/>
                </a:moveTo>
                <a:lnTo>
                  <a:pt x="6149468" y="0"/>
                </a:lnTo>
                <a:lnTo>
                  <a:pt x="6202448" y="162605"/>
                </a:lnTo>
                <a:cubicBezTo>
                  <a:pt x="6535625" y="1263763"/>
                  <a:pt x="6717456" y="2453207"/>
                  <a:pt x="6717456" y="3694043"/>
                </a:cubicBezTo>
                <a:cubicBezTo>
                  <a:pt x="6717456" y="4757617"/>
                  <a:pt x="6583866" y="5783433"/>
                  <a:pt x="6335883" y="6748259"/>
                </a:cubicBezTo>
                <a:lnTo>
                  <a:pt x="6305198" y="6858000"/>
                </a:lnTo>
                <a:lnTo>
                  <a:pt x="0" y="6858000"/>
                </a:lnTo>
                <a:close/>
              </a:path>
            </a:pathLst>
          </a:custGeom>
          <a:effectLst>
            <a:outerShdw blurRad="50800" dist="38100" algn="l" rotWithShape="0">
              <a:schemeClr val="bg1">
                <a:lumMod val="85000"/>
                <a:alpha val="30000"/>
              </a:schemeClr>
            </a:outerShdw>
          </a:effectLst>
        </p:spPr>
      </p:pic>
    </p:spTree>
    <p:extLst>
      <p:ext uri="{BB962C8B-B14F-4D97-AF65-F5344CB8AC3E}">
        <p14:creationId xmlns:p14="http://schemas.microsoft.com/office/powerpoint/2010/main" val="124053383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EA4A57-9424-E102-CF10-238F7D94A01A}"/>
              </a:ext>
            </a:extLst>
          </p:cNvPr>
          <p:cNvSpPr>
            <a:spLocks noGrp="1"/>
          </p:cNvSpPr>
          <p:nvPr>
            <p:ph type="title"/>
          </p:nvPr>
        </p:nvSpPr>
        <p:spPr>
          <a:xfrm>
            <a:off x="5843464" y="739745"/>
            <a:ext cx="6088892" cy="1325563"/>
          </a:xfrm>
        </p:spPr>
        <p:txBody>
          <a:bodyPr>
            <a:normAutofit fontScale="90000"/>
          </a:bodyPr>
          <a:lstStyle/>
          <a:p>
            <a:r>
              <a:rPr lang="en-US" dirty="0"/>
              <a:t>Flexibility to incorporate arbitrary components</a:t>
            </a:r>
          </a:p>
        </p:txBody>
      </p:sp>
      <p:sp>
        <p:nvSpPr>
          <p:cNvPr id="3" name="Content Placeholder 2">
            <a:extLst>
              <a:ext uri="{FF2B5EF4-FFF2-40B4-BE49-F238E27FC236}">
                <a16:creationId xmlns:a16="http://schemas.microsoft.com/office/drawing/2014/main" id="{33D44082-0D6E-E9BD-3949-746C8D5F4DDD}"/>
              </a:ext>
            </a:extLst>
          </p:cNvPr>
          <p:cNvSpPr>
            <a:spLocks noGrp="1"/>
          </p:cNvSpPr>
          <p:nvPr>
            <p:ph idx="1"/>
          </p:nvPr>
        </p:nvSpPr>
        <p:spPr>
          <a:xfrm>
            <a:off x="5843464" y="2343818"/>
            <a:ext cx="6088892" cy="3477433"/>
          </a:xfrm>
        </p:spPr>
        <p:txBody>
          <a:bodyPr>
            <a:normAutofit fontScale="92500"/>
          </a:bodyPr>
          <a:lstStyle/>
          <a:p>
            <a:r>
              <a:rPr lang="en-US" sz="3200" dirty="0"/>
              <a:t>Build system and tooling must easily allow adding custom deps</a:t>
            </a:r>
            <a:br>
              <a:rPr lang="en-US" sz="3200" dirty="0"/>
            </a:br>
            <a:endParaRPr lang="en-US" sz="3200" dirty="0"/>
          </a:p>
          <a:p>
            <a:r>
              <a:rPr lang="en-US" sz="3200" dirty="0"/>
              <a:t>Initially, support choice of one </a:t>
            </a:r>
            <a:br>
              <a:rPr lang="en-US" sz="3200" dirty="0"/>
            </a:br>
            <a:r>
              <a:rPr lang="en-US" sz="3200" dirty="0"/>
              <a:t>of multiple UI toolkits</a:t>
            </a:r>
          </a:p>
          <a:p>
            <a:pPr lvl="1"/>
            <a:r>
              <a:rPr lang="en-US" sz="2800" dirty="0"/>
              <a:t>Future: replace default components with custom substitutes</a:t>
            </a:r>
          </a:p>
          <a:p>
            <a:pPr lvl="1"/>
            <a:endParaRPr lang="en-US" sz="2800" dirty="0"/>
          </a:p>
        </p:txBody>
      </p:sp>
      <p:sp>
        <p:nvSpPr>
          <p:cNvPr id="4" name="Date Placeholder 3">
            <a:extLst>
              <a:ext uri="{FF2B5EF4-FFF2-40B4-BE49-F238E27FC236}">
                <a16:creationId xmlns:a16="http://schemas.microsoft.com/office/drawing/2014/main" id="{08F5CF0D-8690-F108-2486-6B399F32A354}"/>
              </a:ext>
            </a:extLst>
          </p:cNvPr>
          <p:cNvSpPr>
            <a:spLocks noGrp="1"/>
          </p:cNvSpPr>
          <p:nvPr>
            <p:ph type="dt" sz="half" idx="10"/>
          </p:nvPr>
        </p:nvSpPr>
        <p:spPr/>
        <p:txBody>
          <a:bodyPr/>
          <a:lstStyle/>
          <a:p>
            <a:r>
              <a:rPr lang="en-US"/>
              <a:t>Vision: Rust app dev -- GOSIM 2023</a:t>
            </a:r>
            <a:endParaRPr lang="en-US" dirty="0"/>
          </a:p>
        </p:txBody>
      </p:sp>
      <p:sp>
        <p:nvSpPr>
          <p:cNvPr id="6" name="Slide Number Placeholder 5">
            <a:extLst>
              <a:ext uri="{FF2B5EF4-FFF2-40B4-BE49-F238E27FC236}">
                <a16:creationId xmlns:a16="http://schemas.microsoft.com/office/drawing/2014/main" id="{A9F5A3E6-E504-2BC5-2FF9-99034D2846E6}"/>
              </a:ext>
            </a:extLst>
          </p:cNvPr>
          <p:cNvSpPr>
            <a:spLocks noGrp="1"/>
          </p:cNvSpPr>
          <p:nvPr>
            <p:ph type="sldNum" sz="quarter" idx="12"/>
          </p:nvPr>
        </p:nvSpPr>
        <p:spPr/>
        <p:txBody>
          <a:bodyPr/>
          <a:lstStyle/>
          <a:p>
            <a:fld id="{7D62C56D-5E74-2945-931D-C07ECBF0F859}" type="slidenum">
              <a:rPr lang="en-US" smtClean="0"/>
              <a:t>31</a:t>
            </a:fld>
            <a:endParaRPr lang="en-US"/>
          </a:p>
        </p:txBody>
      </p:sp>
      <p:pic>
        <p:nvPicPr>
          <p:cNvPr id="5" name="Picture 4" descr="White puzzle with one red piece">
            <a:extLst>
              <a:ext uri="{FF2B5EF4-FFF2-40B4-BE49-F238E27FC236}">
                <a16:creationId xmlns:a16="http://schemas.microsoft.com/office/drawing/2014/main" id="{729D1167-82A9-2712-4F3B-C3C0630A5E44}"/>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l="-3698" t="-9712" b="-9712"/>
          <a:stretch/>
        </p:blipFill>
        <p:spPr>
          <a:xfrm>
            <a:off x="-3817619" y="-666044"/>
            <a:ext cx="9227818" cy="8190090"/>
          </a:xfrm>
          <a:prstGeom prst="ellipse">
            <a:avLst/>
          </a:prstGeom>
        </p:spPr>
      </p:pic>
    </p:spTree>
    <p:extLst>
      <p:ext uri="{BB962C8B-B14F-4D97-AF65-F5344CB8AC3E}">
        <p14:creationId xmlns:p14="http://schemas.microsoft.com/office/powerpoint/2010/main" val="137986570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322E38-8452-62AB-E70F-7F8EA9E36B23}"/>
              </a:ext>
            </a:extLst>
          </p:cNvPr>
          <p:cNvSpPr>
            <a:spLocks noGrp="1"/>
          </p:cNvSpPr>
          <p:nvPr>
            <p:ph type="title"/>
          </p:nvPr>
        </p:nvSpPr>
        <p:spPr/>
        <p:txBody>
          <a:bodyPr/>
          <a:lstStyle/>
          <a:p>
            <a:endParaRPr lang="en-US"/>
          </a:p>
        </p:txBody>
      </p:sp>
      <p:sp>
        <p:nvSpPr>
          <p:cNvPr id="5" name="Slide Number Placeholder 4">
            <a:extLst>
              <a:ext uri="{FF2B5EF4-FFF2-40B4-BE49-F238E27FC236}">
                <a16:creationId xmlns:a16="http://schemas.microsoft.com/office/drawing/2014/main" id="{EB572E15-B72B-BB2B-F0DD-F6518BE1BE45}"/>
              </a:ext>
            </a:extLst>
          </p:cNvPr>
          <p:cNvSpPr>
            <a:spLocks noGrp="1"/>
          </p:cNvSpPr>
          <p:nvPr>
            <p:ph type="sldNum" sz="quarter" idx="12"/>
          </p:nvPr>
        </p:nvSpPr>
        <p:spPr/>
        <p:txBody>
          <a:bodyPr/>
          <a:lstStyle/>
          <a:p>
            <a:fld id="{7D62C56D-5E74-2945-931D-C07ECBF0F859}" type="slidenum">
              <a:rPr lang="en-US" smtClean="0">
                <a:solidFill>
                  <a:schemeClr val="tx1">
                    <a:lumMod val="75000"/>
                    <a:lumOff val="25000"/>
                  </a:schemeClr>
                </a:solidFill>
              </a:rPr>
              <a:pPr/>
              <a:t>32</a:t>
            </a:fld>
            <a:endParaRPr lang="en-US" dirty="0">
              <a:solidFill>
                <a:schemeClr val="tx1">
                  <a:lumMod val="75000"/>
                  <a:lumOff val="25000"/>
                </a:schemeClr>
              </a:solidFill>
            </a:endParaRPr>
          </a:p>
        </p:txBody>
      </p:sp>
      <p:sp useBgFill="1">
        <p:nvSpPr>
          <p:cNvPr id="6" name="Rectangle 5">
            <a:extLst>
              <a:ext uri="{FF2B5EF4-FFF2-40B4-BE49-F238E27FC236}">
                <a16:creationId xmlns:a16="http://schemas.microsoft.com/office/drawing/2014/main" id="{F863F593-C4A6-18D5-CECA-3FEF708132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C0BFD3D7-603D-9590-DF56-A1DA84544A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28658" y="4218905"/>
            <a:ext cx="11167447" cy="2387957"/>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0" scaled="0"/>
          </a:gradFill>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Title 1">
            <a:extLst>
              <a:ext uri="{FF2B5EF4-FFF2-40B4-BE49-F238E27FC236}">
                <a16:creationId xmlns:a16="http://schemas.microsoft.com/office/drawing/2014/main" id="{11FA05D5-57E3-CA8A-31B3-89CE7DB23D3E}"/>
              </a:ext>
            </a:extLst>
          </p:cNvPr>
          <p:cNvSpPr txBox="1">
            <a:spLocks/>
          </p:cNvSpPr>
          <p:nvPr/>
        </p:nvSpPr>
        <p:spPr>
          <a:xfrm>
            <a:off x="904410" y="4645267"/>
            <a:ext cx="3575492" cy="1536192"/>
          </a:xfrm>
          <a:prstGeom prst="rect">
            <a:avLst/>
          </a:prstGeom>
          <a:effectLst/>
        </p:spPr>
        <p:txBody>
          <a:bodyPr vert="horz" lIns="91440" tIns="45720" rIns="91440" bIns="45720" rtlCol="0" anchor="ctr">
            <a:normAutofit/>
          </a:bodyPr>
          <a:lstStyle>
            <a:lvl1pPr algn="l" defTabSz="914400" rtl="0" eaLnBrk="1" latinLnBrk="0" hangingPunct="1">
              <a:lnSpc>
                <a:spcPct val="90000"/>
              </a:lnSpc>
              <a:spcBef>
                <a:spcPct val="0"/>
              </a:spcBef>
              <a:buNone/>
              <a:defRPr sz="4800" kern="1200">
                <a:solidFill>
                  <a:schemeClr val="tx1"/>
                </a:solidFill>
                <a:latin typeface="Seaford Display" pitchFamily="2" charset="0"/>
                <a:ea typeface="+mj-ea"/>
                <a:cs typeface="Seaford Display" pitchFamily="2" charset="0"/>
              </a:defRPr>
            </a:lvl1pPr>
          </a:lstStyle>
          <a:p>
            <a:pPr>
              <a:lnSpc>
                <a:spcPct val="100000"/>
              </a:lnSpc>
            </a:pPr>
            <a:r>
              <a:rPr lang="en-US" sz="3200" dirty="0"/>
              <a:t>Full compliance with platform policies</a:t>
            </a:r>
            <a:endParaRPr lang="en-US" sz="3200" dirty="0">
              <a:effectLst>
                <a:outerShdw blurRad="50800" dist="38100" dir="2700000" algn="tl" rotWithShape="0">
                  <a:prstClr val="black">
                    <a:alpha val="40000"/>
                  </a:prstClr>
                </a:outerShdw>
              </a:effectLst>
            </a:endParaRPr>
          </a:p>
        </p:txBody>
      </p:sp>
      <p:pic>
        <p:nvPicPr>
          <p:cNvPr id="9" name="Picture 2" descr="Fintech - Innovation, Finance and Regulation - Florence School of Banking  and Finance">
            <a:extLst>
              <a:ext uri="{FF2B5EF4-FFF2-40B4-BE49-F238E27FC236}">
                <a16:creationId xmlns:a16="http://schemas.microsoft.com/office/drawing/2014/main" id="{5458D2D4-5279-B658-1C33-8BF72AEEF2CD}"/>
              </a:ext>
            </a:extLst>
          </p:cNvPr>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a:stretch/>
        </p:blipFill>
        <p:spPr bwMode="auto">
          <a:xfrm>
            <a:off x="20" y="-888642"/>
            <a:ext cx="12191980" cy="4857368"/>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7FDBE800-8418-3CE8-2613-6B37C9BB03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66417" y="506131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11" name="Rectangle 10">
            <a:extLst>
              <a:ext uri="{FF2B5EF4-FFF2-40B4-BE49-F238E27FC236}">
                <a16:creationId xmlns:a16="http://schemas.microsoft.com/office/drawing/2014/main" id="{E5527041-5EFF-7B45-B6FE-1B56DFF6DE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3886200" y="5391578"/>
            <a:ext cx="1737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TextBox 13">
            <a:extLst>
              <a:ext uri="{FF2B5EF4-FFF2-40B4-BE49-F238E27FC236}">
                <a16:creationId xmlns:a16="http://schemas.microsoft.com/office/drawing/2014/main" id="{383ED678-9262-3929-B542-BB85866D50AA}"/>
              </a:ext>
            </a:extLst>
          </p:cNvPr>
          <p:cNvSpPr txBox="1"/>
          <p:nvPr/>
        </p:nvSpPr>
        <p:spPr>
          <a:xfrm>
            <a:off x="13925661" y="439497"/>
            <a:ext cx="4182686" cy="2862322"/>
          </a:xfrm>
          <a:prstGeom prst="rect">
            <a:avLst/>
          </a:prstGeom>
          <a:noFill/>
        </p:spPr>
        <p:txBody>
          <a:bodyPr wrap="square">
            <a:spAutoFit/>
          </a:bodyPr>
          <a:lstStyle/>
          <a:p>
            <a:pPr>
              <a:spcAft>
                <a:spcPts val="600"/>
              </a:spcAft>
            </a:pPr>
            <a:r>
              <a:rPr lang="en-US" b="0" i="0" dirty="0">
                <a:solidFill>
                  <a:srgbClr val="525960"/>
                </a:solidFill>
                <a:effectLst/>
                <a:latin typeface="-apple-system"/>
              </a:rPr>
              <a:t>Error: The app references non-public symbols in &lt;path&gt;. If method names in your source code match the private Apple APIs listed above, altering your method names will help prevent this app from being flagged in future submissions. In addition, note that one or more of the above APIs may be located in a static library that was included with your app. If so, they must be removed.</a:t>
            </a:r>
            <a:endParaRPr lang="en-US" dirty="0"/>
          </a:p>
        </p:txBody>
      </p:sp>
      <p:sp>
        <p:nvSpPr>
          <p:cNvPr id="15" name="TextBox 14">
            <a:extLst>
              <a:ext uri="{FF2B5EF4-FFF2-40B4-BE49-F238E27FC236}">
                <a16:creationId xmlns:a16="http://schemas.microsoft.com/office/drawing/2014/main" id="{C64813B0-CCA5-51D5-AF67-1FD839B9A1EB}"/>
              </a:ext>
            </a:extLst>
          </p:cNvPr>
          <p:cNvSpPr txBox="1"/>
          <p:nvPr/>
        </p:nvSpPr>
        <p:spPr>
          <a:xfrm>
            <a:off x="13783992" y="3556181"/>
            <a:ext cx="4182687" cy="1200329"/>
          </a:xfrm>
          <a:prstGeom prst="rect">
            <a:avLst/>
          </a:prstGeom>
          <a:noFill/>
        </p:spPr>
        <p:txBody>
          <a:bodyPr wrap="square">
            <a:spAutoFit/>
          </a:bodyPr>
          <a:lstStyle/>
          <a:p>
            <a:pPr>
              <a:spcAft>
                <a:spcPts val="600"/>
              </a:spcAft>
            </a:pPr>
            <a:r>
              <a:rPr lang="en-US" b="0" i="0">
                <a:solidFill>
                  <a:srgbClr val="525960"/>
                </a:solidFill>
                <a:effectLst/>
                <a:latin typeface="-apple-system"/>
              </a:rPr>
              <a:t>Error: Invalid Bundle Structure - The binary file </a:t>
            </a:r>
            <a:r>
              <a:rPr lang="en-US">
                <a:solidFill>
                  <a:srgbClr val="525960"/>
                </a:solidFill>
                <a:latin typeface="-apple-system"/>
              </a:rPr>
              <a:t>&lt;…&gt;</a:t>
            </a:r>
            <a:r>
              <a:rPr lang="en-US" b="0" i="0">
                <a:solidFill>
                  <a:srgbClr val="525960"/>
                </a:solidFill>
                <a:effectLst/>
                <a:latin typeface="-apple-system"/>
              </a:rPr>
              <a:t> is not permitted. Your app can’t contain standalone executables or libraries…</a:t>
            </a:r>
            <a:endParaRPr lang="en-US"/>
          </a:p>
        </p:txBody>
      </p:sp>
      <p:sp>
        <p:nvSpPr>
          <p:cNvPr id="16" name="TextBox 15">
            <a:extLst>
              <a:ext uri="{FF2B5EF4-FFF2-40B4-BE49-F238E27FC236}">
                <a16:creationId xmlns:a16="http://schemas.microsoft.com/office/drawing/2014/main" id="{ADF4B39A-644A-4D1E-CE43-50C4973846DC}"/>
              </a:ext>
            </a:extLst>
          </p:cNvPr>
          <p:cNvSpPr txBox="1"/>
          <p:nvPr/>
        </p:nvSpPr>
        <p:spPr>
          <a:xfrm>
            <a:off x="12784718" y="4995264"/>
            <a:ext cx="4502729" cy="1754326"/>
          </a:xfrm>
          <a:prstGeom prst="rect">
            <a:avLst/>
          </a:prstGeom>
          <a:noFill/>
        </p:spPr>
        <p:txBody>
          <a:bodyPr wrap="square" rtlCol="0">
            <a:spAutoFit/>
          </a:bodyPr>
          <a:lstStyle/>
          <a:p>
            <a:pPr>
              <a:spcAft>
                <a:spcPts val="600"/>
              </a:spcAft>
            </a:pPr>
            <a:r>
              <a:rPr lang="en-US" b="0" i="0">
                <a:effectLst/>
                <a:latin typeface="SF Pro Text"/>
              </a:rPr>
              <a:t>They must be packaged and submitted using technologies provided in Xcode; no third-party installers allowed. They must also be self-contained, single app installation bundles and cannot install code or resources in shared locations.</a:t>
            </a:r>
            <a:endParaRPr lang="en-US"/>
          </a:p>
        </p:txBody>
      </p:sp>
      <p:sp>
        <p:nvSpPr>
          <p:cNvPr id="17" name="Content Placeholder 2">
            <a:extLst>
              <a:ext uri="{FF2B5EF4-FFF2-40B4-BE49-F238E27FC236}">
                <a16:creationId xmlns:a16="http://schemas.microsoft.com/office/drawing/2014/main" id="{F1F8A49B-0FC1-C2C9-3CBD-0B6F34698FF4}"/>
              </a:ext>
            </a:extLst>
          </p:cNvPr>
          <p:cNvSpPr txBox="1">
            <a:spLocks/>
          </p:cNvSpPr>
          <p:nvPr/>
        </p:nvSpPr>
        <p:spPr>
          <a:xfrm>
            <a:off x="4932608" y="4506283"/>
            <a:ext cx="6637343" cy="1916979"/>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Tenorite"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enorite"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enorite"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enorite"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enorite"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93688" indent="-293688">
              <a:spcAft>
                <a:spcPts val="400"/>
              </a:spcAft>
            </a:pPr>
            <a:r>
              <a:rPr lang="en-US" dirty="0"/>
              <a:t>Generated app packages must be publishable to app stores</a:t>
            </a:r>
          </a:p>
          <a:p>
            <a:pPr marL="293688" lvl="1" indent="0">
              <a:buNone/>
              <a:tabLst>
                <a:tab pos="730250" algn="l"/>
              </a:tabLst>
            </a:pPr>
            <a:r>
              <a:rPr lang="en-US" sz="3600" baseline="-20000" dirty="0"/>
              <a:t>✅</a:t>
            </a:r>
            <a:r>
              <a:rPr lang="en-US" sz="2000" dirty="0"/>
              <a:t> 	</a:t>
            </a:r>
            <a:r>
              <a:rPr lang="en-US" sz="2100" dirty="0"/>
              <a:t>Platform abstractions we provide must adhere</a:t>
            </a:r>
            <a:br>
              <a:rPr lang="en-US" sz="2100" dirty="0"/>
            </a:br>
            <a:r>
              <a:rPr lang="en-US" sz="2100" dirty="0"/>
              <a:t>	to publisher-specific policies</a:t>
            </a:r>
          </a:p>
          <a:p>
            <a:pPr marL="329184" lvl="1" indent="-63500">
              <a:buNone/>
              <a:tabLst>
                <a:tab pos="730250" algn="l"/>
              </a:tabLst>
            </a:pPr>
            <a:r>
              <a:rPr lang="en-US" sz="4400" baseline="-25000" dirty="0"/>
              <a:t>🚫</a:t>
            </a:r>
            <a:r>
              <a:rPr lang="en-US" sz="2000" dirty="0"/>
              <a:t>	</a:t>
            </a:r>
            <a:r>
              <a:rPr lang="en-US" sz="2100" dirty="0"/>
              <a:t>Private APIs, JIT, loading arbitrary executables</a:t>
            </a:r>
          </a:p>
        </p:txBody>
      </p:sp>
    </p:spTree>
    <p:extLst>
      <p:ext uri="{BB962C8B-B14F-4D97-AF65-F5344CB8AC3E}">
        <p14:creationId xmlns:p14="http://schemas.microsoft.com/office/powerpoint/2010/main" val="55262824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13E4CF7-90C6-2A6D-53ED-486E6C7B55A3}"/>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20" y="10"/>
            <a:ext cx="12191980" cy="6857990"/>
          </a:xfrm>
          <a:prstGeom prst="rect">
            <a:avLst/>
          </a:prstGeom>
        </p:spPr>
      </p:pic>
      <p:sp>
        <p:nvSpPr>
          <p:cNvPr id="6" name="Rectangle">
            <a:extLst>
              <a:ext uri="{FF2B5EF4-FFF2-40B4-BE49-F238E27FC236}">
                <a16:creationId xmlns:a16="http://schemas.microsoft.com/office/drawing/2014/main" id="{4A8C99C8-5422-D20E-FB40-09BAA448FD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592286" y="3820883"/>
            <a:ext cx="8599694" cy="2046512"/>
          </a:xfrm>
          <a:prstGeom prst="rect">
            <a:avLst/>
          </a:prstGeom>
          <a:gradFill flip="none" rotWithShape="1">
            <a:gsLst>
              <a:gs pos="32000">
                <a:schemeClr val="bg1">
                  <a:alpha val="67000"/>
                </a:schemeClr>
              </a:gs>
              <a:gs pos="0">
                <a:schemeClr val="bg1">
                  <a:alpha val="55000"/>
                </a:schemeClr>
              </a:gs>
              <a:gs pos="99000">
                <a:schemeClr val="bg1">
                  <a:alpha val="55000"/>
                </a:schemeClr>
              </a:gs>
            </a:gsLst>
            <a:path path="circle">
              <a:fillToRect r="100000" b="100000"/>
            </a:path>
            <a:tileRect l="-100000" t="-100000"/>
          </a:gradFill>
          <a:ln w="12700">
            <a:miter lim="400000"/>
          </a:ln>
        </p:spPr>
        <p:txBody>
          <a:bodyPr lIns="50800" tIns="50800" rIns="50800" bIns="5080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2600" b="0" i="0" u="none" strike="noStrike" kern="1200" cap="all" spc="0" normalizeH="0" baseline="0" noProof="0" dirty="0">
              <a:ln>
                <a:noFill/>
              </a:ln>
              <a:solidFill>
                <a:srgbClr val="FFFFFF"/>
              </a:solidFill>
              <a:effectLst/>
              <a:uLnTx/>
              <a:uFillTx/>
              <a:latin typeface="Tenorite"/>
              <a:ea typeface="+mn-ea"/>
              <a:cs typeface="+mn-cs"/>
              <a:sym typeface="Avenir Next"/>
            </a:endParaRPr>
          </a:p>
        </p:txBody>
      </p:sp>
      <p:sp>
        <p:nvSpPr>
          <p:cNvPr id="7" name="Title 1">
            <a:extLst>
              <a:ext uri="{FF2B5EF4-FFF2-40B4-BE49-F238E27FC236}">
                <a16:creationId xmlns:a16="http://schemas.microsoft.com/office/drawing/2014/main" id="{0749A049-600C-D9A8-6B4D-F5563FCC6868}"/>
              </a:ext>
            </a:extLst>
          </p:cNvPr>
          <p:cNvSpPr txBox="1">
            <a:spLocks/>
          </p:cNvSpPr>
          <p:nvPr/>
        </p:nvSpPr>
        <p:spPr>
          <a:xfrm>
            <a:off x="3975735" y="4434050"/>
            <a:ext cx="6278607" cy="149379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800" kern="1200">
                <a:solidFill>
                  <a:schemeClr val="tx1"/>
                </a:solidFill>
                <a:latin typeface="Seaford Display" pitchFamily="2" charset="0"/>
                <a:ea typeface="+mj-ea"/>
                <a:cs typeface="Seaford Display" pitchFamily="2" charset="0"/>
              </a:defRPr>
            </a:lvl1pPr>
          </a:lstStyle>
          <a:p>
            <a:r>
              <a:rPr lang="en-US" sz="6600" dirty="0"/>
              <a:t>Reference Design</a:t>
            </a:r>
          </a:p>
        </p:txBody>
      </p:sp>
    </p:spTree>
    <p:extLst>
      <p:ext uri="{BB962C8B-B14F-4D97-AF65-F5344CB8AC3E}">
        <p14:creationId xmlns:p14="http://schemas.microsoft.com/office/powerpoint/2010/main" val="2386816809"/>
      </p:ext>
    </p:extLst>
  </p:cSld>
  <p:clrMapOvr>
    <a:overrideClrMapping bg1="dk1" tx1="lt1" bg2="dk2" tx2="lt2" accent1="accent1" accent2="accent2" accent3="accent3" accent4="accent4" accent5="accent5" accent6="accent6" hlink="hlink" folHlink="folHlink"/>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775952-F46C-6673-2E77-8B9E68AF59E9}"/>
              </a:ext>
            </a:extLst>
          </p:cNvPr>
          <p:cNvSpPr>
            <a:spLocks noGrp="1"/>
          </p:cNvSpPr>
          <p:nvPr>
            <p:ph type="title"/>
          </p:nvPr>
        </p:nvSpPr>
        <p:spPr/>
        <p:txBody>
          <a:bodyPr>
            <a:normAutofit/>
          </a:bodyPr>
          <a:lstStyle/>
          <a:p>
            <a:r>
              <a:rPr lang="en-US" dirty="0"/>
              <a:t>A sketch of system architecture</a:t>
            </a:r>
          </a:p>
        </p:txBody>
      </p:sp>
      <p:sp>
        <p:nvSpPr>
          <p:cNvPr id="3" name="Content Placeholder 2">
            <a:extLst>
              <a:ext uri="{FF2B5EF4-FFF2-40B4-BE49-F238E27FC236}">
                <a16:creationId xmlns:a16="http://schemas.microsoft.com/office/drawing/2014/main" id="{CA94BB73-0031-379B-E9E2-DFA85D8955A5}"/>
              </a:ext>
            </a:extLst>
          </p:cNvPr>
          <p:cNvSpPr>
            <a:spLocks noGrp="1"/>
          </p:cNvSpPr>
          <p:nvPr>
            <p:ph idx="1"/>
          </p:nvPr>
        </p:nvSpPr>
        <p:spPr/>
        <p:txBody>
          <a:bodyPr>
            <a:normAutofit/>
          </a:bodyPr>
          <a:lstStyle/>
          <a:p>
            <a:r>
              <a:rPr lang="en-US" dirty="0"/>
              <a:t>Incorporate many components across open-source ecosystem</a:t>
            </a:r>
          </a:p>
          <a:p>
            <a:pPr lvl="1"/>
            <a:r>
              <a:rPr lang="en-US" dirty="0"/>
              <a:t>UI toolkits</a:t>
            </a:r>
          </a:p>
          <a:p>
            <a:pPr lvl="1"/>
            <a:r>
              <a:rPr lang="en-US" dirty="0"/>
              <a:t>Game engines</a:t>
            </a:r>
          </a:p>
          <a:p>
            <a:pPr lvl="1"/>
            <a:r>
              <a:rPr lang="en-US" dirty="0"/>
              <a:t>Abstractions of OS/platform native interfaces &amp; services</a:t>
            </a:r>
          </a:p>
          <a:p>
            <a:pPr lvl="1"/>
            <a:r>
              <a:rPr lang="en-US" dirty="0"/>
              <a:t>Concurrency abstractions: async tasking, multithreading</a:t>
            </a:r>
          </a:p>
          <a:p>
            <a:pPr lvl="1"/>
            <a:r>
              <a:rPr lang="en-US" dirty="0">
                <a:solidFill>
                  <a:schemeClr val="bg2">
                    <a:lumMod val="75000"/>
                  </a:schemeClr>
                </a:solidFill>
              </a:rPr>
              <a:t>[Future] Client-side libraries for remote services (Open Mobile Hub)</a:t>
            </a:r>
          </a:p>
          <a:p>
            <a:pPr lvl="1"/>
            <a:endParaRPr lang="en-US" dirty="0"/>
          </a:p>
          <a:p>
            <a:r>
              <a:rPr lang="en-US" dirty="0"/>
              <a:t>Why call it a “reference design”?</a:t>
            </a:r>
          </a:p>
          <a:p>
            <a:pPr lvl="1"/>
            <a:r>
              <a:rPr lang="en-US" dirty="0"/>
              <a:t>Pre-integrated solution for a known-working app dev experience</a:t>
            </a:r>
          </a:p>
          <a:p>
            <a:pPr lvl="1"/>
            <a:r>
              <a:rPr lang="en-US" dirty="0"/>
              <a:t>Architecture of loosely-coupled components; reusable elsewhere</a:t>
            </a:r>
          </a:p>
          <a:p>
            <a:pPr lvl="2"/>
            <a:r>
              <a:rPr lang="en-US" dirty="0"/>
              <a:t>Advanced </a:t>
            </a:r>
            <a:r>
              <a:rPr lang="en-US" dirty="0" err="1"/>
              <a:t>devs</a:t>
            </a:r>
            <a:r>
              <a:rPr lang="en-US" dirty="0"/>
              <a:t> can tailor stack to meet complex needs</a:t>
            </a:r>
          </a:p>
        </p:txBody>
      </p:sp>
      <p:sp>
        <p:nvSpPr>
          <p:cNvPr id="4" name="Date Placeholder 3">
            <a:extLst>
              <a:ext uri="{FF2B5EF4-FFF2-40B4-BE49-F238E27FC236}">
                <a16:creationId xmlns:a16="http://schemas.microsoft.com/office/drawing/2014/main" id="{C52E66E8-3DA7-F804-3524-AD2145CED6C7}"/>
              </a:ext>
            </a:extLst>
          </p:cNvPr>
          <p:cNvSpPr>
            <a:spLocks noGrp="1"/>
          </p:cNvSpPr>
          <p:nvPr>
            <p:ph type="dt" sz="half" idx="10"/>
          </p:nvPr>
        </p:nvSpPr>
        <p:spPr/>
        <p:txBody>
          <a:bodyPr/>
          <a:lstStyle/>
          <a:p>
            <a:r>
              <a:rPr lang="en-US" dirty="0"/>
              <a:t>Vision: Rust app dev -- GOSIM 2023</a:t>
            </a:r>
          </a:p>
        </p:txBody>
      </p:sp>
      <p:sp>
        <p:nvSpPr>
          <p:cNvPr id="6" name="Slide Number Placeholder 5">
            <a:extLst>
              <a:ext uri="{FF2B5EF4-FFF2-40B4-BE49-F238E27FC236}">
                <a16:creationId xmlns:a16="http://schemas.microsoft.com/office/drawing/2014/main" id="{7F5AE4FA-F9DE-43E2-47A9-DD3D445B498C}"/>
              </a:ext>
            </a:extLst>
          </p:cNvPr>
          <p:cNvSpPr>
            <a:spLocks noGrp="1"/>
          </p:cNvSpPr>
          <p:nvPr>
            <p:ph type="sldNum" sz="quarter" idx="12"/>
          </p:nvPr>
        </p:nvSpPr>
        <p:spPr/>
        <p:txBody>
          <a:bodyPr/>
          <a:lstStyle/>
          <a:p>
            <a:fld id="{7D62C56D-5E74-2945-931D-C07ECBF0F859}" type="slidenum">
              <a:rPr lang="en-US" smtClean="0"/>
              <a:t>34</a:t>
            </a:fld>
            <a:endParaRPr lang="en-US"/>
          </a:p>
        </p:txBody>
      </p:sp>
    </p:spTree>
    <p:extLst>
      <p:ext uri="{BB962C8B-B14F-4D97-AF65-F5344CB8AC3E}">
        <p14:creationId xmlns:p14="http://schemas.microsoft.com/office/powerpoint/2010/main" val="348401549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64013B0E-FB6C-B573-9FFE-8F9945B9E03A}"/>
              </a:ext>
            </a:extLst>
          </p:cNvPr>
          <p:cNvSpPr>
            <a:spLocks noGrp="1"/>
          </p:cNvSpPr>
          <p:nvPr>
            <p:ph type="sldNum" sz="quarter" idx="12"/>
          </p:nvPr>
        </p:nvSpPr>
        <p:spPr/>
        <p:txBody>
          <a:bodyPr/>
          <a:lstStyle/>
          <a:p>
            <a:fld id="{7D62C56D-5E74-2945-931D-C07ECBF0F859}" type="slidenum">
              <a:rPr lang="en-US" smtClean="0"/>
              <a:t>35</a:t>
            </a:fld>
            <a:endParaRPr lang="en-US"/>
          </a:p>
        </p:txBody>
      </p:sp>
      <p:sp>
        <p:nvSpPr>
          <p:cNvPr id="15" name="Rectangle 14">
            <a:extLst>
              <a:ext uri="{FF2B5EF4-FFF2-40B4-BE49-F238E27FC236}">
                <a16:creationId xmlns:a16="http://schemas.microsoft.com/office/drawing/2014/main" id="{C6F6680E-C013-D597-3066-E9AF5EA16DF7}"/>
              </a:ext>
            </a:extLst>
          </p:cNvPr>
          <p:cNvSpPr/>
          <p:nvPr/>
        </p:nvSpPr>
        <p:spPr>
          <a:xfrm>
            <a:off x="1267792" y="471160"/>
            <a:ext cx="10924208" cy="757065"/>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16" name="TextBox 15">
            <a:extLst>
              <a:ext uri="{FF2B5EF4-FFF2-40B4-BE49-F238E27FC236}">
                <a16:creationId xmlns:a16="http://schemas.microsoft.com/office/drawing/2014/main" id="{021EDBED-9B80-7357-B633-F737B2029E47}"/>
              </a:ext>
            </a:extLst>
          </p:cNvPr>
          <p:cNvSpPr txBox="1"/>
          <p:nvPr/>
        </p:nvSpPr>
        <p:spPr>
          <a:xfrm>
            <a:off x="1707180" y="451426"/>
            <a:ext cx="10924208" cy="757065"/>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defTabSz="1066800">
              <a:lnSpc>
                <a:spcPct val="100000"/>
              </a:lnSpc>
              <a:spcBef>
                <a:spcPct val="0"/>
              </a:spcBef>
              <a:spcAft>
                <a:spcPct val="35000"/>
              </a:spcAft>
              <a:buNone/>
              <a:defRPr b="1"/>
            </a:pPr>
            <a:r>
              <a:rPr kumimoji="0" lang="en-US" sz="4800" b="0" i="0" u="none" strike="noStrike" kern="1200" cap="none" spc="0" normalizeH="0" baseline="0" noProof="0" dirty="0">
                <a:ln>
                  <a:noFill/>
                </a:ln>
                <a:solidFill>
                  <a:prstClr val="black"/>
                </a:solidFill>
                <a:effectLst/>
                <a:uLnTx/>
                <a:uFillTx/>
                <a:latin typeface="Seaford Display" pitchFamily="2" charset="0"/>
                <a:ea typeface="+mj-ea"/>
              </a:rPr>
              <a:t>Reference Design of Full System Stack</a:t>
            </a:r>
            <a:endParaRPr lang="en-US" sz="4800" kern="1200" dirty="0">
              <a:latin typeface="Seaford Display" pitchFamily="2" charset="0"/>
            </a:endParaRPr>
          </a:p>
        </p:txBody>
      </p:sp>
      <p:sp>
        <p:nvSpPr>
          <p:cNvPr id="2" name="Rectangle 1" descr="Building Brick Wall with solid fill">
            <a:extLst>
              <a:ext uri="{FF2B5EF4-FFF2-40B4-BE49-F238E27FC236}">
                <a16:creationId xmlns:a16="http://schemas.microsoft.com/office/drawing/2014/main" id="{F3735479-901F-7EAF-E092-49ED80311902}"/>
              </a:ext>
            </a:extLst>
          </p:cNvPr>
          <p:cNvSpPr/>
          <p:nvPr/>
        </p:nvSpPr>
        <p:spPr>
          <a:xfrm>
            <a:off x="480060" y="221742"/>
            <a:ext cx="1030798" cy="1030798"/>
          </a:xfrm>
          <a:prstGeom prst="rect">
            <a:avLst/>
          </a:prstGeom>
          <a:blipFill>
            <a:blip r:embed="rId3">
              <a:extLst>
                <a:ext uri="{96DAC541-7B7A-43D3-8B79-37D633B846F1}">
                  <asvg:svgBlip xmlns:asvg="http://schemas.microsoft.com/office/drawing/2016/SVG/main" r:embed="rId4"/>
                </a:ext>
              </a:extLst>
            </a:blip>
            <a:srcRect/>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cxnSp>
        <p:nvCxnSpPr>
          <p:cNvPr id="10" name="Google Shape;54;p13">
            <a:extLst>
              <a:ext uri="{FF2B5EF4-FFF2-40B4-BE49-F238E27FC236}">
                <a16:creationId xmlns:a16="http://schemas.microsoft.com/office/drawing/2014/main" id="{F2BEE660-D3FF-E8BF-8707-797C649F4424}"/>
              </a:ext>
            </a:extLst>
          </p:cNvPr>
          <p:cNvCxnSpPr>
            <a:endCxn id="21" idx="3"/>
          </p:cNvCxnSpPr>
          <p:nvPr/>
        </p:nvCxnSpPr>
        <p:spPr>
          <a:xfrm rot="10800000">
            <a:off x="5966706" y="4407127"/>
            <a:ext cx="503400" cy="0"/>
          </a:xfrm>
          <a:prstGeom prst="straightConnector1">
            <a:avLst/>
          </a:prstGeom>
          <a:noFill/>
          <a:ln w="9525" cap="flat" cmpd="sng">
            <a:solidFill>
              <a:srgbClr val="000000"/>
            </a:solidFill>
            <a:prstDash val="solid"/>
            <a:round/>
            <a:headEnd type="none" w="med" len="med"/>
            <a:tailEnd type="triangle" w="med" len="med"/>
          </a:ln>
        </p:spPr>
      </p:cxnSp>
      <p:sp>
        <p:nvSpPr>
          <p:cNvPr id="11" name="Google Shape;56;p13">
            <a:extLst>
              <a:ext uri="{FF2B5EF4-FFF2-40B4-BE49-F238E27FC236}">
                <a16:creationId xmlns:a16="http://schemas.microsoft.com/office/drawing/2014/main" id="{CEED14FA-FF4C-77B4-F5FD-B59C07237EF3}"/>
              </a:ext>
            </a:extLst>
          </p:cNvPr>
          <p:cNvSpPr/>
          <p:nvPr/>
        </p:nvSpPr>
        <p:spPr>
          <a:xfrm>
            <a:off x="1764256" y="1363467"/>
            <a:ext cx="8936100" cy="1338393"/>
          </a:xfrm>
          <a:prstGeom prst="roundRect">
            <a:avLst>
              <a:gd name="adj" fmla="val 16667"/>
            </a:avLst>
          </a:prstGeom>
          <a:solidFill>
            <a:srgbClr val="CFE2F3"/>
          </a:solidFill>
          <a:ln>
            <a:noFill/>
          </a:ln>
        </p:spPr>
        <p:txBody>
          <a:bodyPr spcFirstLastPara="1" wrap="square" lIns="91425" tIns="0" rIns="91425" bIns="0" anchor="t" anchorCtr="1">
            <a:noAutofit/>
          </a:bodyPr>
          <a:lstStyle/>
          <a:p>
            <a:pPr marL="0" lvl="0" indent="0" algn="ctr" rtl="0">
              <a:spcBef>
                <a:spcPts val="0"/>
              </a:spcBef>
              <a:spcAft>
                <a:spcPts val="0"/>
              </a:spcAft>
              <a:buNone/>
            </a:pPr>
            <a:r>
              <a:rPr lang="en" b="1" dirty="0"/>
              <a:t>Application</a:t>
            </a:r>
            <a:endParaRPr b="1" dirty="0"/>
          </a:p>
        </p:txBody>
      </p:sp>
      <p:sp>
        <p:nvSpPr>
          <p:cNvPr id="12" name="Google Shape;57;p13">
            <a:extLst>
              <a:ext uri="{FF2B5EF4-FFF2-40B4-BE49-F238E27FC236}">
                <a16:creationId xmlns:a16="http://schemas.microsoft.com/office/drawing/2014/main" id="{8F5A8C80-CBD6-6BEF-E2AD-4ED1FE112E1F}"/>
              </a:ext>
            </a:extLst>
          </p:cNvPr>
          <p:cNvSpPr/>
          <p:nvPr/>
        </p:nvSpPr>
        <p:spPr>
          <a:xfrm>
            <a:off x="7576911" y="1751799"/>
            <a:ext cx="2426700" cy="639130"/>
          </a:xfrm>
          <a:prstGeom prst="roundRect">
            <a:avLst>
              <a:gd name="adj" fmla="val 16667"/>
            </a:avLst>
          </a:prstGeom>
          <a:solidFill>
            <a:srgbClr val="A4C2F4"/>
          </a:solidFill>
          <a:ln w="9525" cap="flat" cmpd="sng">
            <a:solidFill>
              <a:srgbClr val="000000"/>
            </a:solidFill>
            <a:prstDash val="solid"/>
            <a:round/>
            <a:headEnd type="none" w="sm" len="sm"/>
            <a:tailEnd type="none" w="sm" len="sm"/>
          </a:ln>
        </p:spPr>
        <p:txBody>
          <a:bodyPr spcFirstLastPara="1" wrap="square" lIns="91425" tIns="0" rIns="91425" bIns="0" anchor="ctr" anchorCtr="0">
            <a:noAutofit/>
          </a:bodyPr>
          <a:lstStyle/>
          <a:p>
            <a:pPr marL="0" lvl="0" indent="0" algn="ctr" rtl="0">
              <a:spcBef>
                <a:spcPts val="0"/>
              </a:spcBef>
              <a:spcAft>
                <a:spcPts val="0"/>
              </a:spcAft>
              <a:buNone/>
            </a:pPr>
            <a:r>
              <a:rPr lang="en" sz="1300"/>
              <a:t>Business logic</a:t>
            </a:r>
            <a:endParaRPr sz="1300"/>
          </a:p>
        </p:txBody>
      </p:sp>
      <p:sp>
        <p:nvSpPr>
          <p:cNvPr id="13" name="Google Shape;58;p13">
            <a:extLst>
              <a:ext uri="{FF2B5EF4-FFF2-40B4-BE49-F238E27FC236}">
                <a16:creationId xmlns:a16="http://schemas.microsoft.com/office/drawing/2014/main" id="{DD269CEA-0DDF-7714-F73E-7650AE82EBDF}"/>
              </a:ext>
            </a:extLst>
          </p:cNvPr>
          <p:cNvSpPr/>
          <p:nvPr/>
        </p:nvSpPr>
        <p:spPr>
          <a:xfrm>
            <a:off x="1764356" y="5867155"/>
            <a:ext cx="8936100" cy="767229"/>
          </a:xfrm>
          <a:prstGeom prst="roundRect">
            <a:avLst>
              <a:gd name="adj" fmla="val 16667"/>
            </a:avLst>
          </a:prstGeom>
          <a:solidFill>
            <a:srgbClr val="B6D7A8"/>
          </a:solidFill>
          <a:ln>
            <a:noFill/>
          </a:ln>
        </p:spPr>
        <p:txBody>
          <a:bodyPr spcFirstLastPara="1" wrap="square" lIns="91425" tIns="0" rIns="91425" bIns="0" anchor="ctr" anchorCtr="0">
            <a:noAutofit/>
          </a:bodyPr>
          <a:lstStyle/>
          <a:p>
            <a:pPr marL="0" lvl="0" indent="0" algn="ctr" rtl="0">
              <a:spcBef>
                <a:spcPts val="0"/>
              </a:spcBef>
              <a:spcAft>
                <a:spcPts val="0"/>
              </a:spcAft>
              <a:buNone/>
            </a:pPr>
            <a:r>
              <a:rPr lang="en" b="1" dirty="0"/>
              <a:t>Platform/OS Native Layers</a:t>
            </a:r>
            <a:br>
              <a:rPr lang="en" dirty="0"/>
            </a:br>
            <a:r>
              <a:rPr lang="en" dirty="0"/>
              <a:t>(Android, iOS, </a:t>
            </a:r>
            <a:r>
              <a:rPr lang="en" dirty="0" err="1"/>
              <a:t>HarmonyOS</a:t>
            </a:r>
            <a:r>
              <a:rPr lang="en" dirty="0"/>
              <a:t>, Desktop, </a:t>
            </a:r>
            <a:r>
              <a:rPr lang="en" dirty="0" err="1"/>
              <a:t>etc</a:t>
            </a:r>
            <a:r>
              <a:rPr lang="en" dirty="0"/>
              <a:t>)</a:t>
            </a:r>
            <a:endParaRPr dirty="0"/>
          </a:p>
        </p:txBody>
      </p:sp>
      <p:sp>
        <p:nvSpPr>
          <p:cNvPr id="14" name="Google Shape;59;p13">
            <a:extLst>
              <a:ext uri="{FF2B5EF4-FFF2-40B4-BE49-F238E27FC236}">
                <a16:creationId xmlns:a16="http://schemas.microsoft.com/office/drawing/2014/main" id="{CA732EE5-666F-CA47-36F5-FD5D6B8F2BB9}"/>
              </a:ext>
            </a:extLst>
          </p:cNvPr>
          <p:cNvSpPr/>
          <p:nvPr/>
        </p:nvSpPr>
        <p:spPr>
          <a:xfrm>
            <a:off x="1803156" y="2946977"/>
            <a:ext cx="2121600" cy="2673600"/>
          </a:xfrm>
          <a:prstGeom prst="roundRect">
            <a:avLst>
              <a:gd name="adj" fmla="val 16667"/>
            </a:avLst>
          </a:prstGeom>
          <a:solidFill>
            <a:srgbClr val="FCE5CD"/>
          </a:solidFill>
          <a:ln>
            <a:noFill/>
          </a:ln>
        </p:spPr>
        <p:txBody>
          <a:bodyPr spcFirstLastPara="1" wrap="square" lIns="0" tIns="0" rIns="0" bIns="0" anchor="t" anchorCtr="0">
            <a:noAutofit/>
          </a:bodyPr>
          <a:lstStyle/>
          <a:p>
            <a:pPr marL="0" lvl="0" indent="0" algn="ctr" rtl="0">
              <a:spcBef>
                <a:spcPts val="0"/>
              </a:spcBef>
              <a:spcAft>
                <a:spcPts val="0"/>
              </a:spcAft>
              <a:buNone/>
            </a:pPr>
            <a:r>
              <a:rPr lang="en" b="1" dirty="0"/>
              <a:t>UI toolkit</a:t>
            </a:r>
            <a:br>
              <a:rPr lang="en" dirty="0"/>
            </a:br>
            <a:r>
              <a:rPr lang="en" dirty="0"/>
              <a:t>(Makepad) (</a:t>
            </a:r>
            <a:r>
              <a:rPr lang="en" dirty="0" err="1"/>
              <a:t>Dioxus</a:t>
            </a:r>
            <a:r>
              <a:rPr lang="en" dirty="0"/>
              <a:t>)</a:t>
            </a:r>
            <a:endParaRPr dirty="0"/>
          </a:p>
        </p:txBody>
      </p:sp>
      <p:sp>
        <p:nvSpPr>
          <p:cNvPr id="17" name="Google Shape;60;p13">
            <a:extLst>
              <a:ext uri="{FF2B5EF4-FFF2-40B4-BE49-F238E27FC236}">
                <a16:creationId xmlns:a16="http://schemas.microsoft.com/office/drawing/2014/main" id="{7D720CE0-D13F-60E9-86F1-345994EC7B55}"/>
              </a:ext>
            </a:extLst>
          </p:cNvPr>
          <p:cNvSpPr/>
          <p:nvPr/>
        </p:nvSpPr>
        <p:spPr>
          <a:xfrm>
            <a:off x="6232356" y="2946977"/>
            <a:ext cx="4404000" cy="2673600"/>
          </a:xfrm>
          <a:prstGeom prst="roundRect">
            <a:avLst>
              <a:gd name="adj" fmla="val 16667"/>
            </a:avLst>
          </a:prstGeom>
          <a:solidFill>
            <a:srgbClr val="D9D2E9"/>
          </a:solidFill>
          <a:ln>
            <a:noFill/>
          </a:ln>
        </p:spPr>
        <p:txBody>
          <a:bodyPr spcFirstLastPara="1" wrap="square" lIns="0" tIns="0" rIns="91440" bIns="0" anchor="t" anchorCtr="0">
            <a:noAutofit/>
          </a:bodyPr>
          <a:lstStyle/>
          <a:p>
            <a:pPr marL="0" lvl="0" indent="0" algn="ctr" rtl="0">
              <a:spcBef>
                <a:spcPts val="0"/>
              </a:spcBef>
              <a:spcAft>
                <a:spcPts val="0"/>
              </a:spcAft>
              <a:buNone/>
            </a:pPr>
            <a:r>
              <a:rPr lang="en" b="1" dirty="0"/>
              <a:t>OSIRIS Platform Abstractions</a:t>
            </a:r>
            <a:endParaRPr b="1" dirty="0"/>
          </a:p>
        </p:txBody>
      </p:sp>
      <p:sp>
        <p:nvSpPr>
          <p:cNvPr id="18" name="Google Shape;61;p13">
            <a:extLst>
              <a:ext uri="{FF2B5EF4-FFF2-40B4-BE49-F238E27FC236}">
                <a16:creationId xmlns:a16="http://schemas.microsoft.com/office/drawing/2014/main" id="{F30CD678-3F2D-4AC8-0FBC-90A1E433B9BD}"/>
              </a:ext>
            </a:extLst>
          </p:cNvPr>
          <p:cNvSpPr/>
          <p:nvPr/>
        </p:nvSpPr>
        <p:spPr>
          <a:xfrm>
            <a:off x="6512106" y="3441727"/>
            <a:ext cx="827400" cy="321900"/>
          </a:xfrm>
          <a:prstGeom prst="roundRect">
            <a:avLst>
              <a:gd name="adj" fmla="val 16667"/>
            </a:avLst>
          </a:prstGeom>
          <a:solidFill>
            <a:srgbClr val="B4A7D6"/>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 sz="1000"/>
              <a:t>Networking</a:t>
            </a:r>
            <a:endParaRPr sz="1000"/>
          </a:p>
        </p:txBody>
      </p:sp>
      <p:sp>
        <p:nvSpPr>
          <p:cNvPr id="19" name="Google Shape;62;p13">
            <a:extLst>
              <a:ext uri="{FF2B5EF4-FFF2-40B4-BE49-F238E27FC236}">
                <a16:creationId xmlns:a16="http://schemas.microsoft.com/office/drawing/2014/main" id="{A1CF6CF3-46F6-51FE-04FA-E249F546EDD5}"/>
              </a:ext>
            </a:extLst>
          </p:cNvPr>
          <p:cNvSpPr/>
          <p:nvPr/>
        </p:nvSpPr>
        <p:spPr>
          <a:xfrm>
            <a:off x="7505014" y="3441727"/>
            <a:ext cx="827400" cy="321900"/>
          </a:xfrm>
          <a:prstGeom prst="roundRect">
            <a:avLst>
              <a:gd name="adj" fmla="val 16667"/>
            </a:avLst>
          </a:prstGeom>
          <a:solidFill>
            <a:srgbClr val="B4A7D6"/>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 sz="1000"/>
              <a:t>State mgmt</a:t>
            </a:r>
            <a:endParaRPr sz="1000"/>
          </a:p>
        </p:txBody>
      </p:sp>
      <p:sp>
        <p:nvSpPr>
          <p:cNvPr id="20" name="Google Shape;63;p13">
            <a:extLst>
              <a:ext uri="{FF2B5EF4-FFF2-40B4-BE49-F238E27FC236}">
                <a16:creationId xmlns:a16="http://schemas.microsoft.com/office/drawing/2014/main" id="{F234EAF1-D595-127E-32B6-F4EF4350D432}"/>
              </a:ext>
            </a:extLst>
          </p:cNvPr>
          <p:cNvSpPr/>
          <p:nvPr/>
        </p:nvSpPr>
        <p:spPr>
          <a:xfrm>
            <a:off x="9490830" y="3870906"/>
            <a:ext cx="827400" cy="321900"/>
          </a:xfrm>
          <a:prstGeom prst="roundRect">
            <a:avLst>
              <a:gd name="adj" fmla="val 16667"/>
            </a:avLst>
          </a:prstGeom>
          <a:solidFill>
            <a:srgbClr val="B4A7D6"/>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 sz="1000"/>
              <a:t>Sensors</a:t>
            </a:r>
            <a:endParaRPr sz="1000"/>
          </a:p>
        </p:txBody>
      </p:sp>
      <p:sp>
        <p:nvSpPr>
          <p:cNvPr id="21" name="Google Shape;55;p13">
            <a:extLst>
              <a:ext uri="{FF2B5EF4-FFF2-40B4-BE49-F238E27FC236}">
                <a16:creationId xmlns:a16="http://schemas.microsoft.com/office/drawing/2014/main" id="{74010274-E165-0CED-2EB4-E1AB00D2D367}"/>
              </a:ext>
            </a:extLst>
          </p:cNvPr>
          <p:cNvSpPr/>
          <p:nvPr/>
        </p:nvSpPr>
        <p:spPr>
          <a:xfrm>
            <a:off x="4190406" y="3636877"/>
            <a:ext cx="1776300" cy="1540500"/>
          </a:xfrm>
          <a:prstGeom prst="roundRect">
            <a:avLst>
              <a:gd name="adj" fmla="val 16667"/>
            </a:avLst>
          </a:prstGeom>
          <a:solidFill>
            <a:srgbClr val="F4CCCC"/>
          </a:solidFill>
          <a:ln>
            <a:noFill/>
          </a:ln>
        </p:spPr>
        <p:txBody>
          <a:bodyPr spcFirstLastPara="1" wrap="square" lIns="91425" tIns="0" rIns="91425" bIns="0" anchor="ctr" anchorCtr="0">
            <a:noAutofit/>
          </a:bodyPr>
          <a:lstStyle/>
          <a:p>
            <a:pPr marL="0" lvl="0" indent="0" algn="ctr" rtl="0">
              <a:spcBef>
                <a:spcPts val="0"/>
              </a:spcBef>
              <a:spcAft>
                <a:spcPts val="0"/>
              </a:spcAft>
              <a:buNone/>
            </a:pPr>
            <a:r>
              <a:rPr lang="en" b="1" dirty="0"/>
              <a:t>Concurrent Runtime</a:t>
            </a:r>
            <a:endParaRPr b="1" dirty="0"/>
          </a:p>
          <a:p>
            <a:pPr marL="0" lvl="0" indent="0" algn="ctr" rtl="0">
              <a:spcBef>
                <a:spcPts val="1000"/>
              </a:spcBef>
              <a:spcAft>
                <a:spcPts val="0"/>
              </a:spcAft>
              <a:buNone/>
            </a:pPr>
            <a:r>
              <a:rPr lang="en" sz="1600" i="1" dirty="0"/>
              <a:t>async executor,</a:t>
            </a:r>
            <a:br>
              <a:rPr lang="en" sz="1600" i="1" dirty="0"/>
            </a:br>
            <a:r>
              <a:rPr lang="en" sz="1600" i="1" dirty="0"/>
              <a:t>multithreading,</a:t>
            </a:r>
            <a:br>
              <a:rPr lang="en" sz="1600" i="1" dirty="0"/>
            </a:br>
            <a:r>
              <a:rPr lang="en" sz="1600" i="1" dirty="0"/>
              <a:t>thread pools</a:t>
            </a:r>
            <a:endParaRPr sz="1600" i="1" dirty="0"/>
          </a:p>
        </p:txBody>
      </p:sp>
      <p:sp>
        <p:nvSpPr>
          <p:cNvPr id="22" name="Google Shape;64;p13">
            <a:extLst>
              <a:ext uri="{FF2B5EF4-FFF2-40B4-BE49-F238E27FC236}">
                <a16:creationId xmlns:a16="http://schemas.microsoft.com/office/drawing/2014/main" id="{783B3F83-9676-3EB1-6D1C-0C88B97CFC8F}"/>
              </a:ext>
            </a:extLst>
          </p:cNvPr>
          <p:cNvSpPr/>
          <p:nvPr/>
        </p:nvSpPr>
        <p:spPr>
          <a:xfrm rot="10800000" flipH="1">
            <a:off x="6642906" y="5225387"/>
            <a:ext cx="3582900" cy="303000"/>
          </a:xfrm>
          <a:prstGeom prst="trapezoid">
            <a:avLst>
              <a:gd name="adj" fmla="val 46081"/>
            </a:avLst>
          </a:prstGeom>
          <a:solidFill>
            <a:srgbClr val="674EA7"/>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endParaRPr>
              <a:solidFill>
                <a:srgbClr val="FFFFFF"/>
              </a:solidFill>
            </a:endParaRPr>
          </a:p>
        </p:txBody>
      </p:sp>
      <p:sp>
        <p:nvSpPr>
          <p:cNvPr id="23" name="Google Shape;65;p13">
            <a:extLst>
              <a:ext uri="{FF2B5EF4-FFF2-40B4-BE49-F238E27FC236}">
                <a16:creationId xmlns:a16="http://schemas.microsoft.com/office/drawing/2014/main" id="{B974077B-84AA-5F80-4FE8-3E30DB0C9568}"/>
              </a:ext>
            </a:extLst>
          </p:cNvPr>
          <p:cNvSpPr/>
          <p:nvPr/>
        </p:nvSpPr>
        <p:spPr>
          <a:xfrm>
            <a:off x="4348506" y="1751799"/>
            <a:ext cx="2426700" cy="639130"/>
          </a:xfrm>
          <a:prstGeom prst="roundRect">
            <a:avLst>
              <a:gd name="adj" fmla="val 16667"/>
            </a:avLst>
          </a:prstGeom>
          <a:solidFill>
            <a:srgbClr val="A4C2F4"/>
          </a:solidFill>
          <a:ln w="9525" cap="flat" cmpd="sng">
            <a:solidFill>
              <a:srgbClr val="000000"/>
            </a:solidFill>
            <a:prstDash val="solid"/>
            <a:round/>
            <a:headEnd type="none" w="sm" len="sm"/>
            <a:tailEnd type="none" w="sm" len="sm"/>
          </a:ln>
        </p:spPr>
        <p:txBody>
          <a:bodyPr spcFirstLastPara="1" wrap="square" lIns="91425" tIns="0" rIns="91425" bIns="0" anchor="ctr" anchorCtr="0">
            <a:noAutofit/>
          </a:bodyPr>
          <a:lstStyle/>
          <a:p>
            <a:pPr marL="0" lvl="0" indent="0" algn="ctr" rtl="0">
              <a:spcBef>
                <a:spcPts val="0"/>
              </a:spcBef>
              <a:spcAft>
                <a:spcPts val="0"/>
              </a:spcAft>
              <a:buNone/>
            </a:pPr>
            <a:r>
              <a:rPr lang="en" sz="1300"/>
              <a:t>Application logic</a:t>
            </a:r>
            <a:endParaRPr sz="1300"/>
          </a:p>
        </p:txBody>
      </p:sp>
      <p:cxnSp>
        <p:nvCxnSpPr>
          <p:cNvPr id="24" name="Google Shape;66;p13">
            <a:extLst>
              <a:ext uri="{FF2B5EF4-FFF2-40B4-BE49-F238E27FC236}">
                <a16:creationId xmlns:a16="http://schemas.microsoft.com/office/drawing/2014/main" id="{0635E248-47C6-0B48-56D9-35BC61018C0B}"/>
              </a:ext>
            </a:extLst>
          </p:cNvPr>
          <p:cNvCxnSpPr>
            <a:cxnSpLocks/>
            <a:endCxn id="21" idx="0"/>
          </p:cNvCxnSpPr>
          <p:nvPr/>
        </p:nvCxnSpPr>
        <p:spPr>
          <a:xfrm>
            <a:off x="5078556" y="2390929"/>
            <a:ext cx="0" cy="1245948"/>
          </a:xfrm>
          <a:prstGeom prst="straightConnector1">
            <a:avLst/>
          </a:prstGeom>
          <a:noFill/>
          <a:ln w="9525" cap="flat" cmpd="sng">
            <a:solidFill>
              <a:srgbClr val="000000"/>
            </a:solidFill>
            <a:prstDash val="solid"/>
            <a:round/>
            <a:headEnd type="none" w="med" len="med"/>
            <a:tailEnd type="triangle" w="med" len="med"/>
          </a:ln>
        </p:spPr>
      </p:cxnSp>
      <p:cxnSp>
        <p:nvCxnSpPr>
          <p:cNvPr id="25" name="Google Shape;67;p13">
            <a:extLst>
              <a:ext uri="{FF2B5EF4-FFF2-40B4-BE49-F238E27FC236}">
                <a16:creationId xmlns:a16="http://schemas.microsoft.com/office/drawing/2014/main" id="{1DFA27ED-3A05-7569-8E05-D20522B7DFB4}"/>
              </a:ext>
            </a:extLst>
          </p:cNvPr>
          <p:cNvCxnSpPr>
            <a:cxnSpLocks/>
            <a:stCxn id="23" idx="2"/>
            <a:endCxn id="17" idx="0"/>
          </p:cNvCxnSpPr>
          <p:nvPr/>
        </p:nvCxnSpPr>
        <p:spPr>
          <a:xfrm rot="16200000" flipH="1">
            <a:off x="6720082" y="1232703"/>
            <a:ext cx="556048" cy="2872500"/>
          </a:xfrm>
          <a:prstGeom prst="bentConnector3">
            <a:avLst>
              <a:gd name="adj1" fmla="val 72503"/>
            </a:avLst>
          </a:prstGeom>
          <a:noFill/>
          <a:ln w="9525" cap="flat" cmpd="sng">
            <a:solidFill>
              <a:srgbClr val="000000"/>
            </a:solidFill>
            <a:prstDash val="solid"/>
            <a:round/>
            <a:headEnd type="none" w="med" len="med"/>
            <a:tailEnd type="triangle" w="med" len="med"/>
          </a:ln>
        </p:spPr>
      </p:cxnSp>
      <p:cxnSp>
        <p:nvCxnSpPr>
          <p:cNvPr id="26" name="Google Shape;68;p13">
            <a:extLst>
              <a:ext uri="{FF2B5EF4-FFF2-40B4-BE49-F238E27FC236}">
                <a16:creationId xmlns:a16="http://schemas.microsoft.com/office/drawing/2014/main" id="{300E11B8-D2E0-62B1-8AA8-F03FF7F68B4D}"/>
              </a:ext>
            </a:extLst>
          </p:cNvPr>
          <p:cNvCxnSpPr>
            <a:cxnSpLocks/>
            <a:stCxn id="12" idx="2"/>
          </p:cNvCxnSpPr>
          <p:nvPr/>
        </p:nvCxnSpPr>
        <p:spPr>
          <a:xfrm>
            <a:off x="8790261" y="2390929"/>
            <a:ext cx="0" cy="556048"/>
          </a:xfrm>
          <a:prstGeom prst="straightConnector1">
            <a:avLst/>
          </a:prstGeom>
          <a:noFill/>
          <a:ln w="9525" cap="flat" cmpd="sng">
            <a:solidFill>
              <a:srgbClr val="000000"/>
            </a:solidFill>
            <a:prstDash val="solid"/>
            <a:round/>
            <a:headEnd type="none" w="med" len="med"/>
            <a:tailEnd type="triangle" w="med" len="med"/>
          </a:ln>
        </p:spPr>
      </p:cxnSp>
      <p:cxnSp>
        <p:nvCxnSpPr>
          <p:cNvPr id="27" name="Google Shape;69;p13">
            <a:extLst>
              <a:ext uri="{FF2B5EF4-FFF2-40B4-BE49-F238E27FC236}">
                <a16:creationId xmlns:a16="http://schemas.microsoft.com/office/drawing/2014/main" id="{06176FA6-CDE0-CC31-C223-011E3A2D04D2}"/>
              </a:ext>
            </a:extLst>
          </p:cNvPr>
          <p:cNvCxnSpPr>
            <a:stCxn id="14" idx="2"/>
          </p:cNvCxnSpPr>
          <p:nvPr/>
        </p:nvCxnSpPr>
        <p:spPr>
          <a:xfrm>
            <a:off x="2863956" y="5620577"/>
            <a:ext cx="0" cy="248700"/>
          </a:xfrm>
          <a:prstGeom prst="straightConnector1">
            <a:avLst/>
          </a:prstGeom>
          <a:noFill/>
          <a:ln w="9525" cap="flat" cmpd="sng">
            <a:solidFill>
              <a:srgbClr val="000000"/>
            </a:solidFill>
            <a:prstDash val="solid"/>
            <a:round/>
            <a:headEnd type="none" w="med" len="med"/>
            <a:tailEnd type="triangle" w="med" len="med"/>
          </a:ln>
        </p:spPr>
      </p:cxnSp>
      <p:cxnSp>
        <p:nvCxnSpPr>
          <p:cNvPr id="28" name="Google Shape;70;p13">
            <a:extLst>
              <a:ext uri="{FF2B5EF4-FFF2-40B4-BE49-F238E27FC236}">
                <a16:creationId xmlns:a16="http://schemas.microsoft.com/office/drawing/2014/main" id="{65A16898-8387-F32A-BE0C-D90FFFDC8E0A}"/>
              </a:ext>
            </a:extLst>
          </p:cNvPr>
          <p:cNvCxnSpPr>
            <a:cxnSpLocks/>
            <a:stCxn id="21" idx="2"/>
          </p:cNvCxnSpPr>
          <p:nvPr/>
        </p:nvCxnSpPr>
        <p:spPr>
          <a:xfrm>
            <a:off x="5078556" y="5177377"/>
            <a:ext cx="0" cy="689778"/>
          </a:xfrm>
          <a:prstGeom prst="straightConnector1">
            <a:avLst/>
          </a:prstGeom>
          <a:noFill/>
          <a:ln w="9525" cap="flat" cmpd="sng">
            <a:solidFill>
              <a:srgbClr val="000000"/>
            </a:solidFill>
            <a:prstDash val="solid"/>
            <a:round/>
            <a:headEnd type="none" w="med" len="med"/>
            <a:tailEnd type="triangle" w="med" len="med"/>
          </a:ln>
        </p:spPr>
      </p:cxnSp>
      <p:cxnSp>
        <p:nvCxnSpPr>
          <p:cNvPr id="29" name="Google Shape;71;p13">
            <a:extLst>
              <a:ext uri="{FF2B5EF4-FFF2-40B4-BE49-F238E27FC236}">
                <a16:creationId xmlns:a16="http://schemas.microsoft.com/office/drawing/2014/main" id="{C4D73E93-BBA7-6479-2B69-3601194B4C2A}"/>
              </a:ext>
            </a:extLst>
          </p:cNvPr>
          <p:cNvCxnSpPr>
            <a:cxnSpLocks/>
            <a:stCxn id="17" idx="2"/>
          </p:cNvCxnSpPr>
          <p:nvPr/>
        </p:nvCxnSpPr>
        <p:spPr>
          <a:xfrm>
            <a:off x="8434356" y="5620577"/>
            <a:ext cx="0" cy="246578"/>
          </a:xfrm>
          <a:prstGeom prst="straightConnector1">
            <a:avLst/>
          </a:prstGeom>
          <a:noFill/>
          <a:ln w="9525" cap="flat" cmpd="sng">
            <a:solidFill>
              <a:srgbClr val="000000"/>
            </a:solidFill>
            <a:prstDash val="solid"/>
            <a:round/>
            <a:headEnd type="none" w="med" len="med"/>
            <a:tailEnd type="triangle" w="med" len="med"/>
          </a:ln>
        </p:spPr>
      </p:cxnSp>
      <p:cxnSp>
        <p:nvCxnSpPr>
          <p:cNvPr id="30" name="Google Shape;72;p13">
            <a:extLst>
              <a:ext uri="{FF2B5EF4-FFF2-40B4-BE49-F238E27FC236}">
                <a16:creationId xmlns:a16="http://schemas.microsoft.com/office/drawing/2014/main" id="{A5156D09-E5EF-F919-3B7C-00BAEE90D2F7}"/>
              </a:ext>
            </a:extLst>
          </p:cNvPr>
          <p:cNvCxnSpPr>
            <a:cxnSpLocks/>
            <a:stCxn id="23" idx="1"/>
          </p:cNvCxnSpPr>
          <p:nvPr/>
        </p:nvCxnSpPr>
        <p:spPr>
          <a:xfrm flipH="1" flipV="1">
            <a:off x="3609472" y="2069432"/>
            <a:ext cx="739034" cy="1932"/>
          </a:xfrm>
          <a:prstGeom prst="straightConnector1">
            <a:avLst/>
          </a:prstGeom>
          <a:noFill/>
          <a:ln w="9525" cap="flat" cmpd="sng">
            <a:solidFill>
              <a:srgbClr val="000000"/>
            </a:solidFill>
            <a:prstDash val="solid"/>
            <a:round/>
            <a:headEnd type="none" w="med" len="med"/>
            <a:tailEnd type="triangle" w="med" len="med"/>
          </a:ln>
        </p:spPr>
      </p:cxnSp>
      <p:cxnSp>
        <p:nvCxnSpPr>
          <p:cNvPr id="31" name="Google Shape;74;p13">
            <a:extLst>
              <a:ext uri="{FF2B5EF4-FFF2-40B4-BE49-F238E27FC236}">
                <a16:creationId xmlns:a16="http://schemas.microsoft.com/office/drawing/2014/main" id="{B4922B7D-DF3C-CCC1-EF0C-8CABF829ECE9}"/>
              </a:ext>
            </a:extLst>
          </p:cNvPr>
          <p:cNvCxnSpPr>
            <a:cxnSpLocks/>
            <a:stCxn id="23" idx="3"/>
            <a:endCxn id="12" idx="1"/>
          </p:cNvCxnSpPr>
          <p:nvPr/>
        </p:nvCxnSpPr>
        <p:spPr>
          <a:xfrm>
            <a:off x="6775206" y="2071364"/>
            <a:ext cx="801705" cy="0"/>
          </a:xfrm>
          <a:prstGeom prst="straightConnector1">
            <a:avLst/>
          </a:prstGeom>
          <a:noFill/>
          <a:ln w="9525" cap="flat" cmpd="sng">
            <a:solidFill>
              <a:srgbClr val="000000"/>
            </a:solidFill>
            <a:prstDash val="solid"/>
            <a:round/>
            <a:headEnd type="triangle" w="med" len="med"/>
            <a:tailEnd type="triangle" w="med" len="med"/>
          </a:ln>
        </p:spPr>
      </p:cxnSp>
      <p:sp>
        <p:nvSpPr>
          <p:cNvPr id="32" name="Google Shape;73;p13">
            <a:extLst>
              <a:ext uri="{FF2B5EF4-FFF2-40B4-BE49-F238E27FC236}">
                <a16:creationId xmlns:a16="http://schemas.microsoft.com/office/drawing/2014/main" id="{35092CAC-F24F-DE01-6296-F5E694336454}"/>
              </a:ext>
            </a:extLst>
          </p:cNvPr>
          <p:cNvSpPr/>
          <p:nvPr/>
        </p:nvSpPr>
        <p:spPr>
          <a:xfrm>
            <a:off x="1973706" y="1510807"/>
            <a:ext cx="1780500" cy="1078389"/>
          </a:xfrm>
          <a:prstGeom prst="roundRect">
            <a:avLst>
              <a:gd name="adj" fmla="val 16667"/>
            </a:avLst>
          </a:prstGeom>
          <a:noFill/>
          <a:ln w="9525" cap="flat" cmpd="sng">
            <a:solidFill>
              <a:srgbClr val="666666"/>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75;p13">
            <a:extLst>
              <a:ext uri="{FF2B5EF4-FFF2-40B4-BE49-F238E27FC236}">
                <a16:creationId xmlns:a16="http://schemas.microsoft.com/office/drawing/2014/main" id="{94CAA38C-85C1-4E31-B842-4016B7A2A2EF}"/>
              </a:ext>
            </a:extLst>
          </p:cNvPr>
          <p:cNvSpPr/>
          <p:nvPr/>
        </p:nvSpPr>
        <p:spPr>
          <a:xfrm>
            <a:off x="2128629" y="1631589"/>
            <a:ext cx="579300" cy="832382"/>
          </a:xfrm>
          <a:prstGeom prst="roundRect">
            <a:avLst>
              <a:gd name="adj" fmla="val 16667"/>
            </a:avLst>
          </a:prstGeom>
          <a:solidFill>
            <a:srgbClr val="A4C2F4"/>
          </a:solidFill>
          <a:ln w="9525" cap="flat" cmpd="sng">
            <a:solidFill>
              <a:srgbClr val="000000"/>
            </a:solidFill>
            <a:prstDash val="solid"/>
            <a:round/>
            <a:headEnd type="none" w="sm" len="sm"/>
            <a:tailEnd type="none" w="sm" len="sm"/>
          </a:ln>
        </p:spPr>
        <p:txBody>
          <a:bodyPr spcFirstLastPara="1" wrap="square" lIns="91425" tIns="0" rIns="91425" bIns="0" anchor="ctr" anchorCtr="0">
            <a:noAutofit/>
          </a:bodyPr>
          <a:lstStyle/>
          <a:p>
            <a:pPr marL="0" lvl="0" indent="0" algn="ctr" rtl="0">
              <a:spcBef>
                <a:spcPts val="0"/>
              </a:spcBef>
              <a:spcAft>
                <a:spcPts val="0"/>
              </a:spcAft>
              <a:buNone/>
            </a:pPr>
            <a:r>
              <a:rPr lang="en" sz="1300"/>
              <a:t>UI logic</a:t>
            </a:r>
            <a:endParaRPr sz="1300"/>
          </a:p>
        </p:txBody>
      </p:sp>
      <p:sp>
        <p:nvSpPr>
          <p:cNvPr id="34" name="Google Shape;76;p13">
            <a:extLst>
              <a:ext uri="{FF2B5EF4-FFF2-40B4-BE49-F238E27FC236}">
                <a16:creationId xmlns:a16="http://schemas.microsoft.com/office/drawing/2014/main" id="{A6ECCE50-E90F-0272-5B2C-351C84F1B8E3}"/>
              </a:ext>
            </a:extLst>
          </p:cNvPr>
          <p:cNvSpPr/>
          <p:nvPr/>
        </p:nvSpPr>
        <p:spPr>
          <a:xfrm>
            <a:off x="3026359" y="1631589"/>
            <a:ext cx="579300" cy="832382"/>
          </a:xfrm>
          <a:prstGeom prst="roundRect">
            <a:avLst>
              <a:gd name="adj" fmla="val 16667"/>
            </a:avLst>
          </a:prstGeom>
          <a:solidFill>
            <a:srgbClr val="A4C2F4"/>
          </a:solidFill>
          <a:ln w="9525" cap="flat" cmpd="sng">
            <a:solidFill>
              <a:srgbClr val="000000"/>
            </a:solidFill>
            <a:prstDash val="solid"/>
            <a:round/>
            <a:headEnd type="none" w="sm" len="sm"/>
            <a:tailEnd type="none" w="sm" len="sm"/>
          </a:ln>
        </p:spPr>
        <p:txBody>
          <a:bodyPr spcFirstLastPara="1" wrap="square" lIns="91425" tIns="0" rIns="91425" bIns="0" anchor="ctr" anchorCtr="0">
            <a:noAutofit/>
          </a:bodyPr>
          <a:lstStyle/>
          <a:p>
            <a:pPr marL="0" lvl="0" indent="0" algn="ctr" rtl="0">
              <a:spcBef>
                <a:spcPts val="0"/>
              </a:spcBef>
              <a:spcAft>
                <a:spcPts val="0"/>
              </a:spcAft>
              <a:buNone/>
            </a:pPr>
            <a:r>
              <a:rPr lang="en" sz="1300"/>
              <a:t>UX logic</a:t>
            </a:r>
            <a:endParaRPr sz="1300"/>
          </a:p>
        </p:txBody>
      </p:sp>
      <p:cxnSp>
        <p:nvCxnSpPr>
          <p:cNvPr id="35" name="Google Shape;77;p13">
            <a:extLst>
              <a:ext uri="{FF2B5EF4-FFF2-40B4-BE49-F238E27FC236}">
                <a16:creationId xmlns:a16="http://schemas.microsoft.com/office/drawing/2014/main" id="{5305FE52-59DE-FB2A-D969-902343103934}"/>
              </a:ext>
            </a:extLst>
          </p:cNvPr>
          <p:cNvCxnSpPr>
            <a:stCxn id="33" idx="3"/>
            <a:endCxn id="34" idx="1"/>
          </p:cNvCxnSpPr>
          <p:nvPr/>
        </p:nvCxnSpPr>
        <p:spPr>
          <a:xfrm>
            <a:off x="2707929" y="2047780"/>
            <a:ext cx="318430" cy="0"/>
          </a:xfrm>
          <a:prstGeom prst="straightConnector1">
            <a:avLst/>
          </a:prstGeom>
          <a:noFill/>
          <a:ln w="9525" cap="flat" cmpd="sng">
            <a:solidFill>
              <a:srgbClr val="000000"/>
            </a:solidFill>
            <a:prstDash val="solid"/>
            <a:round/>
            <a:headEnd type="triangle" w="med" len="med"/>
            <a:tailEnd type="triangle" w="med" len="med"/>
          </a:ln>
        </p:spPr>
      </p:cxnSp>
      <p:cxnSp>
        <p:nvCxnSpPr>
          <p:cNvPr id="36" name="Google Shape;78;p13">
            <a:extLst>
              <a:ext uri="{FF2B5EF4-FFF2-40B4-BE49-F238E27FC236}">
                <a16:creationId xmlns:a16="http://schemas.microsoft.com/office/drawing/2014/main" id="{8A62DF98-1AFD-50F6-5887-6F1FE1240C3A}"/>
              </a:ext>
            </a:extLst>
          </p:cNvPr>
          <p:cNvCxnSpPr>
            <a:cxnSpLocks/>
            <a:stCxn id="32" idx="2"/>
            <a:endCxn id="14" idx="0"/>
          </p:cNvCxnSpPr>
          <p:nvPr/>
        </p:nvCxnSpPr>
        <p:spPr>
          <a:xfrm>
            <a:off x="2863956" y="2589196"/>
            <a:ext cx="0" cy="357781"/>
          </a:xfrm>
          <a:prstGeom prst="straightConnector1">
            <a:avLst/>
          </a:prstGeom>
          <a:noFill/>
          <a:ln w="9525" cap="flat" cmpd="sng">
            <a:solidFill>
              <a:srgbClr val="000000"/>
            </a:solidFill>
            <a:prstDash val="solid"/>
            <a:round/>
            <a:headEnd type="none" w="med" len="med"/>
            <a:tailEnd type="triangle" w="med" len="med"/>
          </a:ln>
        </p:spPr>
      </p:cxnSp>
      <p:sp>
        <p:nvSpPr>
          <p:cNvPr id="37" name="Google Shape;79;p13">
            <a:extLst>
              <a:ext uri="{FF2B5EF4-FFF2-40B4-BE49-F238E27FC236}">
                <a16:creationId xmlns:a16="http://schemas.microsoft.com/office/drawing/2014/main" id="{92EA6559-C65E-0B38-F75F-2ED70DF8152F}"/>
              </a:ext>
            </a:extLst>
          </p:cNvPr>
          <p:cNvSpPr/>
          <p:nvPr/>
        </p:nvSpPr>
        <p:spPr>
          <a:xfrm>
            <a:off x="2337301" y="3766840"/>
            <a:ext cx="1053300" cy="389700"/>
          </a:xfrm>
          <a:prstGeom prst="roundRect">
            <a:avLst>
              <a:gd name="adj" fmla="val 16667"/>
            </a:avLst>
          </a:prstGeom>
          <a:solidFill>
            <a:srgbClr val="E69138"/>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 sz="1200"/>
              <a:t>Widgets</a:t>
            </a:r>
            <a:endParaRPr sz="1200"/>
          </a:p>
        </p:txBody>
      </p:sp>
      <p:sp>
        <p:nvSpPr>
          <p:cNvPr id="38" name="Google Shape;80;p13">
            <a:extLst>
              <a:ext uri="{FF2B5EF4-FFF2-40B4-BE49-F238E27FC236}">
                <a16:creationId xmlns:a16="http://schemas.microsoft.com/office/drawing/2014/main" id="{95DC9031-F176-6DCB-AF2B-D9E7F6B1C21E}"/>
              </a:ext>
            </a:extLst>
          </p:cNvPr>
          <p:cNvSpPr/>
          <p:nvPr/>
        </p:nvSpPr>
        <p:spPr>
          <a:xfrm>
            <a:off x="2191896" y="4817002"/>
            <a:ext cx="579300" cy="389700"/>
          </a:xfrm>
          <a:prstGeom prst="roundRect">
            <a:avLst>
              <a:gd name="adj" fmla="val 16667"/>
            </a:avLst>
          </a:prstGeom>
          <a:solidFill>
            <a:srgbClr val="E69138"/>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 sz="1200" dirty="0"/>
              <a:t>Events</a:t>
            </a:r>
            <a:endParaRPr sz="1200" dirty="0"/>
          </a:p>
        </p:txBody>
      </p:sp>
      <p:sp>
        <p:nvSpPr>
          <p:cNvPr id="39" name="Google Shape;81;p13">
            <a:extLst>
              <a:ext uri="{FF2B5EF4-FFF2-40B4-BE49-F238E27FC236}">
                <a16:creationId xmlns:a16="http://schemas.microsoft.com/office/drawing/2014/main" id="{6D87C325-01B3-1076-E86B-70BA6C04B83E}"/>
              </a:ext>
            </a:extLst>
          </p:cNvPr>
          <p:cNvSpPr/>
          <p:nvPr/>
        </p:nvSpPr>
        <p:spPr>
          <a:xfrm>
            <a:off x="2021051" y="4291927"/>
            <a:ext cx="847200" cy="389700"/>
          </a:xfrm>
          <a:prstGeom prst="roundRect">
            <a:avLst>
              <a:gd name="adj" fmla="val 16667"/>
            </a:avLst>
          </a:prstGeom>
          <a:solidFill>
            <a:srgbClr val="E69138"/>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 sz="1200"/>
              <a:t>Animation</a:t>
            </a:r>
            <a:endParaRPr sz="1200"/>
          </a:p>
        </p:txBody>
      </p:sp>
      <p:cxnSp>
        <p:nvCxnSpPr>
          <p:cNvPr id="40" name="Google Shape;82;p13">
            <a:extLst>
              <a:ext uri="{FF2B5EF4-FFF2-40B4-BE49-F238E27FC236}">
                <a16:creationId xmlns:a16="http://schemas.microsoft.com/office/drawing/2014/main" id="{3934D15F-492A-E0BC-68B7-0BB3607372DA}"/>
              </a:ext>
            </a:extLst>
          </p:cNvPr>
          <p:cNvCxnSpPr/>
          <p:nvPr/>
        </p:nvCxnSpPr>
        <p:spPr>
          <a:xfrm>
            <a:off x="3934196" y="3364367"/>
            <a:ext cx="2295300" cy="0"/>
          </a:xfrm>
          <a:prstGeom prst="straightConnector1">
            <a:avLst/>
          </a:prstGeom>
          <a:noFill/>
          <a:ln w="9525" cap="flat" cmpd="sng">
            <a:solidFill>
              <a:srgbClr val="000000"/>
            </a:solidFill>
            <a:prstDash val="solid"/>
            <a:round/>
            <a:headEnd type="none" w="med" len="med"/>
            <a:tailEnd type="triangle" w="med" len="med"/>
          </a:ln>
        </p:spPr>
      </p:cxnSp>
      <p:sp>
        <p:nvSpPr>
          <p:cNvPr id="41" name="Google Shape;83;p13">
            <a:extLst>
              <a:ext uri="{FF2B5EF4-FFF2-40B4-BE49-F238E27FC236}">
                <a16:creationId xmlns:a16="http://schemas.microsoft.com/office/drawing/2014/main" id="{43AA4698-BCF1-05DD-A3E6-A0D3E08D5075}"/>
              </a:ext>
            </a:extLst>
          </p:cNvPr>
          <p:cNvSpPr/>
          <p:nvPr/>
        </p:nvSpPr>
        <p:spPr>
          <a:xfrm>
            <a:off x="2980506" y="4291915"/>
            <a:ext cx="746700" cy="389700"/>
          </a:xfrm>
          <a:prstGeom prst="roundRect">
            <a:avLst>
              <a:gd name="adj" fmla="val 16667"/>
            </a:avLst>
          </a:prstGeom>
          <a:solidFill>
            <a:srgbClr val="E69138"/>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 sz="1200"/>
              <a:t>Gestures</a:t>
            </a:r>
            <a:endParaRPr sz="1200"/>
          </a:p>
        </p:txBody>
      </p:sp>
      <p:sp>
        <p:nvSpPr>
          <p:cNvPr id="42" name="Google Shape;84;p13">
            <a:extLst>
              <a:ext uri="{FF2B5EF4-FFF2-40B4-BE49-F238E27FC236}">
                <a16:creationId xmlns:a16="http://schemas.microsoft.com/office/drawing/2014/main" id="{5D3DF08F-097C-0961-2F18-080AF9B6616E}"/>
              </a:ext>
            </a:extLst>
          </p:cNvPr>
          <p:cNvSpPr/>
          <p:nvPr/>
        </p:nvSpPr>
        <p:spPr>
          <a:xfrm>
            <a:off x="2918506" y="4817002"/>
            <a:ext cx="746700" cy="389700"/>
          </a:xfrm>
          <a:prstGeom prst="roundRect">
            <a:avLst>
              <a:gd name="adj" fmla="val 16667"/>
            </a:avLst>
          </a:prstGeom>
          <a:solidFill>
            <a:srgbClr val="E69138"/>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 sz="1200" dirty="0"/>
              <a:t>Render</a:t>
            </a:r>
            <a:endParaRPr sz="1200" dirty="0"/>
          </a:p>
        </p:txBody>
      </p:sp>
      <p:sp>
        <p:nvSpPr>
          <p:cNvPr id="43" name="Google Shape;85;p13">
            <a:extLst>
              <a:ext uri="{FF2B5EF4-FFF2-40B4-BE49-F238E27FC236}">
                <a16:creationId xmlns:a16="http://schemas.microsoft.com/office/drawing/2014/main" id="{A856CA80-DD69-4092-FE20-125E296AE5F1}"/>
              </a:ext>
            </a:extLst>
          </p:cNvPr>
          <p:cNvSpPr/>
          <p:nvPr/>
        </p:nvSpPr>
        <p:spPr>
          <a:xfrm>
            <a:off x="9490830" y="3441727"/>
            <a:ext cx="827400" cy="321900"/>
          </a:xfrm>
          <a:prstGeom prst="roundRect">
            <a:avLst>
              <a:gd name="adj" fmla="val 16667"/>
            </a:avLst>
          </a:prstGeom>
          <a:solidFill>
            <a:srgbClr val="B4A7D6"/>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 sz="1000"/>
              <a:t>Multimedia</a:t>
            </a:r>
            <a:endParaRPr sz="800"/>
          </a:p>
        </p:txBody>
      </p:sp>
      <p:sp>
        <p:nvSpPr>
          <p:cNvPr id="44" name="Google Shape;86;p13">
            <a:extLst>
              <a:ext uri="{FF2B5EF4-FFF2-40B4-BE49-F238E27FC236}">
                <a16:creationId xmlns:a16="http://schemas.microsoft.com/office/drawing/2014/main" id="{171616DF-BB99-41B9-21FA-941B402C8CAD}"/>
              </a:ext>
            </a:extLst>
          </p:cNvPr>
          <p:cNvSpPr/>
          <p:nvPr/>
        </p:nvSpPr>
        <p:spPr>
          <a:xfrm>
            <a:off x="6512106" y="3870906"/>
            <a:ext cx="827400" cy="321900"/>
          </a:xfrm>
          <a:prstGeom prst="roundRect">
            <a:avLst>
              <a:gd name="adj" fmla="val 16667"/>
            </a:avLst>
          </a:prstGeom>
          <a:solidFill>
            <a:srgbClr val="B4A7D6"/>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 sz="1000"/>
              <a:t>Power</a:t>
            </a:r>
            <a:endParaRPr sz="1000"/>
          </a:p>
        </p:txBody>
      </p:sp>
      <p:sp>
        <p:nvSpPr>
          <p:cNvPr id="45" name="Google Shape;87;p13">
            <a:extLst>
              <a:ext uri="{FF2B5EF4-FFF2-40B4-BE49-F238E27FC236}">
                <a16:creationId xmlns:a16="http://schemas.microsoft.com/office/drawing/2014/main" id="{7C9CC64F-33DB-F442-666B-2817C07233D7}"/>
              </a:ext>
            </a:extLst>
          </p:cNvPr>
          <p:cNvSpPr/>
          <p:nvPr/>
        </p:nvSpPr>
        <p:spPr>
          <a:xfrm>
            <a:off x="7500176" y="3870906"/>
            <a:ext cx="827400" cy="321900"/>
          </a:xfrm>
          <a:prstGeom prst="roundRect">
            <a:avLst>
              <a:gd name="adj" fmla="val 16667"/>
            </a:avLst>
          </a:prstGeom>
          <a:solidFill>
            <a:srgbClr val="B4A7D6"/>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 sz="1000"/>
              <a:t>Permissions</a:t>
            </a:r>
            <a:endParaRPr sz="1000"/>
          </a:p>
        </p:txBody>
      </p:sp>
      <p:sp>
        <p:nvSpPr>
          <p:cNvPr id="46" name="Google Shape;88;p13">
            <a:extLst>
              <a:ext uri="{FF2B5EF4-FFF2-40B4-BE49-F238E27FC236}">
                <a16:creationId xmlns:a16="http://schemas.microsoft.com/office/drawing/2014/main" id="{1BB08C88-BC34-D430-20B5-8EAAA7D9AD4F}"/>
              </a:ext>
            </a:extLst>
          </p:cNvPr>
          <p:cNvSpPr/>
          <p:nvPr/>
        </p:nvSpPr>
        <p:spPr>
          <a:xfrm>
            <a:off x="8502760" y="3870906"/>
            <a:ext cx="827400" cy="321900"/>
          </a:xfrm>
          <a:prstGeom prst="roundRect">
            <a:avLst>
              <a:gd name="adj" fmla="val 16667"/>
            </a:avLst>
          </a:prstGeom>
          <a:solidFill>
            <a:srgbClr val="B4A7D6"/>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 sz="1000" dirty="0"/>
              <a:t>Connectivity</a:t>
            </a:r>
            <a:endParaRPr sz="1000" dirty="0"/>
          </a:p>
        </p:txBody>
      </p:sp>
      <p:sp>
        <p:nvSpPr>
          <p:cNvPr id="47" name="Google Shape;89;p13">
            <a:extLst>
              <a:ext uri="{FF2B5EF4-FFF2-40B4-BE49-F238E27FC236}">
                <a16:creationId xmlns:a16="http://schemas.microsoft.com/office/drawing/2014/main" id="{7F4C8588-EF3D-B999-5930-E516E8A63D12}"/>
              </a:ext>
            </a:extLst>
          </p:cNvPr>
          <p:cNvSpPr/>
          <p:nvPr/>
        </p:nvSpPr>
        <p:spPr>
          <a:xfrm>
            <a:off x="8493084" y="3441727"/>
            <a:ext cx="827400" cy="321900"/>
          </a:xfrm>
          <a:prstGeom prst="roundRect">
            <a:avLst>
              <a:gd name="adj" fmla="val 16667"/>
            </a:avLst>
          </a:prstGeom>
          <a:solidFill>
            <a:srgbClr val="B4A7D6"/>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 sz="1000"/>
              <a:t>Storage</a:t>
            </a:r>
            <a:endParaRPr sz="1000"/>
          </a:p>
        </p:txBody>
      </p:sp>
      <p:sp>
        <p:nvSpPr>
          <p:cNvPr id="48" name="Google Shape;90;p13">
            <a:extLst>
              <a:ext uri="{FF2B5EF4-FFF2-40B4-BE49-F238E27FC236}">
                <a16:creationId xmlns:a16="http://schemas.microsoft.com/office/drawing/2014/main" id="{26DA9840-9BF4-F716-FE2C-F68A196C6755}"/>
              </a:ext>
            </a:extLst>
          </p:cNvPr>
          <p:cNvSpPr/>
          <p:nvPr/>
        </p:nvSpPr>
        <p:spPr>
          <a:xfrm>
            <a:off x="6512106" y="4300084"/>
            <a:ext cx="827400" cy="321900"/>
          </a:xfrm>
          <a:prstGeom prst="roundRect">
            <a:avLst>
              <a:gd name="adj" fmla="val 16667"/>
            </a:avLst>
          </a:prstGeom>
          <a:solidFill>
            <a:srgbClr val="B4A7D6"/>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 sz="1000"/>
              <a:t>Input Events</a:t>
            </a:r>
            <a:endParaRPr sz="1000"/>
          </a:p>
        </p:txBody>
      </p:sp>
      <p:sp>
        <p:nvSpPr>
          <p:cNvPr id="49" name="Google Shape;91;p13">
            <a:extLst>
              <a:ext uri="{FF2B5EF4-FFF2-40B4-BE49-F238E27FC236}">
                <a16:creationId xmlns:a16="http://schemas.microsoft.com/office/drawing/2014/main" id="{80797006-171A-C625-153C-687C510D1B03}"/>
              </a:ext>
            </a:extLst>
          </p:cNvPr>
          <p:cNvSpPr/>
          <p:nvPr/>
        </p:nvSpPr>
        <p:spPr>
          <a:xfrm>
            <a:off x="7500176" y="4300084"/>
            <a:ext cx="827400" cy="321900"/>
          </a:xfrm>
          <a:prstGeom prst="roundRect">
            <a:avLst>
              <a:gd name="adj" fmla="val 16667"/>
            </a:avLst>
          </a:prstGeom>
          <a:solidFill>
            <a:srgbClr val="B4A7D6"/>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 sz="1000"/>
              <a:t>Audio</a:t>
            </a:r>
            <a:endParaRPr sz="1000"/>
          </a:p>
        </p:txBody>
      </p:sp>
      <p:sp>
        <p:nvSpPr>
          <p:cNvPr id="50" name="Google Shape;92;p13">
            <a:extLst>
              <a:ext uri="{FF2B5EF4-FFF2-40B4-BE49-F238E27FC236}">
                <a16:creationId xmlns:a16="http://schemas.microsoft.com/office/drawing/2014/main" id="{6231FF45-66E3-E5B3-B817-BDB3E19684B1}"/>
              </a:ext>
            </a:extLst>
          </p:cNvPr>
          <p:cNvSpPr/>
          <p:nvPr/>
        </p:nvSpPr>
        <p:spPr>
          <a:xfrm>
            <a:off x="8488247" y="4300084"/>
            <a:ext cx="827400" cy="321900"/>
          </a:xfrm>
          <a:prstGeom prst="roundRect">
            <a:avLst>
              <a:gd name="adj" fmla="val 16667"/>
            </a:avLst>
          </a:prstGeom>
          <a:solidFill>
            <a:srgbClr val="B4A7D6"/>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 sz="1000"/>
              <a:t>Location</a:t>
            </a:r>
            <a:endParaRPr sz="1000"/>
          </a:p>
        </p:txBody>
      </p:sp>
      <p:sp>
        <p:nvSpPr>
          <p:cNvPr id="51" name="Google Shape;93;p13">
            <a:extLst>
              <a:ext uri="{FF2B5EF4-FFF2-40B4-BE49-F238E27FC236}">
                <a16:creationId xmlns:a16="http://schemas.microsoft.com/office/drawing/2014/main" id="{FA41263A-7CC3-A52D-FF42-EF59CCDFD3BE}"/>
              </a:ext>
            </a:extLst>
          </p:cNvPr>
          <p:cNvSpPr/>
          <p:nvPr/>
        </p:nvSpPr>
        <p:spPr>
          <a:xfrm>
            <a:off x="9476317" y="4300084"/>
            <a:ext cx="827400" cy="321900"/>
          </a:xfrm>
          <a:prstGeom prst="roundRect">
            <a:avLst>
              <a:gd name="adj" fmla="val 16667"/>
            </a:avLst>
          </a:prstGeom>
          <a:solidFill>
            <a:srgbClr val="B4A7D6"/>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 sz="1000"/>
              <a:t>Notifications</a:t>
            </a:r>
            <a:endParaRPr sz="1000"/>
          </a:p>
        </p:txBody>
      </p:sp>
      <p:sp>
        <p:nvSpPr>
          <p:cNvPr id="52" name="Google Shape;94;p13">
            <a:extLst>
              <a:ext uri="{FF2B5EF4-FFF2-40B4-BE49-F238E27FC236}">
                <a16:creationId xmlns:a16="http://schemas.microsoft.com/office/drawing/2014/main" id="{9B3FEEAB-A421-80A9-A55E-BD87E249BFE5}"/>
              </a:ext>
            </a:extLst>
          </p:cNvPr>
          <p:cNvSpPr/>
          <p:nvPr/>
        </p:nvSpPr>
        <p:spPr>
          <a:xfrm>
            <a:off x="9476317" y="4729262"/>
            <a:ext cx="827400" cy="321900"/>
          </a:xfrm>
          <a:prstGeom prst="roundRect">
            <a:avLst>
              <a:gd name="adj" fmla="val 16667"/>
            </a:avLst>
          </a:prstGeom>
          <a:solidFill>
            <a:srgbClr val="B4A7D6"/>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 sz="1000"/>
              <a:t>Clipboard</a:t>
            </a:r>
            <a:endParaRPr sz="1000"/>
          </a:p>
        </p:txBody>
      </p:sp>
      <p:sp>
        <p:nvSpPr>
          <p:cNvPr id="53" name="Google Shape;95;p13">
            <a:extLst>
              <a:ext uri="{FF2B5EF4-FFF2-40B4-BE49-F238E27FC236}">
                <a16:creationId xmlns:a16="http://schemas.microsoft.com/office/drawing/2014/main" id="{2274F2D2-8906-BB08-EB84-E4C464B2D3D4}"/>
              </a:ext>
            </a:extLst>
          </p:cNvPr>
          <p:cNvSpPr/>
          <p:nvPr/>
        </p:nvSpPr>
        <p:spPr>
          <a:xfrm>
            <a:off x="8488247" y="4729262"/>
            <a:ext cx="827400" cy="321900"/>
          </a:xfrm>
          <a:prstGeom prst="roundRect">
            <a:avLst>
              <a:gd name="adj" fmla="val 16667"/>
            </a:avLst>
          </a:prstGeom>
          <a:solidFill>
            <a:srgbClr val="B4A7D6"/>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 sz="1000"/>
              <a:t>Drag &amp; Drop</a:t>
            </a:r>
            <a:endParaRPr sz="1000"/>
          </a:p>
        </p:txBody>
      </p:sp>
      <p:sp>
        <p:nvSpPr>
          <p:cNvPr id="54" name="Google Shape;96;p13">
            <a:extLst>
              <a:ext uri="{FF2B5EF4-FFF2-40B4-BE49-F238E27FC236}">
                <a16:creationId xmlns:a16="http://schemas.microsoft.com/office/drawing/2014/main" id="{9F35B000-E4E9-6675-77E8-2877245BCA2C}"/>
              </a:ext>
            </a:extLst>
          </p:cNvPr>
          <p:cNvSpPr/>
          <p:nvPr/>
        </p:nvSpPr>
        <p:spPr>
          <a:xfrm>
            <a:off x="7500176" y="4729262"/>
            <a:ext cx="827400" cy="321900"/>
          </a:xfrm>
          <a:prstGeom prst="roundRect">
            <a:avLst>
              <a:gd name="adj" fmla="val 16667"/>
            </a:avLst>
          </a:prstGeom>
          <a:solidFill>
            <a:srgbClr val="B4A7D6"/>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 sz="1000"/>
              <a:t>Time/Alarm</a:t>
            </a:r>
            <a:endParaRPr sz="1000"/>
          </a:p>
        </p:txBody>
      </p:sp>
      <p:sp>
        <p:nvSpPr>
          <p:cNvPr id="55" name="Google Shape;97;p13">
            <a:extLst>
              <a:ext uri="{FF2B5EF4-FFF2-40B4-BE49-F238E27FC236}">
                <a16:creationId xmlns:a16="http://schemas.microsoft.com/office/drawing/2014/main" id="{0FF6D002-F879-66CA-6A94-91C31411DD55}"/>
              </a:ext>
            </a:extLst>
          </p:cNvPr>
          <p:cNvSpPr/>
          <p:nvPr/>
        </p:nvSpPr>
        <p:spPr>
          <a:xfrm>
            <a:off x="6512106" y="4729274"/>
            <a:ext cx="827400" cy="321900"/>
          </a:xfrm>
          <a:prstGeom prst="roundRect">
            <a:avLst>
              <a:gd name="adj" fmla="val 16667"/>
            </a:avLst>
          </a:prstGeom>
          <a:solidFill>
            <a:srgbClr val="B4A7D6"/>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 sz="1000"/>
              <a:t>IPC/Signals</a:t>
            </a:r>
            <a:endParaRPr sz="1000"/>
          </a:p>
        </p:txBody>
      </p:sp>
      <p:sp>
        <p:nvSpPr>
          <p:cNvPr id="56" name="Google Shape;98;p13">
            <a:extLst>
              <a:ext uri="{FF2B5EF4-FFF2-40B4-BE49-F238E27FC236}">
                <a16:creationId xmlns:a16="http://schemas.microsoft.com/office/drawing/2014/main" id="{49FC1776-9F6F-50AB-15D5-005C6254BF80}"/>
              </a:ext>
            </a:extLst>
          </p:cNvPr>
          <p:cNvSpPr txBox="1"/>
          <p:nvPr/>
        </p:nvSpPr>
        <p:spPr>
          <a:xfrm>
            <a:off x="6509556" y="5239716"/>
            <a:ext cx="3849600" cy="4002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600" dirty="0">
                <a:solidFill>
                  <a:srgbClr val="FFFFFF"/>
                </a:solidFill>
              </a:rPr>
              <a:t>FFI layer (Rust → native language)</a:t>
            </a:r>
            <a:endParaRPr sz="1600" dirty="0">
              <a:solidFill>
                <a:srgbClr val="FFFFFF"/>
              </a:solidFill>
            </a:endParaRPr>
          </a:p>
        </p:txBody>
      </p:sp>
    </p:spTree>
    <p:extLst>
      <p:ext uri="{BB962C8B-B14F-4D97-AF65-F5344CB8AC3E}">
        <p14:creationId xmlns:p14="http://schemas.microsoft.com/office/powerpoint/2010/main" val="83275769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64013B0E-FB6C-B573-9FFE-8F9945B9E03A}"/>
              </a:ext>
            </a:extLst>
          </p:cNvPr>
          <p:cNvSpPr>
            <a:spLocks noGrp="1"/>
          </p:cNvSpPr>
          <p:nvPr>
            <p:ph type="sldNum" sz="quarter" idx="12"/>
          </p:nvPr>
        </p:nvSpPr>
        <p:spPr/>
        <p:txBody>
          <a:bodyPr/>
          <a:lstStyle/>
          <a:p>
            <a:fld id="{7D62C56D-5E74-2945-931D-C07ECBF0F859}" type="slidenum">
              <a:rPr lang="en-US" smtClean="0"/>
              <a:t>36</a:t>
            </a:fld>
            <a:endParaRPr lang="en-US"/>
          </a:p>
        </p:txBody>
      </p:sp>
      <p:sp>
        <p:nvSpPr>
          <p:cNvPr id="15" name="Rectangle 14">
            <a:extLst>
              <a:ext uri="{FF2B5EF4-FFF2-40B4-BE49-F238E27FC236}">
                <a16:creationId xmlns:a16="http://schemas.microsoft.com/office/drawing/2014/main" id="{C6F6680E-C013-D597-3066-E9AF5EA16DF7}"/>
              </a:ext>
            </a:extLst>
          </p:cNvPr>
          <p:cNvSpPr/>
          <p:nvPr/>
        </p:nvSpPr>
        <p:spPr>
          <a:xfrm>
            <a:off x="1267792" y="471160"/>
            <a:ext cx="10924208" cy="757065"/>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cxnSp>
        <p:nvCxnSpPr>
          <p:cNvPr id="10" name="Google Shape;54;p13">
            <a:extLst>
              <a:ext uri="{FF2B5EF4-FFF2-40B4-BE49-F238E27FC236}">
                <a16:creationId xmlns:a16="http://schemas.microsoft.com/office/drawing/2014/main" id="{F2BEE660-D3FF-E8BF-8707-797C649F4424}"/>
              </a:ext>
            </a:extLst>
          </p:cNvPr>
          <p:cNvCxnSpPr>
            <a:endCxn id="21" idx="3"/>
          </p:cNvCxnSpPr>
          <p:nvPr/>
        </p:nvCxnSpPr>
        <p:spPr>
          <a:xfrm rot="10800000">
            <a:off x="7095460" y="3519228"/>
            <a:ext cx="503400" cy="0"/>
          </a:xfrm>
          <a:prstGeom prst="straightConnector1">
            <a:avLst/>
          </a:prstGeom>
          <a:noFill/>
          <a:ln w="9525" cap="flat" cmpd="sng">
            <a:solidFill>
              <a:srgbClr val="000000"/>
            </a:solidFill>
            <a:prstDash val="solid"/>
            <a:round/>
            <a:headEnd type="none" w="med" len="med"/>
            <a:tailEnd type="triangle" w="med" len="med"/>
          </a:ln>
        </p:spPr>
      </p:cxnSp>
      <p:sp>
        <p:nvSpPr>
          <p:cNvPr id="11" name="Google Shape;56;p13">
            <a:extLst>
              <a:ext uri="{FF2B5EF4-FFF2-40B4-BE49-F238E27FC236}">
                <a16:creationId xmlns:a16="http://schemas.microsoft.com/office/drawing/2014/main" id="{CEED14FA-FF4C-77B4-F5FD-B59C07237EF3}"/>
              </a:ext>
            </a:extLst>
          </p:cNvPr>
          <p:cNvSpPr/>
          <p:nvPr/>
        </p:nvSpPr>
        <p:spPr>
          <a:xfrm>
            <a:off x="2893010" y="475568"/>
            <a:ext cx="8936100" cy="1338393"/>
          </a:xfrm>
          <a:prstGeom prst="roundRect">
            <a:avLst>
              <a:gd name="adj" fmla="val 16667"/>
            </a:avLst>
          </a:prstGeom>
          <a:solidFill>
            <a:srgbClr val="CFE2F3"/>
          </a:solidFill>
          <a:ln>
            <a:noFill/>
          </a:ln>
        </p:spPr>
        <p:txBody>
          <a:bodyPr spcFirstLastPara="1" wrap="square" lIns="91425" tIns="0" rIns="91425" bIns="0" anchor="t" anchorCtr="1">
            <a:noAutofit/>
          </a:bodyPr>
          <a:lstStyle/>
          <a:p>
            <a:pPr marL="0" lvl="0" indent="0" algn="ctr" rtl="0">
              <a:spcBef>
                <a:spcPts val="0"/>
              </a:spcBef>
              <a:spcAft>
                <a:spcPts val="0"/>
              </a:spcAft>
              <a:buNone/>
            </a:pPr>
            <a:r>
              <a:rPr lang="en" b="1" dirty="0"/>
              <a:t>Application</a:t>
            </a:r>
            <a:endParaRPr b="1" dirty="0"/>
          </a:p>
        </p:txBody>
      </p:sp>
      <p:sp>
        <p:nvSpPr>
          <p:cNvPr id="12" name="Google Shape;57;p13">
            <a:extLst>
              <a:ext uri="{FF2B5EF4-FFF2-40B4-BE49-F238E27FC236}">
                <a16:creationId xmlns:a16="http://schemas.microsoft.com/office/drawing/2014/main" id="{8F5A8C80-CBD6-6BEF-E2AD-4ED1FE112E1F}"/>
              </a:ext>
            </a:extLst>
          </p:cNvPr>
          <p:cNvSpPr/>
          <p:nvPr/>
        </p:nvSpPr>
        <p:spPr>
          <a:xfrm>
            <a:off x="8705665" y="863900"/>
            <a:ext cx="2426700" cy="639130"/>
          </a:xfrm>
          <a:prstGeom prst="roundRect">
            <a:avLst>
              <a:gd name="adj" fmla="val 16667"/>
            </a:avLst>
          </a:prstGeom>
          <a:solidFill>
            <a:srgbClr val="A4C2F4"/>
          </a:solidFill>
          <a:ln w="9525" cap="flat" cmpd="sng">
            <a:solidFill>
              <a:srgbClr val="000000"/>
            </a:solidFill>
            <a:prstDash val="solid"/>
            <a:round/>
            <a:headEnd type="none" w="sm" len="sm"/>
            <a:tailEnd type="none" w="sm" len="sm"/>
          </a:ln>
        </p:spPr>
        <p:txBody>
          <a:bodyPr spcFirstLastPara="1" wrap="square" lIns="91425" tIns="0" rIns="91425" bIns="0" anchor="ctr" anchorCtr="0">
            <a:noAutofit/>
          </a:bodyPr>
          <a:lstStyle/>
          <a:p>
            <a:pPr marL="0" lvl="0" indent="0" algn="ctr" rtl="0">
              <a:spcBef>
                <a:spcPts val="0"/>
              </a:spcBef>
              <a:spcAft>
                <a:spcPts val="0"/>
              </a:spcAft>
              <a:buNone/>
            </a:pPr>
            <a:r>
              <a:rPr lang="en" sz="1300"/>
              <a:t>Business logic</a:t>
            </a:r>
            <a:endParaRPr sz="1300"/>
          </a:p>
        </p:txBody>
      </p:sp>
      <p:sp>
        <p:nvSpPr>
          <p:cNvPr id="13" name="Google Shape;58;p13">
            <a:extLst>
              <a:ext uri="{FF2B5EF4-FFF2-40B4-BE49-F238E27FC236}">
                <a16:creationId xmlns:a16="http://schemas.microsoft.com/office/drawing/2014/main" id="{DD269CEA-0DDF-7714-F73E-7650AE82EBDF}"/>
              </a:ext>
            </a:extLst>
          </p:cNvPr>
          <p:cNvSpPr/>
          <p:nvPr/>
        </p:nvSpPr>
        <p:spPr>
          <a:xfrm>
            <a:off x="2893110" y="4979256"/>
            <a:ext cx="8936100" cy="767229"/>
          </a:xfrm>
          <a:prstGeom prst="roundRect">
            <a:avLst>
              <a:gd name="adj" fmla="val 16667"/>
            </a:avLst>
          </a:prstGeom>
          <a:solidFill>
            <a:srgbClr val="B6D7A8"/>
          </a:solidFill>
          <a:ln>
            <a:noFill/>
          </a:ln>
        </p:spPr>
        <p:txBody>
          <a:bodyPr spcFirstLastPara="1" wrap="square" lIns="91425" tIns="0" rIns="91425" bIns="0" anchor="ctr" anchorCtr="0">
            <a:noAutofit/>
          </a:bodyPr>
          <a:lstStyle/>
          <a:p>
            <a:pPr lvl="0" algn="ctr"/>
            <a:r>
              <a:rPr lang="en" b="1" dirty="0"/>
              <a:t>Platform/OS Native Layers</a:t>
            </a:r>
            <a:br>
              <a:rPr lang="en" dirty="0"/>
            </a:br>
            <a:r>
              <a:rPr lang="en" dirty="0"/>
              <a:t>(Android, iOS, </a:t>
            </a:r>
            <a:r>
              <a:rPr lang="en" dirty="0" err="1"/>
              <a:t>HarmonyOS</a:t>
            </a:r>
            <a:r>
              <a:rPr lang="en" dirty="0"/>
              <a:t>, Desktop, </a:t>
            </a:r>
            <a:r>
              <a:rPr lang="en" dirty="0" err="1"/>
              <a:t>etc</a:t>
            </a:r>
            <a:r>
              <a:rPr lang="en" dirty="0"/>
              <a:t>)</a:t>
            </a:r>
            <a:endParaRPr dirty="0"/>
          </a:p>
        </p:txBody>
      </p:sp>
      <p:sp>
        <p:nvSpPr>
          <p:cNvPr id="14" name="Google Shape;59;p13">
            <a:extLst>
              <a:ext uri="{FF2B5EF4-FFF2-40B4-BE49-F238E27FC236}">
                <a16:creationId xmlns:a16="http://schemas.microsoft.com/office/drawing/2014/main" id="{CA732EE5-666F-CA47-36F5-FD5D6B8F2BB9}"/>
              </a:ext>
            </a:extLst>
          </p:cNvPr>
          <p:cNvSpPr/>
          <p:nvPr/>
        </p:nvSpPr>
        <p:spPr>
          <a:xfrm>
            <a:off x="2931910" y="2059078"/>
            <a:ext cx="2121600" cy="2673600"/>
          </a:xfrm>
          <a:prstGeom prst="roundRect">
            <a:avLst>
              <a:gd name="adj" fmla="val 16667"/>
            </a:avLst>
          </a:prstGeom>
          <a:solidFill>
            <a:srgbClr val="FCE5CD"/>
          </a:solidFill>
          <a:ln>
            <a:noFill/>
          </a:ln>
        </p:spPr>
        <p:txBody>
          <a:bodyPr spcFirstLastPara="1" wrap="square" lIns="0" tIns="0" rIns="0" bIns="0" anchor="t" anchorCtr="0">
            <a:noAutofit/>
          </a:bodyPr>
          <a:lstStyle/>
          <a:p>
            <a:pPr marL="0" lvl="0" indent="0" algn="ctr" rtl="0">
              <a:spcBef>
                <a:spcPts val="0"/>
              </a:spcBef>
              <a:spcAft>
                <a:spcPts val="0"/>
              </a:spcAft>
              <a:buNone/>
            </a:pPr>
            <a:r>
              <a:rPr lang="en" b="1" dirty="0"/>
              <a:t>UI toolkit</a:t>
            </a:r>
            <a:br>
              <a:rPr lang="en" dirty="0"/>
            </a:br>
            <a:r>
              <a:rPr lang="en" dirty="0"/>
              <a:t>(Makepad) (</a:t>
            </a:r>
            <a:r>
              <a:rPr lang="en" dirty="0" err="1"/>
              <a:t>Dioxus</a:t>
            </a:r>
            <a:r>
              <a:rPr lang="en" dirty="0"/>
              <a:t>)</a:t>
            </a:r>
            <a:endParaRPr dirty="0"/>
          </a:p>
        </p:txBody>
      </p:sp>
      <p:sp>
        <p:nvSpPr>
          <p:cNvPr id="17" name="Google Shape;60;p13">
            <a:extLst>
              <a:ext uri="{FF2B5EF4-FFF2-40B4-BE49-F238E27FC236}">
                <a16:creationId xmlns:a16="http://schemas.microsoft.com/office/drawing/2014/main" id="{7D720CE0-D13F-60E9-86F1-345994EC7B55}"/>
              </a:ext>
            </a:extLst>
          </p:cNvPr>
          <p:cNvSpPr/>
          <p:nvPr/>
        </p:nvSpPr>
        <p:spPr>
          <a:xfrm>
            <a:off x="7361110" y="2059078"/>
            <a:ext cx="4404000" cy="2673600"/>
          </a:xfrm>
          <a:prstGeom prst="roundRect">
            <a:avLst>
              <a:gd name="adj" fmla="val 16667"/>
            </a:avLst>
          </a:prstGeom>
          <a:solidFill>
            <a:srgbClr val="D9D2E9"/>
          </a:solidFill>
          <a:ln>
            <a:noFill/>
          </a:ln>
        </p:spPr>
        <p:txBody>
          <a:bodyPr spcFirstLastPara="1" wrap="square" lIns="0" tIns="0" rIns="91440" bIns="0" anchor="t" anchorCtr="0">
            <a:noAutofit/>
          </a:bodyPr>
          <a:lstStyle/>
          <a:p>
            <a:pPr marL="0" lvl="0" indent="0" algn="ctr" rtl="0">
              <a:spcBef>
                <a:spcPts val="0"/>
              </a:spcBef>
              <a:spcAft>
                <a:spcPts val="0"/>
              </a:spcAft>
              <a:buNone/>
            </a:pPr>
            <a:r>
              <a:rPr lang="en" b="1" dirty="0"/>
              <a:t>OSIRIS Platform Abstractions</a:t>
            </a:r>
            <a:endParaRPr b="1" dirty="0"/>
          </a:p>
        </p:txBody>
      </p:sp>
      <p:sp>
        <p:nvSpPr>
          <p:cNvPr id="18" name="Google Shape;61;p13">
            <a:extLst>
              <a:ext uri="{FF2B5EF4-FFF2-40B4-BE49-F238E27FC236}">
                <a16:creationId xmlns:a16="http://schemas.microsoft.com/office/drawing/2014/main" id="{F30CD678-3F2D-4AC8-0FBC-90A1E433B9BD}"/>
              </a:ext>
            </a:extLst>
          </p:cNvPr>
          <p:cNvSpPr/>
          <p:nvPr/>
        </p:nvSpPr>
        <p:spPr>
          <a:xfrm>
            <a:off x="7640860" y="2553828"/>
            <a:ext cx="827400" cy="321900"/>
          </a:xfrm>
          <a:prstGeom prst="roundRect">
            <a:avLst>
              <a:gd name="adj" fmla="val 16667"/>
            </a:avLst>
          </a:prstGeom>
          <a:solidFill>
            <a:srgbClr val="B4A7D6"/>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 sz="1000"/>
              <a:t>Networking</a:t>
            </a:r>
            <a:endParaRPr sz="1000"/>
          </a:p>
        </p:txBody>
      </p:sp>
      <p:sp>
        <p:nvSpPr>
          <p:cNvPr id="19" name="Google Shape;62;p13">
            <a:extLst>
              <a:ext uri="{FF2B5EF4-FFF2-40B4-BE49-F238E27FC236}">
                <a16:creationId xmlns:a16="http://schemas.microsoft.com/office/drawing/2014/main" id="{A1CF6CF3-46F6-51FE-04FA-E249F546EDD5}"/>
              </a:ext>
            </a:extLst>
          </p:cNvPr>
          <p:cNvSpPr/>
          <p:nvPr/>
        </p:nvSpPr>
        <p:spPr>
          <a:xfrm>
            <a:off x="8633768" y="2553828"/>
            <a:ext cx="827400" cy="321900"/>
          </a:xfrm>
          <a:prstGeom prst="roundRect">
            <a:avLst>
              <a:gd name="adj" fmla="val 16667"/>
            </a:avLst>
          </a:prstGeom>
          <a:solidFill>
            <a:srgbClr val="B4A7D6"/>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 sz="1000"/>
              <a:t>State mgmt</a:t>
            </a:r>
            <a:endParaRPr sz="1000"/>
          </a:p>
        </p:txBody>
      </p:sp>
      <p:sp>
        <p:nvSpPr>
          <p:cNvPr id="20" name="Google Shape;63;p13">
            <a:extLst>
              <a:ext uri="{FF2B5EF4-FFF2-40B4-BE49-F238E27FC236}">
                <a16:creationId xmlns:a16="http://schemas.microsoft.com/office/drawing/2014/main" id="{F234EAF1-D595-127E-32B6-F4EF4350D432}"/>
              </a:ext>
            </a:extLst>
          </p:cNvPr>
          <p:cNvSpPr/>
          <p:nvPr/>
        </p:nvSpPr>
        <p:spPr>
          <a:xfrm>
            <a:off x="10619584" y="2983007"/>
            <a:ext cx="827400" cy="321900"/>
          </a:xfrm>
          <a:prstGeom prst="roundRect">
            <a:avLst>
              <a:gd name="adj" fmla="val 16667"/>
            </a:avLst>
          </a:prstGeom>
          <a:solidFill>
            <a:srgbClr val="B4A7D6"/>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 sz="1000"/>
              <a:t>Sensors</a:t>
            </a:r>
            <a:endParaRPr sz="1000"/>
          </a:p>
        </p:txBody>
      </p:sp>
      <p:sp>
        <p:nvSpPr>
          <p:cNvPr id="21" name="Google Shape;55;p13">
            <a:extLst>
              <a:ext uri="{FF2B5EF4-FFF2-40B4-BE49-F238E27FC236}">
                <a16:creationId xmlns:a16="http://schemas.microsoft.com/office/drawing/2014/main" id="{74010274-E165-0CED-2EB4-E1AB00D2D367}"/>
              </a:ext>
            </a:extLst>
          </p:cNvPr>
          <p:cNvSpPr/>
          <p:nvPr/>
        </p:nvSpPr>
        <p:spPr>
          <a:xfrm>
            <a:off x="5319160" y="2748978"/>
            <a:ext cx="1776300" cy="1540500"/>
          </a:xfrm>
          <a:prstGeom prst="roundRect">
            <a:avLst>
              <a:gd name="adj" fmla="val 16667"/>
            </a:avLst>
          </a:prstGeom>
          <a:solidFill>
            <a:srgbClr val="F4CCCC"/>
          </a:solidFill>
          <a:ln>
            <a:noFill/>
          </a:ln>
        </p:spPr>
        <p:txBody>
          <a:bodyPr spcFirstLastPara="1" wrap="square" lIns="91425" tIns="0" rIns="91425" bIns="0" anchor="ctr" anchorCtr="0">
            <a:noAutofit/>
          </a:bodyPr>
          <a:lstStyle/>
          <a:p>
            <a:pPr marL="0" lvl="0" indent="0" algn="ctr" rtl="0">
              <a:spcBef>
                <a:spcPts val="0"/>
              </a:spcBef>
              <a:spcAft>
                <a:spcPts val="0"/>
              </a:spcAft>
              <a:buNone/>
            </a:pPr>
            <a:r>
              <a:rPr lang="en" b="1" dirty="0"/>
              <a:t>Concurrent Runtime</a:t>
            </a:r>
            <a:endParaRPr b="1" dirty="0"/>
          </a:p>
          <a:p>
            <a:pPr marL="0" lvl="0" indent="0" algn="ctr" rtl="0">
              <a:spcBef>
                <a:spcPts val="1000"/>
              </a:spcBef>
              <a:spcAft>
                <a:spcPts val="0"/>
              </a:spcAft>
              <a:buNone/>
            </a:pPr>
            <a:r>
              <a:rPr lang="en" sz="1600" i="1" dirty="0"/>
              <a:t>async executor,</a:t>
            </a:r>
            <a:br>
              <a:rPr lang="en" sz="1600" i="1" dirty="0"/>
            </a:br>
            <a:r>
              <a:rPr lang="en" sz="1600" i="1" dirty="0"/>
              <a:t>multithreading,</a:t>
            </a:r>
            <a:br>
              <a:rPr lang="en" sz="1600" i="1" dirty="0"/>
            </a:br>
            <a:r>
              <a:rPr lang="en" sz="1600" i="1" dirty="0"/>
              <a:t>thread pools</a:t>
            </a:r>
            <a:endParaRPr sz="1600" i="1" dirty="0"/>
          </a:p>
        </p:txBody>
      </p:sp>
      <p:sp>
        <p:nvSpPr>
          <p:cNvPr id="22" name="Google Shape;64;p13">
            <a:extLst>
              <a:ext uri="{FF2B5EF4-FFF2-40B4-BE49-F238E27FC236}">
                <a16:creationId xmlns:a16="http://schemas.microsoft.com/office/drawing/2014/main" id="{783B3F83-9676-3EB1-6D1C-0C88B97CFC8F}"/>
              </a:ext>
            </a:extLst>
          </p:cNvPr>
          <p:cNvSpPr/>
          <p:nvPr/>
        </p:nvSpPr>
        <p:spPr>
          <a:xfrm rot="10800000" flipH="1">
            <a:off x="7771660" y="4337488"/>
            <a:ext cx="3582900" cy="303000"/>
          </a:xfrm>
          <a:prstGeom prst="trapezoid">
            <a:avLst>
              <a:gd name="adj" fmla="val 46081"/>
            </a:avLst>
          </a:prstGeom>
          <a:solidFill>
            <a:srgbClr val="674EA7"/>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endParaRPr>
              <a:solidFill>
                <a:srgbClr val="FFFFFF"/>
              </a:solidFill>
            </a:endParaRPr>
          </a:p>
        </p:txBody>
      </p:sp>
      <p:sp>
        <p:nvSpPr>
          <p:cNvPr id="23" name="Google Shape;65;p13">
            <a:extLst>
              <a:ext uri="{FF2B5EF4-FFF2-40B4-BE49-F238E27FC236}">
                <a16:creationId xmlns:a16="http://schemas.microsoft.com/office/drawing/2014/main" id="{B974077B-84AA-5F80-4FE8-3E30DB0C9568}"/>
              </a:ext>
            </a:extLst>
          </p:cNvPr>
          <p:cNvSpPr/>
          <p:nvPr/>
        </p:nvSpPr>
        <p:spPr>
          <a:xfrm>
            <a:off x="5477260" y="863900"/>
            <a:ext cx="2426700" cy="639130"/>
          </a:xfrm>
          <a:prstGeom prst="roundRect">
            <a:avLst>
              <a:gd name="adj" fmla="val 16667"/>
            </a:avLst>
          </a:prstGeom>
          <a:solidFill>
            <a:srgbClr val="A4C2F4"/>
          </a:solidFill>
          <a:ln w="9525" cap="flat" cmpd="sng">
            <a:solidFill>
              <a:srgbClr val="000000"/>
            </a:solidFill>
            <a:prstDash val="solid"/>
            <a:round/>
            <a:headEnd type="none" w="sm" len="sm"/>
            <a:tailEnd type="none" w="sm" len="sm"/>
          </a:ln>
        </p:spPr>
        <p:txBody>
          <a:bodyPr spcFirstLastPara="1" wrap="square" lIns="91425" tIns="0" rIns="91425" bIns="0" anchor="ctr" anchorCtr="0">
            <a:noAutofit/>
          </a:bodyPr>
          <a:lstStyle/>
          <a:p>
            <a:pPr marL="0" lvl="0" indent="0" algn="ctr" rtl="0">
              <a:spcBef>
                <a:spcPts val="0"/>
              </a:spcBef>
              <a:spcAft>
                <a:spcPts val="0"/>
              </a:spcAft>
              <a:buNone/>
            </a:pPr>
            <a:r>
              <a:rPr lang="en" sz="1300"/>
              <a:t>Application logic</a:t>
            </a:r>
            <a:endParaRPr sz="1300"/>
          </a:p>
        </p:txBody>
      </p:sp>
      <p:cxnSp>
        <p:nvCxnSpPr>
          <p:cNvPr id="24" name="Google Shape;66;p13">
            <a:extLst>
              <a:ext uri="{FF2B5EF4-FFF2-40B4-BE49-F238E27FC236}">
                <a16:creationId xmlns:a16="http://schemas.microsoft.com/office/drawing/2014/main" id="{0635E248-47C6-0B48-56D9-35BC61018C0B}"/>
              </a:ext>
            </a:extLst>
          </p:cNvPr>
          <p:cNvCxnSpPr>
            <a:cxnSpLocks/>
            <a:endCxn id="21" idx="0"/>
          </p:cNvCxnSpPr>
          <p:nvPr/>
        </p:nvCxnSpPr>
        <p:spPr>
          <a:xfrm>
            <a:off x="6207310" y="1503030"/>
            <a:ext cx="0" cy="1245948"/>
          </a:xfrm>
          <a:prstGeom prst="straightConnector1">
            <a:avLst/>
          </a:prstGeom>
          <a:noFill/>
          <a:ln w="9525" cap="flat" cmpd="sng">
            <a:solidFill>
              <a:srgbClr val="000000"/>
            </a:solidFill>
            <a:prstDash val="solid"/>
            <a:round/>
            <a:headEnd type="none" w="med" len="med"/>
            <a:tailEnd type="triangle" w="med" len="med"/>
          </a:ln>
        </p:spPr>
      </p:cxnSp>
      <p:cxnSp>
        <p:nvCxnSpPr>
          <p:cNvPr id="25" name="Google Shape;67;p13">
            <a:extLst>
              <a:ext uri="{FF2B5EF4-FFF2-40B4-BE49-F238E27FC236}">
                <a16:creationId xmlns:a16="http://schemas.microsoft.com/office/drawing/2014/main" id="{1DFA27ED-3A05-7569-8E05-D20522B7DFB4}"/>
              </a:ext>
            </a:extLst>
          </p:cNvPr>
          <p:cNvCxnSpPr>
            <a:cxnSpLocks/>
            <a:stCxn id="23" idx="2"/>
            <a:endCxn id="17" idx="0"/>
          </p:cNvCxnSpPr>
          <p:nvPr/>
        </p:nvCxnSpPr>
        <p:spPr>
          <a:xfrm rot="16200000" flipH="1">
            <a:off x="7848836" y="344804"/>
            <a:ext cx="556048" cy="2872500"/>
          </a:xfrm>
          <a:prstGeom prst="bentConnector3">
            <a:avLst>
              <a:gd name="adj1" fmla="val 72503"/>
            </a:avLst>
          </a:prstGeom>
          <a:noFill/>
          <a:ln w="9525" cap="flat" cmpd="sng">
            <a:solidFill>
              <a:srgbClr val="000000"/>
            </a:solidFill>
            <a:prstDash val="solid"/>
            <a:round/>
            <a:headEnd type="none" w="med" len="med"/>
            <a:tailEnd type="triangle" w="med" len="med"/>
          </a:ln>
        </p:spPr>
      </p:cxnSp>
      <p:cxnSp>
        <p:nvCxnSpPr>
          <p:cNvPr id="26" name="Google Shape;68;p13">
            <a:extLst>
              <a:ext uri="{FF2B5EF4-FFF2-40B4-BE49-F238E27FC236}">
                <a16:creationId xmlns:a16="http://schemas.microsoft.com/office/drawing/2014/main" id="{300E11B8-D2E0-62B1-8AA8-F03FF7F68B4D}"/>
              </a:ext>
            </a:extLst>
          </p:cNvPr>
          <p:cNvCxnSpPr>
            <a:cxnSpLocks/>
            <a:stCxn id="12" idx="2"/>
          </p:cNvCxnSpPr>
          <p:nvPr/>
        </p:nvCxnSpPr>
        <p:spPr>
          <a:xfrm>
            <a:off x="9919015" y="1503030"/>
            <a:ext cx="0" cy="556048"/>
          </a:xfrm>
          <a:prstGeom prst="straightConnector1">
            <a:avLst/>
          </a:prstGeom>
          <a:noFill/>
          <a:ln w="9525" cap="flat" cmpd="sng">
            <a:solidFill>
              <a:srgbClr val="000000"/>
            </a:solidFill>
            <a:prstDash val="solid"/>
            <a:round/>
            <a:headEnd type="none" w="med" len="med"/>
            <a:tailEnd type="triangle" w="med" len="med"/>
          </a:ln>
        </p:spPr>
      </p:cxnSp>
      <p:cxnSp>
        <p:nvCxnSpPr>
          <p:cNvPr id="27" name="Google Shape;69;p13">
            <a:extLst>
              <a:ext uri="{FF2B5EF4-FFF2-40B4-BE49-F238E27FC236}">
                <a16:creationId xmlns:a16="http://schemas.microsoft.com/office/drawing/2014/main" id="{06176FA6-CDE0-CC31-C223-011E3A2D04D2}"/>
              </a:ext>
            </a:extLst>
          </p:cNvPr>
          <p:cNvCxnSpPr>
            <a:stCxn id="14" idx="2"/>
          </p:cNvCxnSpPr>
          <p:nvPr/>
        </p:nvCxnSpPr>
        <p:spPr>
          <a:xfrm>
            <a:off x="3992710" y="4732678"/>
            <a:ext cx="0" cy="248700"/>
          </a:xfrm>
          <a:prstGeom prst="straightConnector1">
            <a:avLst/>
          </a:prstGeom>
          <a:noFill/>
          <a:ln w="9525" cap="flat" cmpd="sng">
            <a:solidFill>
              <a:srgbClr val="000000"/>
            </a:solidFill>
            <a:prstDash val="solid"/>
            <a:round/>
            <a:headEnd type="none" w="med" len="med"/>
            <a:tailEnd type="triangle" w="med" len="med"/>
          </a:ln>
        </p:spPr>
      </p:cxnSp>
      <p:cxnSp>
        <p:nvCxnSpPr>
          <p:cNvPr id="28" name="Google Shape;70;p13">
            <a:extLst>
              <a:ext uri="{FF2B5EF4-FFF2-40B4-BE49-F238E27FC236}">
                <a16:creationId xmlns:a16="http://schemas.microsoft.com/office/drawing/2014/main" id="{65A16898-8387-F32A-BE0C-D90FFFDC8E0A}"/>
              </a:ext>
            </a:extLst>
          </p:cNvPr>
          <p:cNvCxnSpPr>
            <a:cxnSpLocks/>
            <a:stCxn id="21" idx="2"/>
          </p:cNvCxnSpPr>
          <p:nvPr/>
        </p:nvCxnSpPr>
        <p:spPr>
          <a:xfrm>
            <a:off x="6207310" y="4289478"/>
            <a:ext cx="0" cy="689778"/>
          </a:xfrm>
          <a:prstGeom prst="straightConnector1">
            <a:avLst/>
          </a:prstGeom>
          <a:noFill/>
          <a:ln w="9525" cap="flat" cmpd="sng">
            <a:solidFill>
              <a:srgbClr val="000000"/>
            </a:solidFill>
            <a:prstDash val="solid"/>
            <a:round/>
            <a:headEnd type="none" w="med" len="med"/>
            <a:tailEnd type="triangle" w="med" len="med"/>
          </a:ln>
        </p:spPr>
      </p:cxnSp>
      <p:cxnSp>
        <p:nvCxnSpPr>
          <p:cNvPr id="29" name="Google Shape;71;p13">
            <a:extLst>
              <a:ext uri="{FF2B5EF4-FFF2-40B4-BE49-F238E27FC236}">
                <a16:creationId xmlns:a16="http://schemas.microsoft.com/office/drawing/2014/main" id="{C4D73E93-BBA7-6479-2B69-3601194B4C2A}"/>
              </a:ext>
            </a:extLst>
          </p:cNvPr>
          <p:cNvCxnSpPr>
            <a:cxnSpLocks/>
            <a:stCxn id="17" idx="2"/>
          </p:cNvCxnSpPr>
          <p:nvPr/>
        </p:nvCxnSpPr>
        <p:spPr>
          <a:xfrm>
            <a:off x="9563110" y="4732678"/>
            <a:ext cx="0" cy="246578"/>
          </a:xfrm>
          <a:prstGeom prst="straightConnector1">
            <a:avLst/>
          </a:prstGeom>
          <a:noFill/>
          <a:ln w="9525" cap="flat" cmpd="sng">
            <a:solidFill>
              <a:srgbClr val="000000"/>
            </a:solidFill>
            <a:prstDash val="solid"/>
            <a:round/>
            <a:headEnd type="none" w="med" len="med"/>
            <a:tailEnd type="triangle" w="med" len="med"/>
          </a:ln>
        </p:spPr>
      </p:cxnSp>
      <p:cxnSp>
        <p:nvCxnSpPr>
          <p:cNvPr id="30" name="Google Shape;72;p13">
            <a:extLst>
              <a:ext uri="{FF2B5EF4-FFF2-40B4-BE49-F238E27FC236}">
                <a16:creationId xmlns:a16="http://schemas.microsoft.com/office/drawing/2014/main" id="{A5156D09-E5EF-F919-3B7C-00BAEE90D2F7}"/>
              </a:ext>
            </a:extLst>
          </p:cNvPr>
          <p:cNvCxnSpPr>
            <a:cxnSpLocks/>
            <a:stCxn id="23" idx="1"/>
          </p:cNvCxnSpPr>
          <p:nvPr/>
        </p:nvCxnSpPr>
        <p:spPr>
          <a:xfrm flipH="1" flipV="1">
            <a:off x="4738226" y="1181533"/>
            <a:ext cx="739034" cy="1932"/>
          </a:xfrm>
          <a:prstGeom prst="straightConnector1">
            <a:avLst/>
          </a:prstGeom>
          <a:noFill/>
          <a:ln w="9525" cap="flat" cmpd="sng">
            <a:solidFill>
              <a:srgbClr val="000000"/>
            </a:solidFill>
            <a:prstDash val="solid"/>
            <a:round/>
            <a:headEnd type="none" w="med" len="med"/>
            <a:tailEnd type="triangle" w="med" len="med"/>
          </a:ln>
        </p:spPr>
      </p:cxnSp>
      <p:cxnSp>
        <p:nvCxnSpPr>
          <p:cNvPr id="31" name="Google Shape;74;p13">
            <a:extLst>
              <a:ext uri="{FF2B5EF4-FFF2-40B4-BE49-F238E27FC236}">
                <a16:creationId xmlns:a16="http://schemas.microsoft.com/office/drawing/2014/main" id="{B4922B7D-DF3C-CCC1-EF0C-8CABF829ECE9}"/>
              </a:ext>
            </a:extLst>
          </p:cNvPr>
          <p:cNvCxnSpPr>
            <a:cxnSpLocks/>
            <a:stCxn id="23" idx="3"/>
            <a:endCxn id="12" idx="1"/>
          </p:cNvCxnSpPr>
          <p:nvPr/>
        </p:nvCxnSpPr>
        <p:spPr>
          <a:xfrm>
            <a:off x="7903960" y="1183465"/>
            <a:ext cx="801705" cy="0"/>
          </a:xfrm>
          <a:prstGeom prst="straightConnector1">
            <a:avLst/>
          </a:prstGeom>
          <a:noFill/>
          <a:ln w="9525" cap="flat" cmpd="sng">
            <a:solidFill>
              <a:srgbClr val="000000"/>
            </a:solidFill>
            <a:prstDash val="solid"/>
            <a:round/>
            <a:headEnd type="triangle" w="med" len="med"/>
            <a:tailEnd type="triangle" w="med" len="med"/>
          </a:ln>
        </p:spPr>
      </p:cxnSp>
      <p:sp>
        <p:nvSpPr>
          <p:cNvPr id="32" name="Google Shape;73;p13">
            <a:extLst>
              <a:ext uri="{FF2B5EF4-FFF2-40B4-BE49-F238E27FC236}">
                <a16:creationId xmlns:a16="http://schemas.microsoft.com/office/drawing/2014/main" id="{35092CAC-F24F-DE01-6296-F5E694336454}"/>
              </a:ext>
            </a:extLst>
          </p:cNvPr>
          <p:cNvSpPr/>
          <p:nvPr/>
        </p:nvSpPr>
        <p:spPr>
          <a:xfrm>
            <a:off x="3102460" y="622908"/>
            <a:ext cx="1780500" cy="1078389"/>
          </a:xfrm>
          <a:prstGeom prst="roundRect">
            <a:avLst>
              <a:gd name="adj" fmla="val 16667"/>
            </a:avLst>
          </a:prstGeom>
          <a:noFill/>
          <a:ln w="9525" cap="flat" cmpd="sng">
            <a:solidFill>
              <a:srgbClr val="666666"/>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75;p13">
            <a:extLst>
              <a:ext uri="{FF2B5EF4-FFF2-40B4-BE49-F238E27FC236}">
                <a16:creationId xmlns:a16="http://schemas.microsoft.com/office/drawing/2014/main" id="{94CAA38C-85C1-4E31-B842-4016B7A2A2EF}"/>
              </a:ext>
            </a:extLst>
          </p:cNvPr>
          <p:cNvSpPr/>
          <p:nvPr/>
        </p:nvSpPr>
        <p:spPr>
          <a:xfrm>
            <a:off x="3257383" y="743690"/>
            <a:ext cx="579300" cy="832382"/>
          </a:xfrm>
          <a:prstGeom prst="roundRect">
            <a:avLst>
              <a:gd name="adj" fmla="val 16667"/>
            </a:avLst>
          </a:prstGeom>
          <a:solidFill>
            <a:srgbClr val="A4C2F4"/>
          </a:solidFill>
          <a:ln w="9525" cap="flat" cmpd="sng">
            <a:solidFill>
              <a:srgbClr val="000000"/>
            </a:solidFill>
            <a:prstDash val="solid"/>
            <a:round/>
            <a:headEnd type="none" w="sm" len="sm"/>
            <a:tailEnd type="none" w="sm" len="sm"/>
          </a:ln>
        </p:spPr>
        <p:txBody>
          <a:bodyPr spcFirstLastPara="1" wrap="square" lIns="91425" tIns="0" rIns="91425" bIns="0" anchor="ctr" anchorCtr="0">
            <a:noAutofit/>
          </a:bodyPr>
          <a:lstStyle/>
          <a:p>
            <a:pPr marL="0" lvl="0" indent="0" algn="ctr" rtl="0">
              <a:spcBef>
                <a:spcPts val="0"/>
              </a:spcBef>
              <a:spcAft>
                <a:spcPts val="0"/>
              </a:spcAft>
              <a:buNone/>
            </a:pPr>
            <a:r>
              <a:rPr lang="en" sz="1300"/>
              <a:t>UI logic</a:t>
            </a:r>
            <a:endParaRPr sz="1300"/>
          </a:p>
        </p:txBody>
      </p:sp>
      <p:sp>
        <p:nvSpPr>
          <p:cNvPr id="34" name="Google Shape;76;p13">
            <a:extLst>
              <a:ext uri="{FF2B5EF4-FFF2-40B4-BE49-F238E27FC236}">
                <a16:creationId xmlns:a16="http://schemas.microsoft.com/office/drawing/2014/main" id="{A6ECCE50-E90F-0272-5B2C-351C84F1B8E3}"/>
              </a:ext>
            </a:extLst>
          </p:cNvPr>
          <p:cNvSpPr/>
          <p:nvPr/>
        </p:nvSpPr>
        <p:spPr>
          <a:xfrm>
            <a:off x="4155113" y="743690"/>
            <a:ext cx="579300" cy="832382"/>
          </a:xfrm>
          <a:prstGeom prst="roundRect">
            <a:avLst>
              <a:gd name="adj" fmla="val 16667"/>
            </a:avLst>
          </a:prstGeom>
          <a:solidFill>
            <a:srgbClr val="A4C2F4"/>
          </a:solidFill>
          <a:ln w="9525" cap="flat" cmpd="sng">
            <a:solidFill>
              <a:srgbClr val="000000"/>
            </a:solidFill>
            <a:prstDash val="solid"/>
            <a:round/>
            <a:headEnd type="none" w="sm" len="sm"/>
            <a:tailEnd type="none" w="sm" len="sm"/>
          </a:ln>
        </p:spPr>
        <p:txBody>
          <a:bodyPr spcFirstLastPara="1" wrap="square" lIns="91425" tIns="0" rIns="91425" bIns="0" anchor="ctr" anchorCtr="0">
            <a:noAutofit/>
          </a:bodyPr>
          <a:lstStyle/>
          <a:p>
            <a:pPr marL="0" lvl="0" indent="0" algn="ctr" rtl="0">
              <a:spcBef>
                <a:spcPts val="0"/>
              </a:spcBef>
              <a:spcAft>
                <a:spcPts val="0"/>
              </a:spcAft>
              <a:buNone/>
            </a:pPr>
            <a:r>
              <a:rPr lang="en" sz="1300"/>
              <a:t>UX logic</a:t>
            </a:r>
            <a:endParaRPr sz="1300"/>
          </a:p>
        </p:txBody>
      </p:sp>
      <p:cxnSp>
        <p:nvCxnSpPr>
          <p:cNvPr id="35" name="Google Shape;77;p13">
            <a:extLst>
              <a:ext uri="{FF2B5EF4-FFF2-40B4-BE49-F238E27FC236}">
                <a16:creationId xmlns:a16="http://schemas.microsoft.com/office/drawing/2014/main" id="{5305FE52-59DE-FB2A-D969-902343103934}"/>
              </a:ext>
            </a:extLst>
          </p:cNvPr>
          <p:cNvCxnSpPr>
            <a:stCxn id="33" idx="3"/>
            <a:endCxn id="34" idx="1"/>
          </p:cNvCxnSpPr>
          <p:nvPr/>
        </p:nvCxnSpPr>
        <p:spPr>
          <a:xfrm>
            <a:off x="3836683" y="1159881"/>
            <a:ext cx="318430" cy="0"/>
          </a:xfrm>
          <a:prstGeom prst="straightConnector1">
            <a:avLst/>
          </a:prstGeom>
          <a:noFill/>
          <a:ln w="9525" cap="flat" cmpd="sng">
            <a:solidFill>
              <a:srgbClr val="000000"/>
            </a:solidFill>
            <a:prstDash val="solid"/>
            <a:round/>
            <a:headEnd type="triangle" w="med" len="med"/>
            <a:tailEnd type="triangle" w="med" len="med"/>
          </a:ln>
        </p:spPr>
      </p:cxnSp>
      <p:cxnSp>
        <p:nvCxnSpPr>
          <p:cNvPr id="36" name="Google Shape;78;p13">
            <a:extLst>
              <a:ext uri="{FF2B5EF4-FFF2-40B4-BE49-F238E27FC236}">
                <a16:creationId xmlns:a16="http://schemas.microsoft.com/office/drawing/2014/main" id="{8A62DF98-1AFD-50F6-5887-6F1FE1240C3A}"/>
              </a:ext>
            </a:extLst>
          </p:cNvPr>
          <p:cNvCxnSpPr>
            <a:cxnSpLocks/>
            <a:stCxn id="32" idx="2"/>
            <a:endCxn id="14" idx="0"/>
          </p:cNvCxnSpPr>
          <p:nvPr/>
        </p:nvCxnSpPr>
        <p:spPr>
          <a:xfrm>
            <a:off x="3992710" y="1701297"/>
            <a:ext cx="0" cy="357781"/>
          </a:xfrm>
          <a:prstGeom prst="straightConnector1">
            <a:avLst/>
          </a:prstGeom>
          <a:noFill/>
          <a:ln w="9525" cap="flat" cmpd="sng">
            <a:solidFill>
              <a:srgbClr val="000000"/>
            </a:solidFill>
            <a:prstDash val="solid"/>
            <a:round/>
            <a:headEnd type="none" w="med" len="med"/>
            <a:tailEnd type="triangle" w="med" len="med"/>
          </a:ln>
        </p:spPr>
      </p:cxnSp>
      <p:sp>
        <p:nvSpPr>
          <p:cNvPr id="37" name="Google Shape;79;p13">
            <a:extLst>
              <a:ext uri="{FF2B5EF4-FFF2-40B4-BE49-F238E27FC236}">
                <a16:creationId xmlns:a16="http://schemas.microsoft.com/office/drawing/2014/main" id="{92EA6559-C65E-0B38-F75F-2ED70DF8152F}"/>
              </a:ext>
            </a:extLst>
          </p:cNvPr>
          <p:cNvSpPr/>
          <p:nvPr/>
        </p:nvSpPr>
        <p:spPr>
          <a:xfrm>
            <a:off x="3466055" y="2878941"/>
            <a:ext cx="1053300" cy="389700"/>
          </a:xfrm>
          <a:prstGeom prst="roundRect">
            <a:avLst>
              <a:gd name="adj" fmla="val 16667"/>
            </a:avLst>
          </a:prstGeom>
          <a:solidFill>
            <a:srgbClr val="E69138"/>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 sz="1200"/>
              <a:t>Widgets</a:t>
            </a:r>
            <a:endParaRPr sz="1200"/>
          </a:p>
        </p:txBody>
      </p:sp>
      <p:sp>
        <p:nvSpPr>
          <p:cNvPr id="38" name="Google Shape;80;p13">
            <a:extLst>
              <a:ext uri="{FF2B5EF4-FFF2-40B4-BE49-F238E27FC236}">
                <a16:creationId xmlns:a16="http://schemas.microsoft.com/office/drawing/2014/main" id="{95DC9031-F176-6DCB-AF2B-D9E7F6B1C21E}"/>
              </a:ext>
            </a:extLst>
          </p:cNvPr>
          <p:cNvSpPr/>
          <p:nvPr/>
        </p:nvSpPr>
        <p:spPr>
          <a:xfrm>
            <a:off x="3320650" y="3929103"/>
            <a:ext cx="579300" cy="389700"/>
          </a:xfrm>
          <a:prstGeom prst="roundRect">
            <a:avLst>
              <a:gd name="adj" fmla="val 16667"/>
            </a:avLst>
          </a:prstGeom>
          <a:solidFill>
            <a:srgbClr val="E69138"/>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 sz="1200" dirty="0"/>
              <a:t>Events</a:t>
            </a:r>
            <a:endParaRPr sz="1200" dirty="0"/>
          </a:p>
        </p:txBody>
      </p:sp>
      <p:sp>
        <p:nvSpPr>
          <p:cNvPr id="39" name="Google Shape;81;p13">
            <a:extLst>
              <a:ext uri="{FF2B5EF4-FFF2-40B4-BE49-F238E27FC236}">
                <a16:creationId xmlns:a16="http://schemas.microsoft.com/office/drawing/2014/main" id="{6D87C325-01B3-1076-E86B-70BA6C04B83E}"/>
              </a:ext>
            </a:extLst>
          </p:cNvPr>
          <p:cNvSpPr/>
          <p:nvPr/>
        </p:nvSpPr>
        <p:spPr>
          <a:xfrm>
            <a:off x="3149805" y="3404028"/>
            <a:ext cx="847200" cy="389700"/>
          </a:xfrm>
          <a:prstGeom prst="roundRect">
            <a:avLst>
              <a:gd name="adj" fmla="val 16667"/>
            </a:avLst>
          </a:prstGeom>
          <a:solidFill>
            <a:srgbClr val="E69138"/>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 sz="1200"/>
              <a:t>Animation</a:t>
            </a:r>
            <a:endParaRPr sz="1200"/>
          </a:p>
        </p:txBody>
      </p:sp>
      <p:cxnSp>
        <p:nvCxnSpPr>
          <p:cNvPr id="40" name="Google Shape;82;p13">
            <a:extLst>
              <a:ext uri="{FF2B5EF4-FFF2-40B4-BE49-F238E27FC236}">
                <a16:creationId xmlns:a16="http://schemas.microsoft.com/office/drawing/2014/main" id="{3934D15F-492A-E0BC-68B7-0BB3607372DA}"/>
              </a:ext>
            </a:extLst>
          </p:cNvPr>
          <p:cNvCxnSpPr/>
          <p:nvPr/>
        </p:nvCxnSpPr>
        <p:spPr>
          <a:xfrm>
            <a:off x="5062950" y="2476468"/>
            <a:ext cx="2295300" cy="0"/>
          </a:xfrm>
          <a:prstGeom prst="straightConnector1">
            <a:avLst/>
          </a:prstGeom>
          <a:noFill/>
          <a:ln w="9525" cap="flat" cmpd="sng">
            <a:solidFill>
              <a:srgbClr val="000000"/>
            </a:solidFill>
            <a:prstDash val="solid"/>
            <a:round/>
            <a:headEnd type="none" w="med" len="med"/>
            <a:tailEnd type="triangle" w="med" len="med"/>
          </a:ln>
        </p:spPr>
      </p:cxnSp>
      <p:sp>
        <p:nvSpPr>
          <p:cNvPr id="41" name="Google Shape;83;p13">
            <a:extLst>
              <a:ext uri="{FF2B5EF4-FFF2-40B4-BE49-F238E27FC236}">
                <a16:creationId xmlns:a16="http://schemas.microsoft.com/office/drawing/2014/main" id="{43AA4698-BCF1-05DD-A3E6-A0D3E08D5075}"/>
              </a:ext>
            </a:extLst>
          </p:cNvPr>
          <p:cNvSpPr/>
          <p:nvPr/>
        </p:nvSpPr>
        <p:spPr>
          <a:xfrm>
            <a:off x="4109260" y="3404016"/>
            <a:ext cx="746700" cy="389700"/>
          </a:xfrm>
          <a:prstGeom prst="roundRect">
            <a:avLst>
              <a:gd name="adj" fmla="val 16667"/>
            </a:avLst>
          </a:prstGeom>
          <a:solidFill>
            <a:srgbClr val="E69138"/>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 sz="1200"/>
              <a:t>Gestures</a:t>
            </a:r>
            <a:endParaRPr sz="1200"/>
          </a:p>
        </p:txBody>
      </p:sp>
      <p:sp>
        <p:nvSpPr>
          <p:cNvPr id="42" name="Google Shape;84;p13">
            <a:extLst>
              <a:ext uri="{FF2B5EF4-FFF2-40B4-BE49-F238E27FC236}">
                <a16:creationId xmlns:a16="http://schemas.microsoft.com/office/drawing/2014/main" id="{5D3DF08F-097C-0961-2F18-080AF9B6616E}"/>
              </a:ext>
            </a:extLst>
          </p:cNvPr>
          <p:cNvSpPr/>
          <p:nvPr/>
        </p:nvSpPr>
        <p:spPr>
          <a:xfrm>
            <a:off x="4047260" y="3929103"/>
            <a:ext cx="746700" cy="389700"/>
          </a:xfrm>
          <a:prstGeom prst="roundRect">
            <a:avLst>
              <a:gd name="adj" fmla="val 16667"/>
            </a:avLst>
          </a:prstGeom>
          <a:solidFill>
            <a:srgbClr val="E69138"/>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 sz="1200"/>
              <a:t>Render</a:t>
            </a:r>
            <a:endParaRPr sz="1200"/>
          </a:p>
        </p:txBody>
      </p:sp>
      <p:sp>
        <p:nvSpPr>
          <p:cNvPr id="43" name="Google Shape;85;p13">
            <a:extLst>
              <a:ext uri="{FF2B5EF4-FFF2-40B4-BE49-F238E27FC236}">
                <a16:creationId xmlns:a16="http://schemas.microsoft.com/office/drawing/2014/main" id="{A856CA80-DD69-4092-FE20-125E296AE5F1}"/>
              </a:ext>
            </a:extLst>
          </p:cNvPr>
          <p:cNvSpPr/>
          <p:nvPr/>
        </p:nvSpPr>
        <p:spPr>
          <a:xfrm>
            <a:off x="10619584" y="2553828"/>
            <a:ext cx="827400" cy="321900"/>
          </a:xfrm>
          <a:prstGeom prst="roundRect">
            <a:avLst>
              <a:gd name="adj" fmla="val 16667"/>
            </a:avLst>
          </a:prstGeom>
          <a:solidFill>
            <a:srgbClr val="B4A7D6"/>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 sz="1000"/>
              <a:t>Multimedia</a:t>
            </a:r>
            <a:endParaRPr sz="800"/>
          </a:p>
        </p:txBody>
      </p:sp>
      <p:sp>
        <p:nvSpPr>
          <p:cNvPr id="44" name="Google Shape;86;p13">
            <a:extLst>
              <a:ext uri="{FF2B5EF4-FFF2-40B4-BE49-F238E27FC236}">
                <a16:creationId xmlns:a16="http://schemas.microsoft.com/office/drawing/2014/main" id="{171616DF-BB99-41B9-21FA-941B402C8CAD}"/>
              </a:ext>
            </a:extLst>
          </p:cNvPr>
          <p:cNvSpPr/>
          <p:nvPr/>
        </p:nvSpPr>
        <p:spPr>
          <a:xfrm>
            <a:off x="7640860" y="2983007"/>
            <a:ext cx="827400" cy="321900"/>
          </a:xfrm>
          <a:prstGeom prst="roundRect">
            <a:avLst>
              <a:gd name="adj" fmla="val 16667"/>
            </a:avLst>
          </a:prstGeom>
          <a:solidFill>
            <a:srgbClr val="B4A7D6"/>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 sz="1000"/>
              <a:t>Power</a:t>
            </a:r>
            <a:endParaRPr sz="1000"/>
          </a:p>
        </p:txBody>
      </p:sp>
      <p:sp>
        <p:nvSpPr>
          <p:cNvPr id="45" name="Google Shape;87;p13">
            <a:extLst>
              <a:ext uri="{FF2B5EF4-FFF2-40B4-BE49-F238E27FC236}">
                <a16:creationId xmlns:a16="http://schemas.microsoft.com/office/drawing/2014/main" id="{7C9CC64F-33DB-F442-666B-2817C07233D7}"/>
              </a:ext>
            </a:extLst>
          </p:cNvPr>
          <p:cNvSpPr/>
          <p:nvPr/>
        </p:nvSpPr>
        <p:spPr>
          <a:xfrm>
            <a:off x="8628930" y="2983007"/>
            <a:ext cx="827400" cy="321900"/>
          </a:xfrm>
          <a:prstGeom prst="roundRect">
            <a:avLst>
              <a:gd name="adj" fmla="val 16667"/>
            </a:avLst>
          </a:prstGeom>
          <a:solidFill>
            <a:srgbClr val="B4A7D6"/>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 sz="1000"/>
              <a:t>Permissions</a:t>
            </a:r>
            <a:endParaRPr sz="1000"/>
          </a:p>
        </p:txBody>
      </p:sp>
      <p:sp>
        <p:nvSpPr>
          <p:cNvPr id="46" name="Google Shape;88;p13">
            <a:extLst>
              <a:ext uri="{FF2B5EF4-FFF2-40B4-BE49-F238E27FC236}">
                <a16:creationId xmlns:a16="http://schemas.microsoft.com/office/drawing/2014/main" id="{1BB08C88-BC34-D430-20B5-8EAAA7D9AD4F}"/>
              </a:ext>
            </a:extLst>
          </p:cNvPr>
          <p:cNvSpPr/>
          <p:nvPr/>
        </p:nvSpPr>
        <p:spPr>
          <a:xfrm>
            <a:off x="9631514" y="2983007"/>
            <a:ext cx="827400" cy="321900"/>
          </a:xfrm>
          <a:prstGeom prst="roundRect">
            <a:avLst>
              <a:gd name="adj" fmla="val 16667"/>
            </a:avLst>
          </a:prstGeom>
          <a:solidFill>
            <a:srgbClr val="B4A7D6"/>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 sz="1000" dirty="0"/>
              <a:t>Connectivity</a:t>
            </a:r>
            <a:endParaRPr sz="1000" dirty="0"/>
          </a:p>
        </p:txBody>
      </p:sp>
      <p:sp>
        <p:nvSpPr>
          <p:cNvPr id="47" name="Google Shape;89;p13">
            <a:extLst>
              <a:ext uri="{FF2B5EF4-FFF2-40B4-BE49-F238E27FC236}">
                <a16:creationId xmlns:a16="http://schemas.microsoft.com/office/drawing/2014/main" id="{7F4C8588-EF3D-B999-5930-E516E8A63D12}"/>
              </a:ext>
            </a:extLst>
          </p:cNvPr>
          <p:cNvSpPr/>
          <p:nvPr/>
        </p:nvSpPr>
        <p:spPr>
          <a:xfrm>
            <a:off x="9621838" y="2553828"/>
            <a:ext cx="827400" cy="321900"/>
          </a:xfrm>
          <a:prstGeom prst="roundRect">
            <a:avLst>
              <a:gd name="adj" fmla="val 16667"/>
            </a:avLst>
          </a:prstGeom>
          <a:solidFill>
            <a:srgbClr val="B4A7D6"/>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 sz="1000"/>
              <a:t>Storage</a:t>
            </a:r>
            <a:endParaRPr sz="1000"/>
          </a:p>
        </p:txBody>
      </p:sp>
      <p:sp>
        <p:nvSpPr>
          <p:cNvPr id="48" name="Google Shape;90;p13">
            <a:extLst>
              <a:ext uri="{FF2B5EF4-FFF2-40B4-BE49-F238E27FC236}">
                <a16:creationId xmlns:a16="http://schemas.microsoft.com/office/drawing/2014/main" id="{26DA9840-9BF4-F716-FE2C-F68A196C6755}"/>
              </a:ext>
            </a:extLst>
          </p:cNvPr>
          <p:cNvSpPr/>
          <p:nvPr/>
        </p:nvSpPr>
        <p:spPr>
          <a:xfrm>
            <a:off x="7640860" y="3412185"/>
            <a:ext cx="827400" cy="321900"/>
          </a:xfrm>
          <a:prstGeom prst="roundRect">
            <a:avLst>
              <a:gd name="adj" fmla="val 16667"/>
            </a:avLst>
          </a:prstGeom>
          <a:solidFill>
            <a:srgbClr val="B4A7D6"/>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 sz="1000"/>
              <a:t>Input Events</a:t>
            </a:r>
            <a:endParaRPr sz="1000"/>
          </a:p>
        </p:txBody>
      </p:sp>
      <p:sp>
        <p:nvSpPr>
          <p:cNvPr id="49" name="Google Shape;91;p13">
            <a:extLst>
              <a:ext uri="{FF2B5EF4-FFF2-40B4-BE49-F238E27FC236}">
                <a16:creationId xmlns:a16="http://schemas.microsoft.com/office/drawing/2014/main" id="{80797006-171A-C625-153C-687C510D1B03}"/>
              </a:ext>
            </a:extLst>
          </p:cNvPr>
          <p:cNvSpPr/>
          <p:nvPr/>
        </p:nvSpPr>
        <p:spPr>
          <a:xfrm>
            <a:off x="8628930" y="3412185"/>
            <a:ext cx="827400" cy="321900"/>
          </a:xfrm>
          <a:prstGeom prst="roundRect">
            <a:avLst>
              <a:gd name="adj" fmla="val 16667"/>
            </a:avLst>
          </a:prstGeom>
          <a:solidFill>
            <a:srgbClr val="B4A7D6"/>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 sz="1000"/>
              <a:t>Audio</a:t>
            </a:r>
            <a:endParaRPr sz="1000"/>
          </a:p>
        </p:txBody>
      </p:sp>
      <p:sp>
        <p:nvSpPr>
          <p:cNvPr id="50" name="Google Shape;92;p13">
            <a:extLst>
              <a:ext uri="{FF2B5EF4-FFF2-40B4-BE49-F238E27FC236}">
                <a16:creationId xmlns:a16="http://schemas.microsoft.com/office/drawing/2014/main" id="{6231FF45-66E3-E5B3-B817-BDB3E19684B1}"/>
              </a:ext>
            </a:extLst>
          </p:cNvPr>
          <p:cNvSpPr/>
          <p:nvPr/>
        </p:nvSpPr>
        <p:spPr>
          <a:xfrm>
            <a:off x="9617001" y="3412185"/>
            <a:ext cx="827400" cy="321900"/>
          </a:xfrm>
          <a:prstGeom prst="roundRect">
            <a:avLst>
              <a:gd name="adj" fmla="val 16667"/>
            </a:avLst>
          </a:prstGeom>
          <a:solidFill>
            <a:srgbClr val="B4A7D6"/>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 sz="1000"/>
              <a:t>Location</a:t>
            </a:r>
            <a:endParaRPr sz="1000"/>
          </a:p>
        </p:txBody>
      </p:sp>
      <p:sp>
        <p:nvSpPr>
          <p:cNvPr id="51" name="Google Shape;93;p13">
            <a:extLst>
              <a:ext uri="{FF2B5EF4-FFF2-40B4-BE49-F238E27FC236}">
                <a16:creationId xmlns:a16="http://schemas.microsoft.com/office/drawing/2014/main" id="{FA41263A-7CC3-A52D-FF42-EF59CCDFD3BE}"/>
              </a:ext>
            </a:extLst>
          </p:cNvPr>
          <p:cNvSpPr/>
          <p:nvPr/>
        </p:nvSpPr>
        <p:spPr>
          <a:xfrm>
            <a:off x="10605071" y="3412185"/>
            <a:ext cx="827400" cy="321900"/>
          </a:xfrm>
          <a:prstGeom prst="roundRect">
            <a:avLst>
              <a:gd name="adj" fmla="val 16667"/>
            </a:avLst>
          </a:prstGeom>
          <a:solidFill>
            <a:srgbClr val="B4A7D6"/>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 sz="1000"/>
              <a:t>Notifications</a:t>
            </a:r>
            <a:endParaRPr sz="1000"/>
          </a:p>
        </p:txBody>
      </p:sp>
      <p:sp>
        <p:nvSpPr>
          <p:cNvPr id="52" name="Google Shape;94;p13">
            <a:extLst>
              <a:ext uri="{FF2B5EF4-FFF2-40B4-BE49-F238E27FC236}">
                <a16:creationId xmlns:a16="http://schemas.microsoft.com/office/drawing/2014/main" id="{9B3FEEAB-A421-80A9-A55E-BD87E249BFE5}"/>
              </a:ext>
            </a:extLst>
          </p:cNvPr>
          <p:cNvSpPr/>
          <p:nvPr/>
        </p:nvSpPr>
        <p:spPr>
          <a:xfrm>
            <a:off x="10605071" y="3841363"/>
            <a:ext cx="827400" cy="321900"/>
          </a:xfrm>
          <a:prstGeom prst="roundRect">
            <a:avLst>
              <a:gd name="adj" fmla="val 16667"/>
            </a:avLst>
          </a:prstGeom>
          <a:solidFill>
            <a:srgbClr val="B4A7D6"/>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 sz="1000"/>
              <a:t>Clipboard</a:t>
            </a:r>
            <a:endParaRPr sz="1000"/>
          </a:p>
        </p:txBody>
      </p:sp>
      <p:sp>
        <p:nvSpPr>
          <p:cNvPr id="53" name="Google Shape;95;p13">
            <a:extLst>
              <a:ext uri="{FF2B5EF4-FFF2-40B4-BE49-F238E27FC236}">
                <a16:creationId xmlns:a16="http://schemas.microsoft.com/office/drawing/2014/main" id="{2274F2D2-8906-BB08-EB84-E4C464B2D3D4}"/>
              </a:ext>
            </a:extLst>
          </p:cNvPr>
          <p:cNvSpPr/>
          <p:nvPr/>
        </p:nvSpPr>
        <p:spPr>
          <a:xfrm>
            <a:off x="9617001" y="3841363"/>
            <a:ext cx="827400" cy="321900"/>
          </a:xfrm>
          <a:prstGeom prst="roundRect">
            <a:avLst>
              <a:gd name="adj" fmla="val 16667"/>
            </a:avLst>
          </a:prstGeom>
          <a:solidFill>
            <a:srgbClr val="B4A7D6"/>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 sz="1000"/>
              <a:t>Drag &amp; Drop</a:t>
            </a:r>
            <a:endParaRPr sz="1000"/>
          </a:p>
        </p:txBody>
      </p:sp>
      <p:sp>
        <p:nvSpPr>
          <p:cNvPr id="54" name="Google Shape;96;p13">
            <a:extLst>
              <a:ext uri="{FF2B5EF4-FFF2-40B4-BE49-F238E27FC236}">
                <a16:creationId xmlns:a16="http://schemas.microsoft.com/office/drawing/2014/main" id="{9F35B000-E4E9-6675-77E8-2877245BCA2C}"/>
              </a:ext>
            </a:extLst>
          </p:cNvPr>
          <p:cNvSpPr/>
          <p:nvPr/>
        </p:nvSpPr>
        <p:spPr>
          <a:xfrm>
            <a:off x="8628930" y="3841363"/>
            <a:ext cx="827400" cy="321900"/>
          </a:xfrm>
          <a:prstGeom prst="roundRect">
            <a:avLst>
              <a:gd name="adj" fmla="val 16667"/>
            </a:avLst>
          </a:prstGeom>
          <a:solidFill>
            <a:srgbClr val="B4A7D6"/>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 sz="1000"/>
              <a:t>Time/Alarm</a:t>
            </a:r>
            <a:endParaRPr sz="1000"/>
          </a:p>
        </p:txBody>
      </p:sp>
      <p:sp>
        <p:nvSpPr>
          <p:cNvPr id="55" name="Google Shape;97;p13">
            <a:extLst>
              <a:ext uri="{FF2B5EF4-FFF2-40B4-BE49-F238E27FC236}">
                <a16:creationId xmlns:a16="http://schemas.microsoft.com/office/drawing/2014/main" id="{0FF6D002-F879-66CA-6A94-91C31411DD55}"/>
              </a:ext>
            </a:extLst>
          </p:cNvPr>
          <p:cNvSpPr/>
          <p:nvPr/>
        </p:nvSpPr>
        <p:spPr>
          <a:xfrm>
            <a:off x="7640860" y="3841375"/>
            <a:ext cx="827400" cy="321900"/>
          </a:xfrm>
          <a:prstGeom prst="roundRect">
            <a:avLst>
              <a:gd name="adj" fmla="val 16667"/>
            </a:avLst>
          </a:prstGeom>
          <a:solidFill>
            <a:srgbClr val="B4A7D6"/>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 sz="1000"/>
              <a:t>IPC/Signals</a:t>
            </a:r>
            <a:endParaRPr sz="1000"/>
          </a:p>
        </p:txBody>
      </p:sp>
      <p:sp>
        <p:nvSpPr>
          <p:cNvPr id="56" name="Google Shape;98;p13">
            <a:extLst>
              <a:ext uri="{FF2B5EF4-FFF2-40B4-BE49-F238E27FC236}">
                <a16:creationId xmlns:a16="http://schemas.microsoft.com/office/drawing/2014/main" id="{49FC1776-9F6F-50AB-15D5-005C6254BF80}"/>
              </a:ext>
            </a:extLst>
          </p:cNvPr>
          <p:cNvSpPr txBox="1"/>
          <p:nvPr/>
        </p:nvSpPr>
        <p:spPr>
          <a:xfrm>
            <a:off x="7638310" y="4351817"/>
            <a:ext cx="3849600" cy="4002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600" dirty="0">
                <a:solidFill>
                  <a:srgbClr val="FFFFFF"/>
                </a:solidFill>
              </a:rPr>
              <a:t>FFI layer (Rust → native language)</a:t>
            </a:r>
            <a:endParaRPr sz="1600" dirty="0">
              <a:solidFill>
                <a:srgbClr val="FFFFFF"/>
              </a:solidFill>
            </a:endParaRPr>
          </a:p>
        </p:txBody>
      </p:sp>
      <p:sp>
        <p:nvSpPr>
          <p:cNvPr id="7" name="Content Placeholder 2">
            <a:extLst>
              <a:ext uri="{FF2B5EF4-FFF2-40B4-BE49-F238E27FC236}">
                <a16:creationId xmlns:a16="http://schemas.microsoft.com/office/drawing/2014/main" id="{4C563BB1-E57B-8927-6E1A-8D872923B555}"/>
              </a:ext>
            </a:extLst>
          </p:cNvPr>
          <p:cNvSpPr>
            <a:spLocks noGrp="1"/>
          </p:cNvSpPr>
          <p:nvPr>
            <p:ph idx="1"/>
          </p:nvPr>
        </p:nvSpPr>
        <p:spPr>
          <a:xfrm>
            <a:off x="185308" y="1190856"/>
            <a:ext cx="2730097" cy="4329834"/>
          </a:xfrm>
        </p:spPr>
        <p:txBody>
          <a:bodyPr>
            <a:normAutofit fontScale="92500"/>
          </a:bodyPr>
          <a:lstStyle/>
          <a:p>
            <a:pPr marL="0" indent="0">
              <a:buNone/>
            </a:pPr>
            <a:r>
              <a:rPr lang="en-US" sz="2400" dirty="0"/>
              <a:t>Guiding philosophy:</a:t>
            </a:r>
            <a:br>
              <a:rPr lang="en-US" sz="2400" dirty="0"/>
            </a:br>
            <a:r>
              <a:rPr lang="en-US" sz="2400" dirty="0"/>
              <a:t>stay out of UI’s way</a:t>
            </a:r>
          </a:p>
          <a:p>
            <a:r>
              <a:rPr lang="en-US" sz="2000" dirty="0"/>
              <a:t>Let UI experts do what they do best</a:t>
            </a:r>
          </a:p>
          <a:p>
            <a:r>
              <a:rPr lang="en-US" sz="2000" dirty="0"/>
              <a:t>UI toolkit + app logic act as active driver</a:t>
            </a:r>
          </a:p>
          <a:p>
            <a:pPr marL="0" indent="0">
              <a:buNone/>
            </a:pPr>
            <a:br>
              <a:rPr lang="en-US" sz="2400" dirty="0"/>
            </a:br>
            <a:r>
              <a:rPr lang="en-US" sz="2400" dirty="0"/>
              <a:t>OSIRIS, others are supplementary</a:t>
            </a:r>
          </a:p>
          <a:p>
            <a:r>
              <a:rPr lang="en-US" sz="2000" dirty="0"/>
              <a:t>Independent from UI</a:t>
            </a:r>
          </a:p>
          <a:p>
            <a:r>
              <a:rPr lang="en-US" sz="2000" dirty="0"/>
              <a:t>Passive libraries, driven by app</a:t>
            </a:r>
          </a:p>
        </p:txBody>
      </p:sp>
      <p:sp>
        <p:nvSpPr>
          <p:cNvPr id="9" name="Date Placeholder 3">
            <a:extLst>
              <a:ext uri="{FF2B5EF4-FFF2-40B4-BE49-F238E27FC236}">
                <a16:creationId xmlns:a16="http://schemas.microsoft.com/office/drawing/2014/main" id="{9009DE27-615D-7273-A96F-BDA47605376B}"/>
              </a:ext>
            </a:extLst>
          </p:cNvPr>
          <p:cNvSpPr>
            <a:spLocks noGrp="1"/>
          </p:cNvSpPr>
          <p:nvPr>
            <p:ph type="dt" sz="half" idx="10"/>
          </p:nvPr>
        </p:nvSpPr>
        <p:spPr>
          <a:xfrm>
            <a:off x="518160" y="6423897"/>
            <a:ext cx="2743200" cy="365125"/>
          </a:xfrm>
        </p:spPr>
        <p:txBody>
          <a:bodyPr/>
          <a:lstStyle/>
          <a:p>
            <a:r>
              <a:rPr lang="en-US" dirty="0"/>
              <a:t>Vision: Rust app dev -- GOSIM 2023</a:t>
            </a:r>
          </a:p>
        </p:txBody>
      </p:sp>
    </p:spTree>
    <p:extLst>
      <p:ext uri="{BB962C8B-B14F-4D97-AF65-F5344CB8AC3E}">
        <p14:creationId xmlns:p14="http://schemas.microsoft.com/office/powerpoint/2010/main" val="29727182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7">
                                            <p:txEl>
                                              <p:pRg st="1" end="1"/>
                                            </p:txEl>
                                          </p:spTgt>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nodeType="after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3" end="3"/>
                                            </p:txEl>
                                          </p:spTgt>
                                        </p:tgtEl>
                                        <p:attrNameLst>
                                          <p:attrName>style.visibility</p:attrName>
                                        </p:attrNameLst>
                                      </p:cBhvr>
                                      <p:to>
                                        <p:strVal val="visible"/>
                                      </p:to>
                                    </p:set>
                                  </p:childTnLst>
                                </p:cTn>
                              </p:par>
                            </p:childTnLst>
                          </p:cTn>
                        </p:par>
                        <p:par>
                          <p:cTn id="17" fill="hold">
                            <p:stCondLst>
                              <p:cond delay="0"/>
                            </p:stCondLst>
                            <p:childTnLst>
                              <p:par>
                                <p:cTn id="18" presetID="1" presetClass="entr" presetSubtype="0" fill="hold" nodeType="afterEffect">
                                  <p:stCondLst>
                                    <p:cond delay="0"/>
                                  </p:stCondLst>
                                  <p:childTnLst>
                                    <p:set>
                                      <p:cBhvr>
                                        <p:cTn id="19" dur="1" fill="hold">
                                          <p:stCondLst>
                                            <p:cond delay="0"/>
                                          </p:stCondLst>
                                        </p:cTn>
                                        <p:tgtEl>
                                          <p:spTgt spid="7">
                                            <p:txEl>
                                              <p:pRg st="4" end="4"/>
                                            </p:txEl>
                                          </p:spTgt>
                                        </p:tgtEl>
                                        <p:attrNameLst>
                                          <p:attrName>style.visibility</p:attrName>
                                        </p:attrNameLst>
                                      </p:cBhvr>
                                      <p:to>
                                        <p:strVal val="visible"/>
                                      </p:to>
                                    </p:set>
                                  </p:childTnLst>
                                </p:cTn>
                              </p:par>
                            </p:childTnLst>
                          </p:cTn>
                        </p:par>
                        <p:par>
                          <p:cTn id="20" fill="hold">
                            <p:stCondLst>
                              <p:cond delay="0"/>
                            </p:stCondLst>
                            <p:childTnLst>
                              <p:par>
                                <p:cTn id="21" presetID="1" presetClass="entr" presetSubtype="0" fill="hold" nodeType="afterEffect">
                                  <p:stCondLst>
                                    <p:cond delay="0"/>
                                  </p:stCondLst>
                                  <p:childTnLst>
                                    <p:set>
                                      <p:cBhvr>
                                        <p:cTn id="22"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Google Shape;59;p13">
            <a:extLst>
              <a:ext uri="{FF2B5EF4-FFF2-40B4-BE49-F238E27FC236}">
                <a16:creationId xmlns:a16="http://schemas.microsoft.com/office/drawing/2014/main" id="{2B6DEB75-E401-6E8C-A26E-EA2388D5442F}"/>
              </a:ext>
            </a:extLst>
          </p:cNvPr>
          <p:cNvSpPr/>
          <p:nvPr/>
        </p:nvSpPr>
        <p:spPr>
          <a:xfrm>
            <a:off x="3498999" y="3658342"/>
            <a:ext cx="1502033" cy="1427538"/>
          </a:xfrm>
          <a:prstGeom prst="roundRect">
            <a:avLst>
              <a:gd name="adj" fmla="val 16667"/>
            </a:avLst>
          </a:prstGeom>
          <a:solidFill>
            <a:srgbClr val="FCE5CD"/>
          </a:solidFill>
          <a:ln>
            <a:noFill/>
          </a:ln>
        </p:spPr>
        <p:txBody>
          <a:bodyPr spcFirstLastPara="1" wrap="square" lIns="0" tIns="0" rIns="0" bIns="0" anchor="t" anchorCtr="0">
            <a:noAutofit/>
          </a:bodyPr>
          <a:lstStyle/>
          <a:p>
            <a:pPr marL="0" lvl="0" indent="0" algn="ctr" rtl="0">
              <a:spcBef>
                <a:spcPts val="0"/>
              </a:spcBef>
              <a:spcAft>
                <a:spcPts val="0"/>
              </a:spcAft>
              <a:buNone/>
            </a:pPr>
            <a:r>
              <a:rPr lang="en" b="1" dirty="0"/>
              <a:t>UI toolkit</a:t>
            </a:r>
            <a:br>
              <a:rPr lang="en" dirty="0"/>
            </a:br>
            <a:r>
              <a:rPr lang="en" sz="1400" dirty="0"/>
              <a:t>(Makepad)</a:t>
            </a:r>
            <a:r>
              <a:rPr lang="en" dirty="0"/>
              <a:t> </a:t>
            </a:r>
            <a:r>
              <a:rPr lang="en" dirty="0">
                <a:solidFill>
                  <a:srgbClr val="FCE6CE"/>
                </a:solidFill>
              </a:rPr>
              <a:t>(</a:t>
            </a:r>
            <a:r>
              <a:rPr lang="en" dirty="0" err="1">
                <a:solidFill>
                  <a:srgbClr val="FCE6CE"/>
                </a:solidFill>
              </a:rPr>
              <a:t>Dioxus</a:t>
            </a:r>
            <a:r>
              <a:rPr lang="en" dirty="0">
                <a:solidFill>
                  <a:srgbClr val="FCE6CE"/>
                </a:solidFill>
              </a:rPr>
              <a:t>)</a:t>
            </a:r>
            <a:endParaRPr dirty="0">
              <a:solidFill>
                <a:srgbClr val="FCE6CE"/>
              </a:solidFill>
            </a:endParaRPr>
          </a:p>
        </p:txBody>
      </p:sp>
      <p:sp>
        <p:nvSpPr>
          <p:cNvPr id="6" name="Slide Number Placeholder 5">
            <a:extLst>
              <a:ext uri="{FF2B5EF4-FFF2-40B4-BE49-F238E27FC236}">
                <a16:creationId xmlns:a16="http://schemas.microsoft.com/office/drawing/2014/main" id="{64013B0E-FB6C-B573-9FFE-8F9945B9E03A}"/>
              </a:ext>
            </a:extLst>
          </p:cNvPr>
          <p:cNvSpPr>
            <a:spLocks noGrp="1"/>
          </p:cNvSpPr>
          <p:nvPr>
            <p:ph type="sldNum" sz="quarter" idx="12"/>
          </p:nvPr>
        </p:nvSpPr>
        <p:spPr/>
        <p:txBody>
          <a:bodyPr/>
          <a:lstStyle/>
          <a:p>
            <a:fld id="{7D62C56D-5E74-2945-931D-C07ECBF0F859}" type="slidenum">
              <a:rPr lang="en-US" smtClean="0"/>
              <a:t>37</a:t>
            </a:fld>
            <a:endParaRPr lang="en-US"/>
          </a:p>
        </p:txBody>
      </p:sp>
      <p:sp>
        <p:nvSpPr>
          <p:cNvPr id="15" name="Rectangle 14">
            <a:extLst>
              <a:ext uri="{FF2B5EF4-FFF2-40B4-BE49-F238E27FC236}">
                <a16:creationId xmlns:a16="http://schemas.microsoft.com/office/drawing/2014/main" id="{C6F6680E-C013-D597-3066-E9AF5EA16DF7}"/>
              </a:ext>
            </a:extLst>
          </p:cNvPr>
          <p:cNvSpPr/>
          <p:nvPr/>
        </p:nvSpPr>
        <p:spPr>
          <a:xfrm>
            <a:off x="1267792" y="471160"/>
            <a:ext cx="10924208" cy="757065"/>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cxnSp>
        <p:nvCxnSpPr>
          <p:cNvPr id="10" name="Google Shape;54;p13">
            <a:extLst>
              <a:ext uri="{FF2B5EF4-FFF2-40B4-BE49-F238E27FC236}">
                <a16:creationId xmlns:a16="http://schemas.microsoft.com/office/drawing/2014/main" id="{F2BEE660-D3FF-E8BF-8707-797C649F4424}"/>
              </a:ext>
            </a:extLst>
          </p:cNvPr>
          <p:cNvCxnSpPr>
            <a:endCxn id="21" idx="3"/>
          </p:cNvCxnSpPr>
          <p:nvPr/>
        </p:nvCxnSpPr>
        <p:spPr>
          <a:xfrm rot="10800000">
            <a:off x="7095460" y="3877037"/>
            <a:ext cx="503400" cy="0"/>
          </a:xfrm>
          <a:prstGeom prst="straightConnector1">
            <a:avLst/>
          </a:prstGeom>
          <a:noFill/>
          <a:ln w="9525" cap="flat" cmpd="sng">
            <a:solidFill>
              <a:srgbClr val="000000"/>
            </a:solidFill>
            <a:prstDash val="solid"/>
            <a:round/>
            <a:headEnd type="none" w="med" len="med"/>
            <a:tailEnd type="triangle" w="med" len="med"/>
          </a:ln>
        </p:spPr>
      </p:cxnSp>
      <p:sp>
        <p:nvSpPr>
          <p:cNvPr id="11" name="Google Shape;56;p13">
            <a:extLst>
              <a:ext uri="{FF2B5EF4-FFF2-40B4-BE49-F238E27FC236}">
                <a16:creationId xmlns:a16="http://schemas.microsoft.com/office/drawing/2014/main" id="{CEED14FA-FF4C-77B4-F5FD-B59C07237EF3}"/>
              </a:ext>
            </a:extLst>
          </p:cNvPr>
          <p:cNvSpPr/>
          <p:nvPr/>
        </p:nvSpPr>
        <p:spPr>
          <a:xfrm>
            <a:off x="2893010" y="475568"/>
            <a:ext cx="8936100" cy="1338393"/>
          </a:xfrm>
          <a:prstGeom prst="roundRect">
            <a:avLst>
              <a:gd name="adj" fmla="val 16667"/>
            </a:avLst>
          </a:prstGeom>
          <a:solidFill>
            <a:srgbClr val="CFE2F3"/>
          </a:solidFill>
          <a:ln>
            <a:noFill/>
          </a:ln>
        </p:spPr>
        <p:txBody>
          <a:bodyPr spcFirstLastPara="1" wrap="square" lIns="91425" tIns="0" rIns="91425" bIns="0" anchor="t" anchorCtr="1">
            <a:noAutofit/>
          </a:bodyPr>
          <a:lstStyle/>
          <a:p>
            <a:pPr marL="0" lvl="0" indent="0" algn="ctr" rtl="0">
              <a:spcBef>
                <a:spcPts val="0"/>
              </a:spcBef>
              <a:spcAft>
                <a:spcPts val="0"/>
              </a:spcAft>
              <a:buNone/>
            </a:pPr>
            <a:r>
              <a:rPr lang="en" b="1" dirty="0"/>
              <a:t>Application</a:t>
            </a:r>
            <a:endParaRPr b="1" dirty="0"/>
          </a:p>
        </p:txBody>
      </p:sp>
      <p:sp>
        <p:nvSpPr>
          <p:cNvPr id="12" name="Google Shape;57;p13">
            <a:extLst>
              <a:ext uri="{FF2B5EF4-FFF2-40B4-BE49-F238E27FC236}">
                <a16:creationId xmlns:a16="http://schemas.microsoft.com/office/drawing/2014/main" id="{8F5A8C80-CBD6-6BEF-E2AD-4ED1FE112E1F}"/>
              </a:ext>
            </a:extLst>
          </p:cNvPr>
          <p:cNvSpPr/>
          <p:nvPr/>
        </p:nvSpPr>
        <p:spPr>
          <a:xfrm>
            <a:off x="8705665" y="863900"/>
            <a:ext cx="2426700" cy="639130"/>
          </a:xfrm>
          <a:prstGeom prst="roundRect">
            <a:avLst>
              <a:gd name="adj" fmla="val 16667"/>
            </a:avLst>
          </a:prstGeom>
          <a:solidFill>
            <a:srgbClr val="A4C2F4"/>
          </a:solidFill>
          <a:ln w="9525" cap="flat" cmpd="sng">
            <a:solidFill>
              <a:srgbClr val="000000"/>
            </a:solidFill>
            <a:prstDash val="solid"/>
            <a:round/>
            <a:headEnd type="none" w="sm" len="sm"/>
            <a:tailEnd type="none" w="sm" len="sm"/>
          </a:ln>
        </p:spPr>
        <p:txBody>
          <a:bodyPr spcFirstLastPara="1" wrap="square" lIns="91425" tIns="0" rIns="91425" bIns="0" anchor="ctr" anchorCtr="0">
            <a:noAutofit/>
          </a:bodyPr>
          <a:lstStyle/>
          <a:p>
            <a:pPr marL="0" lvl="0" indent="0" algn="ctr" rtl="0">
              <a:spcBef>
                <a:spcPts val="0"/>
              </a:spcBef>
              <a:spcAft>
                <a:spcPts val="0"/>
              </a:spcAft>
              <a:buNone/>
            </a:pPr>
            <a:r>
              <a:rPr lang="en" sz="1300"/>
              <a:t>Business logic</a:t>
            </a:r>
            <a:endParaRPr sz="1300"/>
          </a:p>
        </p:txBody>
      </p:sp>
      <p:sp>
        <p:nvSpPr>
          <p:cNvPr id="13" name="Google Shape;58;p13">
            <a:extLst>
              <a:ext uri="{FF2B5EF4-FFF2-40B4-BE49-F238E27FC236}">
                <a16:creationId xmlns:a16="http://schemas.microsoft.com/office/drawing/2014/main" id="{DD269CEA-0DDF-7714-F73E-7650AE82EBDF}"/>
              </a:ext>
            </a:extLst>
          </p:cNvPr>
          <p:cNvSpPr/>
          <p:nvPr/>
        </p:nvSpPr>
        <p:spPr>
          <a:xfrm>
            <a:off x="2893110" y="5337065"/>
            <a:ext cx="8936100" cy="767229"/>
          </a:xfrm>
          <a:prstGeom prst="roundRect">
            <a:avLst>
              <a:gd name="adj" fmla="val 16667"/>
            </a:avLst>
          </a:prstGeom>
          <a:solidFill>
            <a:srgbClr val="B6D7A8"/>
          </a:solidFill>
          <a:ln>
            <a:noFill/>
          </a:ln>
        </p:spPr>
        <p:txBody>
          <a:bodyPr spcFirstLastPara="1" wrap="square" lIns="91425" tIns="0" rIns="91425" bIns="0" anchor="ctr" anchorCtr="0">
            <a:noAutofit/>
          </a:bodyPr>
          <a:lstStyle/>
          <a:p>
            <a:pPr lvl="0" algn="ctr"/>
            <a:r>
              <a:rPr lang="en" b="1" dirty="0"/>
              <a:t>Platform/OS Native Layers</a:t>
            </a:r>
            <a:br>
              <a:rPr lang="en" dirty="0"/>
            </a:br>
            <a:r>
              <a:rPr lang="en" dirty="0"/>
              <a:t>(Android, iOS, </a:t>
            </a:r>
            <a:r>
              <a:rPr lang="en" dirty="0" err="1"/>
              <a:t>HarmonyOS</a:t>
            </a:r>
            <a:r>
              <a:rPr lang="en" dirty="0"/>
              <a:t>, Desktop, </a:t>
            </a:r>
            <a:r>
              <a:rPr lang="en" dirty="0" err="1"/>
              <a:t>etc</a:t>
            </a:r>
            <a:r>
              <a:rPr lang="en" dirty="0"/>
              <a:t>)</a:t>
            </a:r>
            <a:endParaRPr dirty="0"/>
          </a:p>
        </p:txBody>
      </p:sp>
      <p:sp>
        <p:nvSpPr>
          <p:cNvPr id="17" name="Google Shape;60;p13">
            <a:extLst>
              <a:ext uri="{FF2B5EF4-FFF2-40B4-BE49-F238E27FC236}">
                <a16:creationId xmlns:a16="http://schemas.microsoft.com/office/drawing/2014/main" id="{7D720CE0-D13F-60E9-86F1-345994EC7B55}"/>
              </a:ext>
            </a:extLst>
          </p:cNvPr>
          <p:cNvSpPr/>
          <p:nvPr/>
        </p:nvSpPr>
        <p:spPr>
          <a:xfrm>
            <a:off x="7361110" y="2416887"/>
            <a:ext cx="4404000" cy="2673600"/>
          </a:xfrm>
          <a:prstGeom prst="roundRect">
            <a:avLst>
              <a:gd name="adj" fmla="val 16667"/>
            </a:avLst>
          </a:prstGeom>
          <a:solidFill>
            <a:srgbClr val="D9D2E9"/>
          </a:solidFill>
          <a:ln>
            <a:noFill/>
          </a:ln>
        </p:spPr>
        <p:txBody>
          <a:bodyPr spcFirstLastPara="1" wrap="square" lIns="0" tIns="0" rIns="91440" bIns="0" anchor="t" anchorCtr="0">
            <a:noAutofit/>
          </a:bodyPr>
          <a:lstStyle/>
          <a:p>
            <a:pPr marL="0" lvl="0" indent="0" algn="ctr" rtl="0">
              <a:spcBef>
                <a:spcPts val="0"/>
              </a:spcBef>
              <a:spcAft>
                <a:spcPts val="0"/>
              </a:spcAft>
              <a:buNone/>
            </a:pPr>
            <a:r>
              <a:rPr lang="en" b="1" dirty="0"/>
              <a:t>OSIRIS Platform Abstractions</a:t>
            </a:r>
            <a:endParaRPr b="1" dirty="0"/>
          </a:p>
        </p:txBody>
      </p:sp>
      <p:sp>
        <p:nvSpPr>
          <p:cNvPr id="18" name="Google Shape;61;p13">
            <a:extLst>
              <a:ext uri="{FF2B5EF4-FFF2-40B4-BE49-F238E27FC236}">
                <a16:creationId xmlns:a16="http://schemas.microsoft.com/office/drawing/2014/main" id="{F30CD678-3F2D-4AC8-0FBC-90A1E433B9BD}"/>
              </a:ext>
            </a:extLst>
          </p:cNvPr>
          <p:cNvSpPr/>
          <p:nvPr/>
        </p:nvSpPr>
        <p:spPr>
          <a:xfrm>
            <a:off x="7640860" y="2911637"/>
            <a:ext cx="827400" cy="321900"/>
          </a:xfrm>
          <a:prstGeom prst="roundRect">
            <a:avLst>
              <a:gd name="adj" fmla="val 16667"/>
            </a:avLst>
          </a:prstGeom>
          <a:solidFill>
            <a:srgbClr val="B4A7D6"/>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 sz="1000"/>
              <a:t>Networking</a:t>
            </a:r>
            <a:endParaRPr sz="1000"/>
          </a:p>
        </p:txBody>
      </p:sp>
      <p:sp>
        <p:nvSpPr>
          <p:cNvPr id="19" name="Google Shape;62;p13">
            <a:extLst>
              <a:ext uri="{FF2B5EF4-FFF2-40B4-BE49-F238E27FC236}">
                <a16:creationId xmlns:a16="http://schemas.microsoft.com/office/drawing/2014/main" id="{A1CF6CF3-46F6-51FE-04FA-E249F546EDD5}"/>
              </a:ext>
            </a:extLst>
          </p:cNvPr>
          <p:cNvSpPr/>
          <p:nvPr/>
        </p:nvSpPr>
        <p:spPr>
          <a:xfrm>
            <a:off x="8633768" y="2911637"/>
            <a:ext cx="827400" cy="321900"/>
          </a:xfrm>
          <a:prstGeom prst="roundRect">
            <a:avLst>
              <a:gd name="adj" fmla="val 16667"/>
            </a:avLst>
          </a:prstGeom>
          <a:solidFill>
            <a:srgbClr val="B4A7D6"/>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 sz="1000"/>
              <a:t>State mgmt</a:t>
            </a:r>
            <a:endParaRPr sz="1000"/>
          </a:p>
        </p:txBody>
      </p:sp>
      <p:sp>
        <p:nvSpPr>
          <p:cNvPr id="20" name="Google Shape;63;p13">
            <a:extLst>
              <a:ext uri="{FF2B5EF4-FFF2-40B4-BE49-F238E27FC236}">
                <a16:creationId xmlns:a16="http://schemas.microsoft.com/office/drawing/2014/main" id="{F234EAF1-D595-127E-32B6-F4EF4350D432}"/>
              </a:ext>
            </a:extLst>
          </p:cNvPr>
          <p:cNvSpPr/>
          <p:nvPr/>
        </p:nvSpPr>
        <p:spPr>
          <a:xfrm>
            <a:off x="10619584" y="3340816"/>
            <a:ext cx="827400" cy="321900"/>
          </a:xfrm>
          <a:prstGeom prst="roundRect">
            <a:avLst>
              <a:gd name="adj" fmla="val 16667"/>
            </a:avLst>
          </a:prstGeom>
          <a:solidFill>
            <a:srgbClr val="B4A7D6"/>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 sz="1000"/>
              <a:t>Sensors</a:t>
            </a:r>
            <a:endParaRPr sz="1000"/>
          </a:p>
        </p:txBody>
      </p:sp>
      <p:sp>
        <p:nvSpPr>
          <p:cNvPr id="21" name="Google Shape;55;p13">
            <a:extLst>
              <a:ext uri="{FF2B5EF4-FFF2-40B4-BE49-F238E27FC236}">
                <a16:creationId xmlns:a16="http://schemas.microsoft.com/office/drawing/2014/main" id="{74010274-E165-0CED-2EB4-E1AB00D2D367}"/>
              </a:ext>
            </a:extLst>
          </p:cNvPr>
          <p:cNvSpPr/>
          <p:nvPr/>
        </p:nvSpPr>
        <p:spPr>
          <a:xfrm>
            <a:off x="5319160" y="3106787"/>
            <a:ext cx="1776300" cy="1540500"/>
          </a:xfrm>
          <a:prstGeom prst="roundRect">
            <a:avLst>
              <a:gd name="adj" fmla="val 16667"/>
            </a:avLst>
          </a:prstGeom>
          <a:solidFill>
            <a:srgbClr val="F4CCCC"/>
          </a:solidFill>
          <a:ln>
            <a:noFill/>
          </a:ln>
        </p:spPr>
        <p:txBody>
          <a:bodyPr spcFirstLastPara="1" wrap="square" lIns="91425" tIns="0" rIns="91425" bIns="0" anchor="ctr" anchorCtr="0">
            <a:noAutofit/>
          </a:bodyPr>
          <a:lstStyle/>
          <a:p>
            <a:pPr marL="0" lvl="0" indent="0" algn="ctr" rtl="0">
              <a:spcBef>
                <a:spcPts val="0"/>
              </a:spcBef>
              <a:spcAft>
                <a:spcPts val="0"/>
              </a:spcAft>
              <a:buNone/>
            </a:pPr>
            <a:r>
              <a:rPr lang="en" b="1" dirty="0"/>
              <a:t>Concurrent Runtime</a:t>
            </a:r>
            <a:endParaRPr b="1" dirty="0"/>
          </a:p>
          <a:p>
            <a:pPr marL="0" lvl="0" indent="0" algn="ctr" rtl="0">
              <a:spcBef>
                <a:spcPts val="1000"/>
              </a:spcBef>
              <a:spcAft>
                <a:spcPts val="0"/>
              </a:spcAft>
              <a:buNone/>
            </a:pPr>
            <a:r>
              <a:rPr lang="en" sz="1600" i="1" dirty="0"/>
              <a:t>async executor,</a:t>
            </a:r>
            <a:br>
              <a:rPr lang="en" sz="1600" i="1" dirty="0"/>
            </a:br>
            <a:r>
              <a:rPr lang="en" sz="1600" i="1" dirty="0"/>
              <a:t>multithreading,</a:t>
            </a:r>
            <a:br>
              <a:rPr lang="en" sz="1600" i="1" dirty="0"/>
            </a:br>
            <a:r>
              <a:rPr lang="en" sz="1600" i="1" dirty="0"/>
              <a:t>thread pools</a:t>
            </a:r>
            <a:endParaRPr sz="1600" i="1" dirty="0"/>
          </a:p>
        </p:txBody>
      </p:sp>
      <p:sp>
        <p:nvSpPr>
          <p:cNvPr id="22" name="Google Shape;64;p13">
            <a:extLst>
              <a:ext uri="{FF2B5EF4-FFF2-40B4-BE49-F238E27FC236}">
                <a16:creationId xmlns:a16="http://schemas.microsoft.com/office/drawing/2014/main" id="{783B3F83-9676-3EB1-6D1C-0C88B97CFC8F}"/>
              </a:ext>
            </a:extLst>
          </p:cNvPr>
          <p:cNvSpPr/>
          <p:nvPr/>
        </p:nvSpPr>
        <p:spPr>
          <a:xfrm rot="10800000" flipH="1">
            <a:off x="7771660" y="4695297"/>
            <a:ext cx="3582900" cy="303000"/>
          </a:xfrm>
          <a:prstGeom prst="trapezoid">
            <a:avLst>
              <a:gd name="adj" fmla="val 46081"/>
            </a:avLst>
          </a:prstGeom>
          <a:solidFill>
            <a:srgbClr val="674EA7"/>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endParaRPr>
              <a:solidFill>
                <a:srgbClr val="FFFFFF"/>
              </a:solidFill>
            </a:endParaRPr>
          </a:p>
        </p:txBody>
      </p:sp>
      <p:sp>
        <p:nvSpPr>
          <p:cNvPr id="23" name="Google Shape;65;p13">
            <a:extLst>
              <a:ext uri="{FF2B5EF4-FFF2-40B4-BE49-F238E27FC236}">
                <a16:creationId xmlns:a16="http://schemas.microsoft.com/office/drawing/2014/main" id="{B974077B-84AA-5F80-4FE8-3E30DB0C9568}"/>
              </a:ext>
            </a:extLst>
          </p:cNvPr>
          <p:cNvSpPr/>
          <p:nvPr/>
        </p:nvSpPr>
        <p:spPr>
          <a:xfrm>
            <a:off x="5477260" y="863900"/>
            <a:ext cx="2426700" cy="639130"/>
          </a:xfrm>
          <a:prstGeom prst="roundRect">
            <a:avLst>
              <a:gd name="adj" fmla="val 16667"/>
            </a:avLst>
          </a:prstGeom>
          <a:solidFill>
            <a:srgbClr val="A4C2F4"/>
          </a:solidFill>
          <a:ln w="9525" cap="flat" cmpd="sng">
            <a:solidFill>
              <a:srgbClr val="000000"/>
            </a:solidFill>
            <a:prstDash val="solid"/>
            <a:round/>
            <a:headEnd type="none" w="sm" len="sm"/>
            <a:tailEnd type="none" w="sm" len="sm"/>
          </a:ln>
        </p:spPr>
        <p:txBody>
          <a:bodyPr spcFirstLastPara="1" wrap="square" lIns="91425" tIns="0" rIns="91425" bIns="0" anchor="ctr" anchorCtr="0">
            <a:noAutofit/>
          </a:bodyPr>
          <a:lstStyle/>
          <a:p>
            <a:pPr marL="0" lvl="0" indent="0" algn="ctr" rtl="0">
              <a:spcBef>
                <a:spcPts val="0"/>
              </a:spcBef>
              <a:spcAft>
                <a:spcPts val="0"/>
              </a:spcAft>
              <a:buNone/>
            </a:pPr>
            <a:r>
              <a:rPr lang="en" sz="1300"/>
              <a:t>Application logic</a:t>
            </a:r>
            <a:endParaRPr sz="1300"/>
          </a:p>
        </p:txBody>
      </p:sp>
      <p:cxnSp>
        <p:nvCxnSpPr>
          <p:cNvPr id="24" name="Google Shape;66;p13">
            <a:extLst>
              <a:ext uri="{FF2B5EF4-FFF2-40B4-BE49-F238E27FC236}">
                <a16:creationId xmlns:a16="http://schemas.microsoft.com/office/drawing/2014/main" id="{0635E248-47C6-0B48-56D9-35BC61018C0B}"/>
              </a:ext>
            </a:extLst>
          </p:cNvPr>
          <p:cNvCxnSpPr>
            <a:cxnSpLocks/>
            <a:endCxn id="21" idx="0"/>
          </p:cNvCxnSpPr>
          <p:nvPr/>
        </p:nvCxnSpPr>
        <p:spPr>
          <a:xfrm>
            <a:off x="6207310" y="1503029"/>
            <a:ext cx="0" cy="1603758"/>
          </a:xfrm>
          <a:prstGeom prst="straightConnector1">
            <a:avLst/>
          </a:prstGeom>
          <a:noFill/>
          <a:ln w="9525" cap="flat" cmpd="sng">
            <a:solidFill>
              <a:srgbClr val="000000"/>
            </a:solidFill>
            <a:prstDash val="solid"/>
            <a:round/>
            <a:headEnd type="none" w="med" len="med"/>
            <a:tailEnd type="triangle" w="med" len="med"/>
          </a:ln>
        </p:spPr>
      </p:cxnSp>
      <p:cxnSp>
        <p:nvCxnSpPr>
          <p:cNvPr id="25" name="Google Shape;67;p13">
            <a:extLst>
              <a:ext uri="{FF2B5EF4-FFF2-40B4-BE49-F238E27FC236}">
                <a16:creationId xmlns:a16="http://schemas.microsoft.com/office/drawing/2014/main" id="{1DFA27ED-3A05-7569-8E05-D20522B7DFB4}"/>
              </a:ext>
            </a:extLst>
          </p:cNvPr>
          <p:cNvCxnSpPr>
            <a:cxnSpLocks/>
            <a:stCxn id="23" idx="2"/>
            <a:endCxn id="17" idx="0"/>
          </p:cNvCxnSpPr>
          <p:nvPr/>
        </p:nvCxnSpPr>
        <p:spPr>
          <a:xfrm rot="16200000" flipH="1">
            <a:off x="7669932" y="523708"/>
            <a:ext cx="913857" cy="2872500"/>
          </a:xfrm>
          <a:prstGeom prst="bentConnector3">
            <a:avLst>
              <a:gd name="adj1" fmla="val 69058"/>
            </a:avLst>
          </a:prstGeom>
          <a:noFill/>
          <a:ln w="9525" cap="flat" cmpd="sng">
            <a:solidFill>
              <a:srgbClr val="000000"/>
            </a:solidFill>
            <a:prstDash val="solid"/>
            <a:round/>
            <a:headEnd type="none" w="med" len="med"/>
            <a:tailEnd type="triangle" w="med" len="med"/>
          </a:ln>
        </p:spPr>
      </p:cxnSp>
      <p:cxnSp>
        <p:nvCxnSpPr>
          <p:cNvPr id="26" name="Google Shape;68;p13">
            <a:extLst>
              <a:ext uri="{FF2B5EF4-FFF2-40B4-BE49-F238E27FC236}">
                <a16:creationId xmlns:a16="http://schemas.microsoft.com/office/drawing/2014/main" id="{300E11B8-D2E0-62B1-8AA8-F03FF7F68B4D}"/>
              </a:ext>
            </a:extLst>
          </p:cNvPr>
          <p:cNvCxnSpPr>
            <a:cxnSpLocks/>
            <a:stCxn id="12" idx="2"/>
          </p:cNvCxnSpPr>
          <p:nvPr/>
        </p:nvCxnSpPr>
        <p:spPr>
          <a:xfrm>
            <a:off x="9919015" y="1503030"/>
            <a:ext cx="0" cy="913857"/>
          </a:xfrm>
          <a:prstGeom prst="straightConnector1">
            <a:avLst/>
          </a:prstGeom>
          <a:noFill/>
          <a:ln w="9525" cap="flat" cmpd="sng">
            <a:solidFill>
              <a:srgbClr val="000000"/>
            </a:solidFill>
            <a:prstDash val="solid"/>
            <a:round/>
            <a:headEnd type="none" w="med" len="med"/>
            <a:tailEnd type="triangle" w="med" len="med"/>
          </a:ln>
        </p:spPr>
      </p:cxnSp>
      <p:cxnSp>
        <p:nvCxnSpPr>
          <p:cNvPr id="27" name="Google Shape;69;p13">
            <a:extLst>
              <a:ext uri="{FF2B5EF4-FFF2-40B4-BE49-F238E27FC236}">
                <a16:creationId xmlns:a16="http://schemas.microsoft.com/office/drawing/2014/main" id="{06176FA6-CDE0-CC31-C223-011E3A2D04D2}"/>
              </a:ext>
            </a:extLst>
          </p:cNvPr>
          <p:cNvCxnSpPr>
            <a:cxnSpLocks/>
          </p:cNvCxnSpPr>
          <p:nvPr/>
        </p:nvCxnSpPr>
        <p:spPr>
          <a:xfrm>
            <a:off x="4274218" y="5090486"/>
            <a:ext cx="0" cy="241973"/>
          </a:xfrm>
          <a:prstGeom prst="straightConnector1">
            <a:avLst/>
          </a:prstGeom>
          <a:noFill/>
          <a:ln w="9525" cap="flat" cmpd="sng">
            <a:solidFill>
              <a:srgbClr val="000000"/>
            </a:solidFill>
            <a:prstDash val="solid"/>
            <a:round/>
            <a:headEnd type="none" w="med" len="med"/>
            <a:tailEnd type="triangle" w="med" len="med"/>
          </a:ln>
        </p:spPr>
      </p:cxnSp>
      <p:cxnSp>
        <p:nvCxnSpPr>
          <p:cNvPr id="28" name="Google Shape;70;p13">
            <a:extLst>
              <a:ext uri="{FF2B5EF4-FFF2-40B4-BE49-F238E27FC236}">
                <a16:creationId xmlns:a16="http://schemas.microsoft.com/office/drawing/2014/main" id="{65A16898-8387-F32A-BE0C-D90FFFDC8E0A}"/>
              </a:ext>
            </a:extLst>
          </p:cNvPr>
          <p:cNvCxnSpPr>
            <a:cxnSpLocks/>
            <a:stCxn id="21" idx="2"/>
          </p:cNvCxnSpPr>
          <p:nvPr/>
        </p:nvCxnSpPr>
        <p:spPr>
          <a:xfrm>
            <a:off x="6207310" y="4647287"/>
            <a:ext cx="0" cy="689778"/>
          </a:xfrm>
          <a:prstGeom prst="straightConnector1">
            <a:avLst/>
          </a:prstGeom>
          <a:noFill/>
          <a:ln w="9525" cap="flat" cmpd="sng">
            <a:solidFill>
              <a:srgbClr val="000000"/>
            </a:solidFill>
            <a:prstDash val="solid"/>
            <a:round/>
            <a:headEnd type="none" w="med" len="med"/>
            <a:tailEnd type="triangle" w="med" len="med"/>
          </a:ln>
        </p:spPr>
      </p:cxnSp>
      <p:cxnSp>
        <p:nvCxnSpPr>
          <p:cNvPr id="29" name="Google Shape;71;p13">
            <a:extLst>
              <a:ext uri="{FF2B5EF4-FFF2-40B4-BE49-F238E27FC236}">
                <a16:creationId xmlns:a16="http://schemas.microsoft.com/office/drawing/2014/main" id="{C4D73E93-BBA7-6479-2B69-3601194B4C2A}"/>
              </a:ext>
            </a:extLst>
          </p:cNvPr>
          <p:cNvCxnSpPr>
            <a:cxnSpLocks/>
            <a:stCxn id="17" idx="2"/>
          </p:cNvCxnSpPr>
          <p:nvPr/>
        </p:nvCxnSpPr>
        <p:spPr>
          <a:xfrm>
            <a:off x="9563110" y="5090487"/>
            <a:ext cx="0" cy="246578"/>
          </a:xfrm>
          <a:prstGeom prst="straightConnector1">
            <a:avLst/>
          </a:prstGeom>
          <a:noFill/>
          <a:ln w="9525" cap="flat" cmpd="sng">
            <a:solidFill>
              <a:srgbClr val="000000"/>
            </a:solidFill>
            <a:prstDash val="solid"/>
            <a:round/>
            <a:headEnd type="none" w="med" len="med"/>
            <a:tailEnd type="triangle" w="med" len="med"/>
          </a:ln>
        </p:spPr>
      </p:cxnSp>
      <p:cxnSp>
        <p:nvCxnSpPr>
          <p:cNvPr id="30" name="Google Shape;72;p13">
            <a:extLst>
              <a:ext uri="{FF2B5EF4-FFF2-40B4-BE49-F238E27FC236}">
                <a16:creationId xmlns:a16="http://schemas.microsoft.com/office/drawing/2014/main" id="{A5156D09-E5EF-F919-3B7C-00BAEE90D2F7}"/>
              </a:ext>
            </a:extLst>
          </p:cNvPr>
          <p:cNvCxnSpPr>
            <a:cxnSpLocks/>
            <a:stCxn id="23" idx="1"/>
          </p:cNvCxnSpPr>
          <p:nvPr/>
        </p:nvCxnSpPr>
        <p:spPr>
          <a:xfrm flipH="1" flipV="1">
            <a:off x="4738226" y="1181533"/>
            <a:ext cx="739034" cy="1932"/>
          </a:xfrm>
          <a:prstGeom prst="straightConnector1">
            <a:avLst/>
          </a:prstGeom>
          <a:noFill/>
          <a:ln w="9525" cap="flat" cmpd="sng">
            <a:solidFill>
              <a:srgbClr val="000000"/>
            </a:solidFill>
            <a:prstDash val="solid"/>
            <a:round/>
            <a:headEnd type="none" w="med" len="med"/>
            <a:tailEnd type="triangle" w="med" len="med"/>
          </a:ln>
        </p:spPr>
      </p:cxnSp>
      <p:cxnSp>
        <p:nvCxnSpPr>
          <p:cNvPr id="31" name="Google Shape;74;p13">
            <a:extLst>
              <a:ext uri="{FF2B5EF4-FFF2-40B4-BE49-F238E27FC236}">
                <a16:creationId xmlns:a16="http://schemas.microsoft.com/office/drawing/2014/main" id="{B4922B7D-DF3C-CCC1-EF0C-8CABF829ECE9}"/>
              </a:ext>
            </a:extLst>
          </p:cNvPr>
          <p:cNvCxnSpPr>
            <a:cxnSpLocks/>
            <a:stCxn id="23" idx="3"/>
            <a:endCxn id="12" idx="1"/>
          </p:cNvCxnSpPr>
          <p:nvPr/>
        </p:nvCxnSpPr>
        <p:spPr>
          <a:xfrm>
            <a:off x="7903960" y="1183465"/>
            <a:ext cx="801705" cy="0"/>
          </a:xfrm>
          <a:prstGeom prst="straightConnector1">
            <a:avLst/>
          </a:prstGeom>
          <a:noFill/>
          <a:ln w="9525" cap="flat" cmpd="sng">
            <a:solidFill>
              <a:srgbClr val="000000"/>
            </a:solidFill>
            <a:prstDash val="solid"/>
            <a:round/>
            <a:headEnd type="triangle" w="med" len="med"/>
            <a:tailEnd type="triangle" w="med" len="med"/>
          </a:ln>
        </p:spPr>
      </p:cxnSp>
      <p:sp>
        <p:nvSpPr>
          <p:cNvPr id="32" name="Google Shape;73;p13">
            <a:extLst>
              <a:ext uri="{FF2B5EF4-FFF2-40B4-BE49-F238E27FC236}">
                <a16:creationId xmlns:a16="http://schemas.microsoft.com/office/drawing/2014/main" id="{35092CAC-F24F-DE01-6296-F5E694336454}"/>
              </a:ext>
            </a:extLst>
          </p:cNvPr>
          <p:cNvSpPr/>
          <p:nvPr/>
        </p:nvSpPr>
        <p:spPr>
          <a:xfrm>
            <a:off x="3102460" y="622908"/>
            <a:ext cx="1780500" cy="1078389"/>
          </a:xfrm>
          <a:prstGeom prst="roundRect">
            <a:avLst>
              <a:gd name="adj" fmla="val 16667"/>
            </a:avLst>
          </a:prstGeom>
          <a:noFill/>
          <a:ln w="9525" cap="flat" cmpd="sng">
            <a:solidFill>
              <a:srgbClr val="666666"/>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75;p13">
            <a:extLst>
              <a:ext uri="{FF2B5EF4-FFF2-40B4-BE49-F238E27FC236}">
                <a16:creationId xmlns:a16="http://schemas.microsoft.com/office/drawing/2014/main" id="{94CAA38C-85C1-4E31-B842-4016B7A2A2EF}"/>
              </a:ext>
            </a:extLst>
          </p:cNvPr>
          <p:cNvSpPr/>
          <p:nvPr/>
        </p:nvSpPr>
        <p:spPr>
          <a:xfrm>
            <a:off x="3257383" y="743690"/>
            <a:ext cx="579300" cy="832382"/>
          </a:xfrm>
          <a:prstGeom prst="roundRect">
            <a:avLst>
              <a:gd name="adj" fmla="val 16667"/>
            </a:avLst>
          </a:prstGeom>
          <a:solidFill>
            <a:srgbClr val="A4C2F4"/>
          </a:solidFill>
          <a:ln w="9525" cap="flat" cmpd="sng">
            <a:solidFill>
              <a:srgbClr val="000000"/>
            </a:solidFill>
            <a:prstDash val="solid"/>
            <a:round/>
            <a:headEnd type="none" w="sm" len="sm"/>
            <a:tailEnd type="none" w="sm" len="sm"/>
          </a:ln>
        </p:spPr>
        <p:txBody>
          <a:bodyPr spcFirstLastPara="1" wrap="square" lIns="91425" tIns="0" rIns="91425" bIns="0" anchor="ctr" anchorCtr="0">
            <a:noAutofit/>
          </a:bodyPr>
          <a:lstStyle/>
          <a:p>
            <a:pPr marL="0" lvl="0" indent="0" algn="ctr" rtl="0">
              <a:spcBef>
                <a:spcPts val="0"/>
              </a:spcBef>
              <a:spcAft>
                <a:spcPts val="0"/>
              </a:spcAft>
              <a:buNone/>
            </a:pPr>
            <a:r>
              <a:rPr lang="en" sz="1300"/>
              <a:t>UI logic</a:t>
            </a:r>
            <a:endParaRPr sz="1300"/>
          </a:p>
        </p:txBody>
      </p:sp>
      <p:sp>
        <p:nvSpPr>
          <p:cNvPr id="34" name="Google Shape;76;p13">
            <a:extLst>
              <a:ext uri="{FF2B5EF4-FFF2-40B4-BE49-F238E27FC236}">
                <a16:creationId xmlns:a16="http://schemas.microsoft.com/office/drawing/2014/main" id="{A6ECCE50-E90F-0272-5B2C-351C84F1B8E3}"/>
              </a:ext>
            </a:extLst>
          </p:cNvPr>
          <p:cNvSpPr/>
          <p:nvPr/>
        </p:nvSpPr>
        <p:spPr>
          <a:xfrm>
            <a:off x="4155113" y="743690"/>
            <a:ext cx="579300" cy="832382"/>
          </a:xfrm>
          <a:prstGeom prst="roundRect">
            <a:avLst>
              <a:gd name="adj" fmla="val 16667"/>
            </a:avLst>
          </a:prstGeom>
          <a:solidFill>
            <a:srgbClr val="A4C2F4"/>
          </a:solidFill>
          <a:ln w="9525" cap="flat" cmpd="sng">
            <a:solidFill>
              <a:srgbClr val="000000"/>
            </a:solidFill>
            <a:prstDash val="solid"/>
            <a:round/>
            <a:headEnd type="none" w="sm" len="sm"/>
            <a:tailEnd type="none" w="sm" len="sm"/>
          </a:ln>
        </p:spPr>
        <p:txBody>
          <a:bodyPr spcFirstLastPara="1" wrap="square" lIns="91425" tIns="0" rIns="91425" bIns="0" anchor="ctr" anchorCtr="0">
            <a:noAutofit/>
          </a:bodyPr>
          <a:lstStyle/>
          <a:p>
            <a:pPr marL="0" lvl="0" indent="0" algn="ctr" rtl="0">
              <a:spcBef>
                <a:spcPts val="0"/>
              </a:spcBef>
              <a:spcAft>
                <a:spcPts val="0"/>
              </a:spcAft>
              <a:buNone/>
            </a:pPr>
            <a:r>
              <a:rPr lang="en" sz="1300"/>
              <a:t>UX logic</a:t>
            </a:r>
            <a:endParaRPr sz="1300"/>
          </a:p>
        </p:txBody>
      </p:sp>
      <p:cxnSp>
        <p:nvCxnSpPr>
          <p:cNvPr id="35" name="Google Shape;77;p13">
            <a:extLst>
              <a:ext uri="{FF2B5EF4-FFF2-40B4-BE49-F238E27FC236}">
                <a16:creationId xmlns:a16="http://schemas.microsoft.com/office/drawing/2014/main" id="{5305FE52-59DE-FB2A-D969-902343103934}"/>
              </a:ext>
            </a:extLst>
          </p:cNvPr>
          <p:cNvCxnSpPr>
            <a:stCxn id="33" idx="3"/>
            <a:endCxn id="34" idx="1"/>
          </p:cNvCxnSpPr>
          <p:nvPr/>
        </p:nvCxnSpPr>
        <p:spPr>
          <a:xfrm>
            <a:off x="3836683" y="1159881"/>
            <a:ext cx="318430" cy="0"/>
          </a:xfrm>
          <a:prstGeom prst="straightConnector1">
            <a:avLst/>
          </a:prstGeom>
          <a:noFill/>
          <a:ln w="9525" cap="flat" cmpd="sng">
            <a:solidFill>
              <a:srgbClr val="000000"/>
            </a:solidFill>
            <a:prstDash val="solid"/>
            <a:round/>
            <a:headEnd type="triangle" w="med" len="med"/>
            <a:tailEnd type="triangle" w="med" len="med"/>
          </a:ln>
        </p:spPr>
      </p:cxnSp>
      <p:cxnSp>
        <p:nvCxnSpPr>
          <p:cNvPr id="36" name="Google Shape;78;p13">
            <a:extLst>
              <a:ext uri="{FF2B5EF4-FFF2-40B4-BE49-F238E27FC236}">
                <a16:creationId xmlns:a16="http://schemas.microsoft.com/office/drawing/2014/main" id="{8A62DF98-1AFD-50F6-5887-6F1FE1240C3A}"/>
              </a:ext>
            </a:extLst>
          </p:cNvPr>
          <p:cNvCxnSpPr>
            <a:cxnSpLocks/>
            <a:stCxn id="32" idx="2"/>
            <a:endCxn id="5" idx="0"/>
          </p:cNvCxnSpPr>
          <p:nvPr/>
        </p:nvCxnSpPr>
        <p:spPr>
          <a:xfrm>
            <a:off x="3992710" y="1701297"/>
            <a:ext cx="5408" cy="373547"/>
          </a:xfrm>
          <a:prstGeom prst="straightConnector1">
            <a:avLst/>
          </a:prstGeom>
          <a:noFill/>
          <a:ln w="9525" cap="flat" cmpd="sng">
            <a:solidFill>
              <a:srgbClr val="000000"/>
            </a:solidFill>
            <a:prstDash val="solid"/>
            <a:round/>
            <a:headEnd type="none" w="med" len="med"/>
            <a:tailEnd type="triangle" w="med" len="med"/>
          </a:ln>
        </p:spPr>
      </p:cxnSp>
      <p:sp>
        <p:nvSpPr>
          <p:cNvPr id="39" name="Google Shape;81;p13">
            <a:extLst>
              <a:ext uri="{FF2B5EF4-FFF2-40B4-BE49-F238E27FC236}">
                <a16:creationId xmlns:a16="http://schemas.microsoft.com/office/drawing/2014/main" id="{6D87C325-01B3-1076-E86B-70BA6C04B83E}"/>
              </a:ext>
            </a:extLst>
          </p:cNvPr>
          <p:cNvSpPr/>
          <p:nvPr/>
        </p:nvSpPr>
        <p:spPr>
          <a:xfrm>
            <a:off x="3572484" y="4365078"/>
            <a:ext cx="636514" cy="241973"/>
          </a:xfrm>
          <a:prstGeom prst="roundRect">
            <a:avLst>
              <a:gd name="adj" fmla="val 16667"/>
            </a:avLst>
          </a:prstGeom>
          <a:solidFill>
            <a:srgbClr val="E69138"/>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 sz="1050" dirty="0">
                <a:solidFill>
                  <a:srgbClr val="E69138"/>
                </a:solidFill>
              </a:rPr>
              <a:t>Animation</a:t>
            </a:r>
            <a:endParaRPr sz="1050" dirty="0">
              <a:solidFill>
                <a:srgbClr val="E69138"/>
              </a:solidFill>
            </a:endParaRPr>
          </a:p>
        </p:txBody>
      </p:sp>
      <p:cxnSp>
        <p:nvCxnSpPr>
          <p:cNvPr id="40" name="Google Shape;82;p13">
            <a:extLst>
              <a:ext uri="{FF2B5EF4-FFF2-40B4-BE49-F238E27FC236}">
                <a16:creationId xmlns:a16="http://schemas.microsoft.com/office/drawing/2014/main" id="{3934D15F-492A-E0BC-68B7-0BB3607372DA}"/>
              </a:ext>
            </a:extLst>
          </p:cNvPr>
          <p:cNvCxnSpPr>
            <a:cxnSpLocks/>
          </p:cNvCxnSpPr>
          <p:nvPr/>
        </p:nvCxnSpPr>
        <p:spPr>
          <a:xfrm>
            <a:off x="5053510" y="2834277"/>
            <a:ext cx="2304740" cy="0"/>
          </a:xfrm>
          <a:prstGeom prst="straightConnector1">
            <a:avLst/>
          </a:prstGeom>
          <a:noFill/>
          <a:ln w="9525" cap="flat" cmpd="sng">
            <a:solidFill>
              <a:srgbClr val="000000"/>
            </a:solidFill>
            <a:prstDash val="solid"/>
            <a:round/>
            <a:headEnd type="none" w="med" len="med"/>
            <a:tailEnd type="triangle" w="med" len="med"/>
          </a:ln>
        </p:spPr>
      </p:cxnSp>
      <p:sp>
        <p:nvSpPr>
          <p:cNvPr id="41" name="Google Shape;83;p13">
            <a:extLst>
              <a:ext uri="{FF2B5EF4-FFF2-40B4-BE49-F238E27FC236}">
                <a16:creationId xmlns:a16="http://schemas.microsoft.com/office/drawing/2014/main" id="{43AA4698-BCF1-05DD-A3E6-A0D3E08D5075}"/>
              </a:ext>
            </a:extLst>
          </p:cNvPr>
          <p:cNvSpPr/>
          <p:nvPr/>
        </p:nvSpPr>
        <p:spPr>
          <a:xfrm>
            <a:off x="4369668" y="4378029"/>
            <a:ext cx="561006" cy="241973"/>
          </a:xfrm>
          <a:prstGeom prst="roundRect">
            <a:avLst>
              <a:gd name="adj" fmla="val 16667"/>
            </a:avLst>
          </a:prstGeom>
          <a:solidFill>
            <a:srgbClr val="E69138"/>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 sz="1050" dirty="0">
                <a:solidFill>
                  <a:srgbClr val="E69138"/>
                </a:solidFill>
              </a:rPr>
              <a:t>Gestures</a:t>
            </a:r>
            <a:endParaRPr sz="1050" dirty="0">
              <a:solidFill>
                <a:srgbClr val="E69138"/>
              </a:solidFill>
            </a:endParaRPr>
          </a:p>
        </p:txBody>
      </p:sp>
      <p:sp>
        <p:nvSpPr>
          <p:cNvPr id="42" name="Google Shape;84;p13">
            <a:extLst>
              <a:ext uri="{FF2B5EF4-FFF2-40B4-BE49-F238E27FC236}">
                <a16:creationId xmlns:a16="http://schemas.microsoft.com/office/drawing/2014/main" id="{5D3DF08F-097C-0961-2F18-080AF9B6616E}"/>
              </a:ext>
            </a:extLst>
          </p:cNvPr>
          <p:cNvSpPr/>
          <p:nvPr/>
        </p:nvSpPr>
        <p:spPr>
          <a:xfrm>
            <a:off x="3747796" y="4732642"/>
            <a:ext cx="993858" cy="241973"/>
          </a:xfrm>
          <a:prstGeom prst="roundRect">
            <a:avLst>
              <a:gd name="adj" fmla="val 16667"/>
            </a:avLst>
          </a:prstGeom>
          <a:solidFill>
            <a:srgbClr val="E69138"/>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 sz="1200" dirty="0">
                <a:solidFill>
                  <a:srgbClr val="E69138"/>
                </a:solidFill>
              </a:rPr>
              <a:t>Render</a:t>
            </a:r>
            <a:endParaRPr sz="1200" dirty="0">
              <a:solidFill>
                <a:srgbClr val="E69138"/>
              </a:solidFill>
            </a:endParaRPr>
          </a:p>
        </p:txBody>
      </p:sp>
      <p:sp>
        <p:nvSpPr>
          <p:cNvPr id="43" name="Google Shape;85;p13">
            <a:extLst>
              <a:ext uri="{FF2B5EF4-FFF2-40B4-BE49-F238E27FC236}">
                <a16:creationId xmlns:a16="http://schemas.microsoft.com/office/drawing/2014/main" id="{A856CA80-DD69-4092-FE20-125E296AE5F1}"/>
              </a:ext>
            </a:extLst>
          </p:cNvPr>
          <p:cNvSpPr/>
          <p:nvPr/>
        </p:nvSpPr>
        <p:spPr>
          <a:xfrm>
            <a:off x="10619584" y="2911637"/>
            <a:ext cx="827400" cy="321900"/>
          </a:xfrm>
          <a:prstGeom prst="roundRect">
            <a:avLst>
              <a:gd name="adj" fmla="val 16667"/>
            </a:avLst>
          </a:prstGeom>
          <a:solidFill>
            <a:srgbClr val="B4A7D6"/>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 sz="1000"/>
              <a:t>Multimedia</a:t>
            </a:r>
            <a:endParaRPr sz="800"/>
          </a:p>
        </p:txBody>
      </p:sp>
      <p:sp>
        <p:nvSpPr>
          <p:cNvPr id="44" name="Google Shape;86;p13">
            <a:extLst>
              <a:ext uri="{FF2B5EF4-FFF2-40B4-BE49-F238E27FC236}">
                <a16:creationId xmlns:a16="http://schemas.microsoft.com/office/drawing/2014/main" id="{171616DF-BB99-41B9-21FA-941B402C8CAD}"/>
              </a:ext>
            </a:extLst>
          </p:cNvPr>
          <p:cNvSpPr/>
          <p:nvPr/>
        </p:nvSpPr>
        <p:spPr>
          <a:xfrm>
            <a:off x="7640860" y="3340816"/>
            <a:ext cx="827400" cy="321900"/>
          </a:xfrm>
          <a:prstGeom prst="roundRect">
            <a:avLst>
              <a:gd name="adj" fmla="val 16667"/>
            </a:avLst>
          </a:prstGeom>
          <a:solidFill>
            <a:srgbClr val="B4A7D6"/>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 sz="1000"/>
              <a:t>Power</a:t>
            </a:r>
            <a:endParaRPr sz="1000"/>
          </a:p>
        </p:txBody>
      </p:sp>
      <p:sp>
        <p:nvSpPr>
          <p:cNvPr id="45" name="Google Shape;87;p13">
            <a:extLst>
              <a:ext uri="{FF2B5EF4-FFF2-40B4-BE49-F238E27FC236}">
                <a16:creationId xmlns:a16="http://schemas.microsoft.com/office/drawing/2014/main" id="{7C9CC64F-33DB-F442-666B-2817C07233D7}"/>
              </a:ext>
            </a:extLst>
          </p:cNvPr>
          <p:cNvSpPr/>
          <p:nvPr/>
        </p:nvSpPr>
        <p:spPr>
          <a:xfrm>
            <a:off x="8628930" y="3340816"/>
            <a:ext cx="827400" cy="321900"/>
          </a:xfrm>
          <a:prstGeom prst="roundRect">
            <a:avLst>
              <a:gd name="adj" fmla="val 16667"/>
            </a:avLst>
          </a:prstGeom>
          <a:solidFill>
            <a:srgbClr val="B4A7D6"/>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 sz="1000"/>
              <a:t>Permissions</a:t>
            </a:r>
            <a:endParaRPr sz="1000"/>
          </a:p>
        </p:txBody>
      </p:sp>
      <p:sp>
        <p:nvSpPr>
          <p:cNvPr id="46" name="Google Shape;88;p13">
            <a:extLst>
              <a:ext uri="{FF2B5EF4-FFF2-40B4-BE49-F238E27FC236}">
                <a16:creationId xmlns:a16="http://schemas.microsoft.com/office/drawing/2014/main" id="{1BB08C88-BC34-D430-20B5-8EAAA7D9AD4F}"/>
              </a:ext>
            </a:extLst>
          </p:cNvPr>
          <p:cNvSpPr/>
          <p:nvPr/>
        </p:nvSpPr>
        <p:spPr>
          <a:xfrm>
            <a:off x="9631514" y="3340816"/>
            <a:ext cx="827400" cy="321900"/>
          </a:xfrm>
          <a:prstGeom prst="roundRect">
            <a:avLst>
              <a:gd name="adj" fmla="val 16667"/>
            </a:avLst>
          </a:prstGeom>
          <a:solidFill>
            <a:srgbClr val="B4A7D6"/>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 sz="1000" dirty="0"/>
              <a:t>Connectivity</a:t>
            </a:r>
            <a:endParaRPr sz="1000" dirty="0"/>
          </a:p>
        </p:txBody>
      </p:sp>
      <p:sp>
        <p:nvSpPr>
          <p:cNvPr id="47" name="Google Shape;89;p13">
            <a:extLst>
              <a:ext uri="{FF2B5EF4-FFF2-40B4-BE49-F238E27FC236}">
                <a16:creationId xmlns:a16="http://schemas.microsoft.com/office/drawing/2014/main" id="{7F4C8588-EF3D-B999-5930-E516E8A63D12}"/>
              </a:ext>
            </a:extLst>
          </p:cNvPr>
          <p:cNvSpPr/>
          <p:nvPr/>
        </p:nvSpPr>
        <p:spPr>
          <a:xfrm>
            <a:off x="9621838" y="2911637"/>
            <a:ext cx="827400" cy="321900"/>
          </a:xfrm>
          <a:prstGeom prst="roundRect">
            <a:avLst>
              <a:gd name="adj" fmla="val 16667"/>
            </a:avLst>
          </a:prstGeom>
          <a:solidFill>
            <a:srgbClr val="B4A7D6"/>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 sz="1000"/>
              <a:t>Storage</a:t>
            </a:r>
            <a:endParaRPr sz="1000"/>
          </a:p>
        </p:txBody>
      </p:sp>
      <p:sp>
        <p:nvSpPr>
          <p:cNvPr id="48" name="Google Shape;90;p13">
            <a:extLst>
              <a:ext uri="{FF2B5EF4-FFF2-40B4-BE49-F238E27FC236}">
                <a16:creationId xmlns:a16="http://schemas.microsoft.com/office/drawing/2014/main" id="{26DA9840-9BF4-F716-FE2C-F68A196C6755}"/>
              </a:ext>
            </a:extLst>
          </p:cNvPr>
          <p:cNvSpPr/>
          <p:nvPr/>
        </p:nvSpPr>
        <p:spPr>
          <a:xfrm>
            <a:off x="7640860" y="3769994"/>
            <a:ext cx="827400" cy="321900"/>
          </a:xfrm>
          <a:prstGeom prst="roundRect">
            <a:avLst>
              <a:gd name="adj" fmla="val 16667"/>
            </a:avLst>
          </a:prstGeom>
          <a:solidFill>
            <a:srgbClr val="B4A7D6"/>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 sz="1000"/>
              <a:t>Input Events</a:t>
            </a:r>
            <a:endParaRPr sz="1000"/>
          </a:p>
        </p:txBody>
      </p:sp>
      <p:sp>
        <p:nvSpPr>
          <p:cNvPr id="49" name="Google Shape;91;p13">
            <a:extLst>
              <a:ext uri="{FF2B5EF4-FFF2-40B4-BE49-F238E27FC236}">
                <a16:creationId xmlns:a16="http://schemas.microsoft.com/office/drawing/2014/main" id="{80797006-171A-C625-153C-687C510D1B03}"/>
              </a:ext>
            </a:extLst>
          </p:cNvPr>
          <p:cNvSpPr/>
          <p:nvPr/>
        </p:nvSpPr>
        <p:spPr>
          <a:xfrm>
            <a:off x="8628930" y="3769994"/>
            <a:ext cx="827400" cy="321900"/>
          </a:xfrm>
          <a:prstGeom prst="roundRect">
            <a:avLst>
              <a:gd name="adj" fmla="val 16667"/>
            </a:avLst>
          </a:prstGeom>
          <a:solidFill>
            <a:srgbClr val="B4A7D6"/>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 sz="1000"/>
              <a:t>Audio</a:t>
            </a:r>
            <a:endParaRPr sz="1000"/>
          </a:p>
        </p:txBody>
      </p:sp>
      <p:sp>
        <p:nvSpPr>
          <p:cNvPr id="50" name="Google Shape;92;p13">
            <a:extLst>
              <a:ext uri="{FF2B5EF4-FFF2-40B4-BE49-F238E27FC236}">
                <a16:creationId xmlns:a16="http://schemas.microsoft.com/office/drawing/2014/main" id="{6231FF45-66E3-E5B3-B817-BDB3E19684B1}"/>
              </a:ext>
            </a:extLst>
          </p:cNvPr>
          <p:cNvSpPr/>
          <p:nvPr/>
        </p:nvSpPr>
        <p:spPr>
          <a:xfrm>
            <a:off x="9617001" y="3769994"/>
            <a:ext cx="827400" cy="321900"/>
          </a:xfrm>
          <a:prstGeom prst="roundRect">
            <a:avLst>
              <a:gd name="adj" fmla="val 16667"/>
            </a:avLst>
          </a:prstGeom>
          <a:solidFill>
            <a:srgbClr val="B4A7D6"/>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 sz="1000"/>
              <a:t>Location</a:t>
            </a:r>
            <a:endParaRPr sz="1000"/>
          </a:p>
        </p:txBody>
      </p:sp>
      <p:sp>
        <p:nvSpPr>
          <p:cNvPr id="51" name="Google Shape;93;p13">
            <a:extLst>
              <a:ext uri="{FF2B5EF4-FFF2-40B4-BE49-F238E27FC236}">
                <a16:creationId xmlns:a16="http://schemas.microsoft.com/office/drawing/2014/main" id="{FA41263A-7CC3-A52D-FF42-EF59CCDFD3BE}"/>
              </a:ext>
            </a:extLst>
          </p:cNvPr>
          <p:cNvSpPr/>
          <p:nvPr/>
        </p:nvSpPr>
        <p:spPr>
          <a:xfrm>
            <a:off x="10605071" y="3769994"/>
            <a:ext cx="827400" cy="321900"/>
          </a:xfrm>
          <a:prstGeom prst="roundRect">
            <a:avLst>
              <a:gd name="adj" fmla="val 16667"/>
            </a:avLst>
          </a:prstGeom>
          <a:solidFill>
            <a:srgbClr val="B4A7D6"/>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 sz="1000"/>
              <a:t>Notifications</a:t>
            </a:r>
            <a:endParaRPr sz="1000"/>
          </a:p>
        </p:txBody>
      </p:sp>
      <p:sp>
        <p:nvSpPr>
          <p:cNvPr id="52" name="Google Shape;94;p13">
            <a:extLst>
              <a:ext uri="{FF2B5EF4-FFF2-40B4-BE49-F238E27FC236}">
                <a16:creationId xmlns:a16="http://schemas.microsoft.com/office/drawing/2014/main" id="{9B3FEEAB-A421-80A9-A55E-BD87E249BFE5}"/>
              </a:ext>
            </a:extLst>
          </p:cNvPr>
          <p:cNvSpPr/>
          <p:nvPr/>
        </p:nvSpPr>
        <p:spPr>
          <a:xfrm>
            <a:off x="10605071" y="4199172"/>
            <a:ext cx="827400" cy="321900"/>
          </a:xfrm>
          <a:prstGeom prst="roundRect">
            <a:avLst>
              <a:gd name="adj" fmla="val 16667"/>
            </a:avLst>
          </a:prstGeom>
          <a:solidFill>
            <a:srgbClr val="B4A7D6"/>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 sz="1000"/>
              <a:t>Clipboard</a:t>
            </a:r>
            <a:endParaRPr sz="1000"/>
          </a:p>
        </p:txBody>
      </p:sp>
      <p:sp>
        <p:nvSpPr>
          <p:cNvPr id="53" name="Google Shape;95;p13">
            <a:extLst>
              <a:ext uri="{FF2B5EF4-FFF2-40B4-BE49-F238E27FC236}">
                <a16:creationId xmlns:a16="http://schemas.microsoft.com/office/drawing/2014/main" id="{2274F2D2-8906-BB08-EB84-E4C464B2D3D4}"/>
              </a:ext>
            </a:extLst>
          </p:cNvPr>
          <p:cNvSpPr/>
          <p:nvPr/>
        </p:nvSpPr>
        <p:spPr>
          <a:xfrm>
            <a:off x="9617001" y="4199172"/>
            <a:ext cx="827400" cy="321900"/>
          </a:xfrm>
          <a:prstGeom prst="roundRect">
            <a:avLst>
              <a:gd name="adj" fmla="val 16667"/>
            </a:avLst>
          </a:prstGeom>
          <a:solidFill>
            <a:srgbClr val="B4A7D6"/>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 sz="1000"/>
              <a:t>Drag &amp; Drop</a:t>
            </a:r>
            <a:endParaRPr sz="1000"/>
          </a:p>
        </p:txBody>
      </p:sp>
      <p:sp>
        <p:nvSpPr>
          <p:cNvPr id="54" name="Google Shape;96;p13">
            <a:extLst>
              <a:ext uri="{FF2B5EF4-FFF2-40B4-BE49-F238E27FC236}">
                <a16:creationId xmlns:a16="http://schemas.microsoft.com/office/drawing/2014/main" id="{9F35B000-E4E9-6675-77E8-2877245BCA2C}"/>
              </a:ext>
            </a:extLst>
          </p:cNvPr>
          <p:cNvSpPr/>
          <p:nvPr/>
        </p:nvSpPr>
        <p:spPr>
          <a:xfrm>
            <a:off x="8628930" y="4199172"/>
            <a:ext cx="827400" cy="321900"/>
          </a:xfrm>
          <a:prstGeom prst="roundRect">
            <a:avLst>
              <a:gd name="adj" fmla="val 16667"/>
            </a:avLst>
          </a:prstGeom>
          <a:solidFill>
            <a:srgbClr val="B4A7D6"/>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 sz="1000"/>
              <a:t>Time/Alarm</a:t>
            </a:r>
            <a:endParaRPr sz="1000"/>
          </a:p>
        </p:txBody>
      </p:sp>
      <p:sp>
        <p:nvSpPr>
          <p:cNvPr id="55" name="Google Shape;97;p13">
            <a:extLst>
              <a:ext uri="{FF2B5EF4-FFF2-40B4-BE49-F238E27FC236}">
                <a16:creationId xmlns:a16="http://schemas.microsoft.com/office/drawing/2014/main" id="{0FF6D002-F879-66CA-6A94-91C31411DD55}"/>
              </a:ext>
            </a:extLst>
          </p:cNvPr>
          <p:cNvSpPr/>
          <p:nvPr/>
        </p:nvSpPr>
        <p:spPr>
          <a:xfrm>
            <a:off x="7640860" y="4199184"/>
            <a:ext cx="827400" cy="321900"/>
          </a:xfrm>
          <a:prstGeom prst="roundRect">
            <a:avLst>
              <a:gd name="adj" fmla="val 16667"/>
            </a:avLst>
          </a:prstGeom>
          <a:solidFill>
            <a:srgbClr val="B4A7D6"/>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 sz="1000"/>
              <a:t>IPC/Signals</a:t>
            </a:r>
            <a:endParaRPr sz="1000"/>
          </a:p>
        </p:txBody>
      </p:sp>
      <p:sp>
        <p:nvSpPr>
          <p:cNvPr id="56" name="Google Shape;98;p13">
            <a:extLst>
              <a:ext uri="{FF2B5EF4-FFF2-40B4-BE49-F238E27FC236}">
                <a16:creationId xmlns:a16="http://schemas.microsoft.com/office/drawing/2014/main" id="{49FC1776-9F6F-50AB-15D5-005C6254BF80}"/>
              </a:ext>
            </a:extLst>
          </p:cNvPr>
          <p:cNvSpPr txBox="1"/>
          <p:nvPr/>
        </p:nvSpPr>
        <p:spPr>
          <a:xfrm>
            <a:off x="7638310" y="4709626"/>
            <a:ext cx="3849600" cy="400200"/>
          </a:xfrm>
          <a:prstGeom prst="rect">
            <a:avLst/>
          </a:prstGeom>
          <a:noFill/>
          <a:ln>
            <a:noFill/>
          </a:ln>
        </p:spPr>
        <p:txBody>
          <a:bodyPr spcFirstLastPara="1" wrap="square" lIns="0" tIns="0" rIns="0" bIns="0" anchor="t" anchorCtr="0">
            <a:noAutofit/>
          </a:bodyPr>
          <a:lstStyle/>
          <a:p>
            <a:pPr lvl="0" algn="ctr"/>
            <a:r>
              <a:rPr lang="en" sz="1600" dirty="0">
                <a:solidFill>
                  <a:srgbClr val="FFFFFF"/>
                </a:solidFill>
              </a:rPr>
              <a:t>FFI layer (Rust → native language)</a:t>
            </a:r>
            <a:endParaRPr sz="1600" dirty="0">
              <a:solidFill>
                <a:srgbClr val="FFFFFF"/>
              </a:solidFill>
            </a:endParaRPr>
          </a:p>
        </p:txBody>
      </p:sp>
      <p:sp>
        <p:nvSpPr>
          <p:cNvPr id="5" name="Google Shape;59;p13">
            <a:extLst>
              <a:ext uri="{FF2B5EF4-FFF2-40B4-BE49-F238E27FC236}">
                <a16:creationId xmlns:a16="http://schemas.microsoft.com/office/drawing/2014/main" id="{45005863-C140-63D0-B5A6-68C2EA58A6CB}"/>
              </a:ext>
            </a:extLst>
          </p:cNvPr>
          <p:cNvSpPr/>
          <p:nvPr/>
        </p:nvSpPr>
        <p:spPr>
          <a:xfrm>
            <a:off x="2937318" y="2074844"/>
            <a:ext cx="2121600" cy="1286453"/>
          </a:xfrm>
          <a:prstGeom prst="roundRect">
            <a:avLst>
              <a:gd name="adj" fmla="val 16667"/>
            </a:avLst>
          </a:prstGeom>
          <a:solidFill>
            <a:srgbClr val="FCE5CD"/>
          </a:solidFill>
          <a:ln>
            <a:noFill/>
          </a:ln>
        </p:spPr>
        <p:txBody>
          <a:bodyPr spcFirstLastPara="1" wrap="square" lIns="0" tIns="0" rIns="0" bIns="0" anchor="t" anchorCtr="0">
            <a:noAutofit/>
          </a:bodyPr>
          <a:lstStyle/>
          <a:p>
            <a:pPr marL="0" lvl="0" indent="0" algn="ctr" rtl="0">
              <a:spcBef>
                <a:spcPts val="0"/>
              </a:spcBef>
              <a:spcAft>
                <a:spcPts val="0"/>
              </a:spcAft>
              <a:buNone/>
            </a:pPr>
            <a:r>
              <a:rPr lang="en" b="1" dirty="0"/>
              <a:t>UI frontend</a:t>
            </a:r>
          </a:p>
          <a:p>
            <a:pPr marL="0" lvl="0" indent="0" algn="ctr" rtl="0">
              <a:spcBef>
                <a:spcPts val="0"/>
              </a:spcBef>
              <a:spcAft>
                <a:spcPts val="0"/>
              </a:spcAft>
              <a:buNone/>
            </a:pPr>
            <a:r>
              <a:rPr lang="en" dirty="0" err="1"/>
              <a:t>Dioxus</a:t>
            </a:r>
            <a:endParaRPr dirty="0"/>
          </a:p>
        </p:txBody>
      </p:sp>
      <p:sp>
        <p:nvSpPr>
          <p:cNvPr id="7" name="Google Shape;81;p13">
            <a:extLst>
              <a:ext uri="{FF2B5EF4-FFF2-40B4-BE49-F238E27FC236}">
                <a16:creationId xmlns:a16="http://schemas.microsoft.com/office/drawing/2014/main" id="{7F48C011-1338-22AA-6ABC-0A54B5DB0233}"/>
              </a:ext>
            </a:extLst>
          </p:cNvPr>
          <p:cNvSpPr/>
          <p:nvPr/>
        </p:nvSpPr>
        <p:spPr>
          <a:xfrm>
            <a:off x="3148193" y="3076750"/>
            <a:ext cx="847200" cy="187511"/>
          </a:xfrm>
          <a:prstGeom prst="roundRect">
            <a:avLst>
              <a:gd name="adj" fmla="val 16667"/>
            </a:avLst>
          </a:prstGeom>
          <a:solidFill>
            <a:srgbClr val="E69138"/>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endParaRPr sz="1200" dirty="0"/>
          </a:p>
        </p:txBody>
      </p:sp>
      <p:sp>
        <p:nvSpPr>
          <p:cNvPr id="8" name="Google Shape;83;p13">
            <a:extLst>
              <a:ext uri="{FF2B5EF4-FFF2-40B4-BE49-F238E27FC236}">
                <a16:creationId xmlns:a16="http://schemas.microsoft.com/office/drawing/2014/main" id="{CEECA636-F2B8-E1B1-1591-CDD493DE20A5}"/>
              </a:ext>
            </a:extLst>
          </p:cNvPr>
          <p:cNvSpPr/>
          <p:nvPr/>
        </p:nvSpPr>
        <p:spPr>
          <a:xfrm>
            <a:off x="3457007" y="2807162"/>
            <a:ext cx="903507" cy="187511"/>
          </a:xfrm>
          <a:prstGeom prst="roundRect">
            <a:avLst>
              <a:gd name="adj" fmla="val 16667"/>
            </a:avLst>
          </a:prstGeom>
          <a:solidFill>
            <a:srgbClr val="E69138"/>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endParaRPr sz="1200" dirty="0"/>
          </a:p>
        </p:txBody>
      </p:sp>
      <p:sp>
        <p:nvSpPr>
          <p:cNvPr id="9" name="Google Shape;84;p13">
            <a:extLst>
              <a:ext uri="{FF2B5EF4-FFF2-40B4-BE49-F238E27FC236}">
                <a16:creationId xmlns:a16="http://schemas.microsoft.com/office/drawing/2014/main" id="{DF3DDC2C-93D1-3AA3-AA8E-C9057A86B590}"/>
              </a:ext>
            </a:extLst>
          </p:cNvPr>
          <p:cNvSpPr/>
          <p:nvPr/>
        </p:nvSpPr>
        <p:spPr>
          <a:xfrm>
            <a:off x="4099475" y="3076751"/>
            <a:ext cx="617107" cy="187511"/>
          </a:xfrm>
          <a:prstGeom prst="roundRect">
            <a:avLst>
              <a:gd name="adj" fmla="val 16667"/>
            </a:avLst>
          </a:prstGeom>
          <a:solidFill>
            <a:srgbClr val="E69138"/>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endParaRPr sz="1200" dirty="0"/>
          </a:p>
        </p:txBody>
      </p:sp>
      <p:cxnSp>
        <p:nvCxnSpPr>
          <p:cNvPr id="66" name="Google Shape;78;p13">
            <a:extLst>
              <a:ext uri="{FF2B5EF4-FFF2-40B4-BE49-F238E27FC236}">
                <a16:creationId xmlns:a16="http://schemas.microsoft.com/office/drawing/2014/main" id="{7D0E3766-CD06-FCC4-33E3-CE7F04E9425D}"/>
              </a:ext>
            </a:extLst>
          </p:cNvPr>
          <p:cNvCxnSpPr>
            <a:cxnSpLocks/>
          </p:cNvCxnSpPr>
          <p:nvPr/>
        </p:nvCxnSpPr>
        <p:spPr>
          <a:xfrm>
            <a:off x="4274218" y="3361297"/>
            <a:ext cx="0" cy="301372"/>
          </a:xfrm>
          <a:prstGeom prst="straightConnector1">
            <a:avLst/>
          </a:prstGeom>
          <a:noFill/>
          <a:ln w="9525" cap="flat" cmpd="sng">
            <a:solidFill>
              <a:srgbClr val="000000"/>
            </a:solidFill>
            <a:prstDash val="solid"/>
            <a:round/>
            <a:headEnd type="none" w="med" len="med"/>
            <a:tailEnd type="triangle" w="med" len="med"/>
          </a:ln>
        </p:spPr>
      </p:cxnSp>
      <p:cxnSp>
        <p:nvCxnSpPr>
          <p:cNvPr id="70" name="Google Shape;78;p13">
            <a:extLst>
              <a:ext uri="{FF2B5EF4-FFF2-40B4-BE49-F238E27FC236}">
                <a16:creationId xmlns:a16="http://schemas.microsoft.com/office/drawing/2014/main" id="{16F46EB8-59D0-C7CC-C575-029F749B3B43}"/>
              </a:ext>
            </a:extLst>
          </p:cNvPr>
          <p:cNvCxnSpPr>
            <a:cxnSpLocks/>
          </p:cNvCxnSpPr>
          <p:nvPr/>
        </p:nvCxnSpPr>
        <p:spPr>
          <a:xfrm>
            <a:off x="3257383" y="3361297"/>
            <a:ext cx="0" cy="1971162"/>
          </a:xfrm>
          <a:prstGeom prst="straightConnector1">
            <a:avLst/>
          </a:prstGeom>
          <a:noFill/>
          <a:ln w="9525" cap="flat" cmpd="sng">
            <a:solidFill>
              <a:srgbClr val="000000"/>
            </a:solidFill>
            <a:prstDash val="solid"/>
            <a:round/>
            <a:headEnd type="none" w="med" len="med"/>
            <a:tailEnd type="triangle" w="med" len="med"/>
          </a:ln>
        </p:spPr>
      </p:cxnSp>
      <p:sp>
        <p:nvSpPr>
          <p:cNvPr id="76" name="Content Placeholder 2">
            <a:extLst>
              <a:ext uri="{FF2B5EF4-FFF2-40B4-BE49-F238E27FC236}">
                <a16:creationId xmlns:a16="http://schemas.microsoft.com/office/drawing/2014/main" id="{84209EBF-5EB6-D3BE-F681-96671F222AC5}"/>
              </a:ext>
            </a:extLst>
          </p:cNvPr>
          <p:cNvSpPr>
            <a:spLocks noGrp="1"/>
          </p:cNvSpPr>
          <p:nvPr>
            <p:ph idx="1"/>
          </p:nvPr>
        </p:nvSpPr>
        <p:spPr>
          <a:xfrm>
            <a:off x="173878" y="1990956"/>
            <a:ext cx="2750866" cy="4615584"/>
          </a:xfrm>
        </p:spPr>
        <p:txBody>
          <a:bodyPr>
            <a:normAutofit/>
          </a:bodyPr>
          <a:lstStyle/>
          <a:p>
            <a:pPr marL="0" indent="0">
              <a:buNone/>
            </a:pPr>
            <a:r>
              <a:rPr lang="en-US" sz="2400" dirty="0"/>
              <a:t>Flexibly integrate multiple UI kits</a:t>
            </a:r>
          </a:p>
          <a:p>
            <a:r>
              <a:rPr lang="en-US" sz="2000" dirty="0"/>
              <a:t>Devs can choose a familiar UI model </a:t>
            </a:r>
          </a:p>
          <a:p>
            <a:r>
              <a:rPr lang="en-US" sz="2000" dirty="0"/>
              <a:t>Challenge: how to  compose UI toolkits</a:t>
            </a:r>
          </a:p>
          <a:p>
            <a:endParaRPr lang="en-US" sz="2000" dirty="0"/>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200" b="0" i="0" u="none" strike="noStrike" kern="1200" cap="none" spc="0" normalizeH="0" baseline="0" noProof="0" dirty="0">
                <a:ln>
                  <a:noFill/>
                </a:ln>
                <a:solidFill>
                  <a:prstClr val="black"/>
                </a:solidFill>
                <a:effectLst/>
                <a:uLnTx/>
                <a:uFillTx/>
                <a:latin typeface="Tenorite" pitchFamily="2" charset="0"/>
                <a:ea typeface="+mn-ea"/>
                <a:cs typeface="+mn-cs"/>
              </a:rPr>
              <a:t>→ Help new </a:t>
            </a:r>
            <a:r>
              <a:rPr kumimoji="0" lang="en-US" sz="2200" b="0" i="0" u="none" strike="noStrike" kern="1200" cap="none" spc="0" normalizeH="0" baseline="0" noProof="0" dirty="0" err="1">
                <a:ln>
                  <a:noFill/>
                </a:ln>
                <a:solidFill>
                  <a:prstClr val="black"/>
                </a:solidFill>
                <a:effectLst/>
                <a:uLnTx/>
                <a:uFillTx/>
                <a:latin typeface="Tenorite" pitchFamily="2" charset="0"/>
                <a:ea typeface="+mn-ea"/>
                <a:cs typeface="+mn-cs"/>
              </a:rPr>
              <a:t>devs</a:t>
            </a:r>
            <a:r>
              <a:rPr kumimoji="0" lang="en-US" sz="2200" b="0" i="0" u="none" strike="noStrike" kern="1200" cap="none" spc="0" normalizeH="0" baseline="0" noProof="0" dirty="0">
                <a:ln>
                  <a:noFill/>
                </a:ln>
                <a:solidFill>
                  <a:prstClr val="black"/>
                </a:solidFill>
                <a:effectLst/>
                <a:uLnTx/>
                <a:uFillTx/>
                <a:latin typeface="Tenorite" pitchFamily="2" charset="0"/>
                <a:ea typeface="+mn-ea"/>
                <a:cs typeface="+mn-cs"/>
              </a:rPr>
              <a:t> gradually transition to Rust, lower layers </a:t>
            </a:r>
          </a:p>
          <a:p>
            <a:pPr marL="0" indent="0">
              <a:buNone/>
            </a:pPr>
            <a:endParaRPr lang="en-US" sz="2000" dirty="0"/>
          </a:p>
        </p:txBody>
      </p:sp>
      <p:sp>
        <p:nvSpPr>
          <p:cNvPr id="77" name="Date Placeholder 3">
            <a:extLst>
              <a:ext uri="{FF2B5EF4-FFF2-40B4-BE49-F238E27FC236}">
                <a16:creationId xmlns:a16="http://schemas.microsoft.com/office/drawing/2014/main" id="{8839BA7D-21A3-5293-BA0C-C0560561522D}"/>
              </a:ext>
            </a:extLst>
          </p:cNvPr>
          <p:cNvSpPr>
            <a:spLocks noGrp="1"/>
          </p:cNvSpPr>
          <p:nvPr>
            <p:ph type="dt" sz="half" idx="10"/>
          </p:nvPr>
        </p:nvSpPr>
        <p:spPr>
          <a:xfrm>
            <a:off x="518160" y="6423897"/>
            <a:ext cx="2743200" cy="365125"/>
          </a:xfrm>
        </p:spPr>
        <p:txBody>
          <a:bodyPr/>
          <a:lstStyle/>
          <a:p>
            <a:r>
              <a:rPr lang="en-US" dirty="0"/>
              <a:t>Vision: Rust app dev -- GOSIM 2023</a:t>
            </a:r>
          </a:p>
        </p:txBody>
      </p:sp>
    </p:spTree>
    <p:extLst>
      <p:ext uri="{BB962C8B-B14F-4D97-AF65-F5344CB8AC3E}">
        <p14:creationId xmlns:p14="http://schemas.microsoft.com/office/powerpoint/2010/main" val="26928950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750"/>
                                        <p:tgtEl>
                                          <p:spTgt spid="5"/>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left)">
                                      <p:cBhvr>
                                        <p:cTn id="10" dur="750"/>
                                        <p:tgtEl>
                                          <p:spTgt spid="7"/>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ipe(left)">
                                      <p:cBhvr>
                                        <p:cTn id="13" dur="750"/>
                                        <p:tgtEl>
                                          <p:spTgt spid="8"/>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wipe(left)">
                                      <p:cBhvr>
                                        <p:cTn id="16" dur="75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P spid="9"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Google Shape;59;p13">
            <a:extLst>
              <a:ext uri="{FF2B5EF4-FFF2-40B4-BE49-F238E27FC236}">
                <a16:creationId xmlns:a16="http://schemas.microsoft.com/office/drawing/2014/main" id="{2B6DEB75-E401-6E8C-A26E-EA2388D5442F}"/>
              </a:ext>
            </a:extLst>
          </p:cNvPr>
          <p:cNvSpPr/>
          <p:nvPr/>
        </p:nvSpPr>
        <p:spPr>
          <a:xfrm>
            <a:off x="3498999" y="3658342"/>
            <a:ext cx="1502033" cy="1427538"/>
          </a:xfrm>
          <a:prstGeom prst="roundRect">
            <a:avLst>
              <a:gd name="adj" fmla="val 16667"/>
            </a:avLst>
          </a:prstGeom>
          <a:solidFill>
            <a:srgbClr val="FCE5CD"/>
          </a:solidFill>
          <a:ln>
            <a:noFill/>
          </a:ln>
        </p:spPr>
        <p:txBody>
          <a:bodyPr spcFirstLastPara="1" wrap="square" lIns="0" tIns="0" rIns="0" bIns="0" anchor="t" anchorCtr="0">
            <a:noAutofit/>
          </a:bodyPr>
          <a:lstStyle/>
          <a:p>
            <a:pPr marL="0" lvl="0" indent="0" algn="ctr" rtl="0">
              <a:spcBef>
                <a:spcPts val="0"/>
              </a:spcBef>
              <a:spcAft>
                <a:spcPts val="0"/>
              </a:spcAft>
              <a:buNone/>
            </a:pPr>
            <a:r>
              <a:rPr lang="en" b="1" dirty="0"/>
              <a:t>UI toolkit</a:t>
            </a:r>
            <a:br>
              <a:rPr lang="en" dirty="0"/>
            </a:br>
            <a:r>
              <a:rPr lang="en" sz="1400" dirty="0"/>
              <a:t>(Makepad)</a:t>
            </a:r>
            <a:r>
              <a:rPr lang="en" dirty="0"/>
              <a:t> </a:t>
            </a:r>
            <a:r>
              <a:rPr lang="en" dirty="0">
                <a:solidFill>
                  <a:srgbClr val="FCE6CE"/>
                </a:solidFill>
              </a:rPr>
              <a:t>(</a:t>
            </a:r>
            <a:r>
              <a:rPr lang="en" dirty="0" err="1">
                <a:solidFill>
                  <a:srgbClr val="FCE6CE"/>
                </a:solidFill>
              </a:rPr>
              <a:t>Dioxus</a:t>
            </a:r>
            <a:r>
              <a:rPr lang="en" dirty="0">
                <a:solidFill>
                  <a:srgbClr val="FCE6CE"/>
                </a:solidFill>
              </a:rPr>
              <a:t>)</a:t>
            </a:r>
            <a:endParaRPr dirty="0">
              <a:solidFill>
                <a:srgbClr val="FCE6CE"/>
              </a:solidFill>
            </a:endParaRPr>
          </a:p>
        </p:txBody>
      </p:sp>
      <p:sp>
        <p:nvSpPr>
          <p:cNvPr id="6" name="Slide Number Placeholder 5">
            <a:extLst>
              <a:ext uri="{FF2B5EF4-FFF2-40B4-BE49-F238E27FC236}">
                <a16:creationId xmlns:a16="http://schemas.microsoft.com/office/drawing/2014/main" id="{64013B0E-FB6C-B573-9FFE-8F9945B9E03A}"/>
              </a:ext>
            </a:extLst>
          </p:cNvPr>
          <p:cNvSpPr>
            <a:spLocks noGrp="1"/>
          </p:cNvSpPr>
          <p:nvPr>
            <p:ph type="sldNum" sz="quarter" idx="12"/>
          </p:nvPr>
        </p:nvSpPr>
        <p:spPr/>
        <p:txBody>
          <a:bodyPr/>
          <a:lstStyle/>
          <a:p>
            <a:fld id="{7D62C56D-5E74-2945-931D-C07ECBF0F859}" type="slidenum">
              <a:rPr lang="en-US" smtClean="0"/>
              <a:t>38</a:t>
            </a:fld>
            <a:endParaRPr lang="en-US"/>
          </a:p>
        </p:txBody>
      </p:sp>
      <p:sp>
        <p:nvSpPr>
          <p:cNvPr id="15" name="Rectangle 14">
            <a:extLst>
              <a:ext uri="{FF2B5EF4-FFF2-40B4-BE49-F238E27FC236}">
                <a16:creationId xmlns:a16="http://schemas.microsoft.com/office/drawing/2014/main" id="{C6F6680E-C013-D597-3066-E9AF5EA16DF7}"/>
              </a:ext>
            </a:extLst>
          </p:cNvPr>
          <p:cNvSpPr/>
          <p:nvPr/>
        </p:nvSpPr>
        <p:spPr>
          <a:xfrm>
            <a:off x="1267792" y="471160"/>
            <a:ext cx="10924208" cy="757065"/>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cxnSp>
        <p:nvCxnSpPr>
          <p:cNvPr id="10" name="Google Shape;54;p13">
            <a:extLst>
              <a:ext uri="{FF2B5EF4-FFF2-40B4-BE49-F238E27FC236}">
                <a16:creationId xmlns:a16="http://schemas.microsoft.com/office/drawing/2014/main" id="{F2BEE660-D3FF-E8BF-8707-797C649F4424}"/>
              </a:ext>
            </a:extLst>
          </p:cNvPr>
          <p:cNvCxnSpPr>
            <a:endCxn id="21" idx="3"/>
          </p:cNvCxnSpPr>
          <p:nvPr/>
        </p:nvCxnSpPr>
        <p:spPr>
          <a:xfrm rot="10800000">
            <a:off x="7095460" y="3877037"/>
            <a:ext cx="503400" cy="0"/>
          </a:xfrm>
          <a:prstGeom prst="straightConnector1">
            <a:avLst/>
          </a:prstGeom>
          <a:noFill/>
          <a:ln w="9525" cap="flat" cmpd="sng">
            <a:solidFill>
              <a:srgbClr val="000000"/>
            </a:solidFill>
            <a:prstDash val="solid"/>
            <a:round/>
            <a:headEnd type="none" w="med" len="med"/>
            <a:tailEnd type="triangle" w="med" len="med"/>
          </a:ln>
        </p:spPr>
      </p:cxnSp>
      <p:sp>
        <p:nvSpPr>
          <p:cNvPr id="11" name="Google Shape;56;p13">
            <a:extLst>
              <a:ext uri="{FF2B5EF4-FFF2-40B4-BE49-F238E27FC236}">
                <a16:creationId xmlns:a16="http://schemas.microsoft.com/office/drawing/2014/main" id="{CEED14FA-FF4C-77B4-F5FD-B59C07237EF3}"/>
              </a:ext>
            </a:extLst>
          </p:cNvPr>
          <p:cNvSpPr/>
          <p:nvPr/>
        </p:nvSpPr>
        <p:spPr>
          <a:xfrm>
            <a:off x="2893010" y="475568"/>
            <a:ext cx="8936100" cy="1338393"/>
          </a:xfrm>
          <a:prstGeom prst="roundRect">
            <a:avLst>
              <a:gd name="adj" fmla="val 16667"/>
            </a:avLst>
          </a:prstGeom>
          <a:solidFill>
            <a:srgbClr val="CFE2F3"/>
          </a:solidFill>
          <a:ln>
            <a:noFill/>
          </a:ln>
        </p:spPr>
        <p:txBody>
          <a:bodyPr spcFirstLastPara="1" wrap="square" lIns="91425" tIns="0" rIns="91425" bIns="0" anchor="t" anchorCtr="1">
            <a:noAutofit/>
          </a:bodyPr>
          <a:lstStyle/>
          <a:p>
            <a:pPr marL="0" lvl="0" indent="0" algn="ctr" rtl="0">
              <a:spcBef>
                <a:spcPts val="0"/>
              </a:spcBef>
              <a:spcAft>
                <a:spcPts val="0"/>
              </a:spcAft>
              <a:buNone/>
            </a:pPr>
            <a:r>
              <a:rPr lang="en" b="1" dirty="0"/>
              <a:t>Application</a:t>
            </a:r>
            <a:endParaRPr b="1" dirty="0"/>
          </a:p>
        </p:txBody>
      </p:sp>
      <p:sp>
        <p:nvSpPr>
          <p:cNvPr id="12" name="Google Shape;57;p13">
            <a:extLst>
              <a:ext uri="{FF2B5EF4-FFF2-40B4-BE49-F238E27FC236}">
                <a16:creationId xmlns:a16="http://schemas.microsoft.com/office/drawing/2014/main" id="{8F5A8C80-CBD6-6BEF-E2AD-4ED1FE112E1F}"/>
              </a:ext>
            </a:extLst>
          </p:cNvPr>
          <p:cNvSpPr/>
          <p:nvPr/>
        </p:nvSpPr>
        <p:spPr>
          <a:xfrm>
            <a:off x="8705665" y="863900"/>
            <a:ext cx="2426700" cy="639130"/>
          </a:xfrm>
          <a:prstGeom prst="roundRect">
            <a:avLst>
              <a:gd name="adj" fmla="val 16667"/>
            </a:avLst>
          </a:prstGeom>
          <a:solidFill>
            <a:srgbClr val="A4C2F4"/>
          </a:solidFill>
          <a:ln w="9525" cap="flat" cmpd="sng">
            <a:solidFill>
              <a:srgbClr val="000000"/>
            </a:solidFill>
            <a:prstDash val="solid"/>
            <a:round/>
            <a:headEnd type="none" w="sm" len="sm"/>
            <a:tailEnd type="none" w="sm" len="sm"/>
          </a:ln>
        </p:spPr>
        <p:txBody>
          <a:bodyPr spcFirstLastPara="1" wrap="square" lIns="91425" tIns="0" rIns="91425" bIns="0" anchor="ctr" anchorCtr="0">
            <a:noAutofit/>
          </a:bodyPr>
          <a:lstStyle/>
          <a:p>
            <a:pPr marL="0" lvl="0" indent="0" algn="ctr" rtl="0">
              <a:spcBef>
                <a:spcPts val="0"/>
              </a:spcBef>
              <a:spcAft>
                <a:spcPts val="0"/>
              </a:spcAft>
              <a:buNone/>
            </a:pPr>
            <a:r>
              <a:rPr lang="en" sz="1300"/>
              <a:t>Business logic</a:t>
            </a:r>
            <a:endParaRPr sz="1300"/>
          </a:p>
        </p:txBody>
      </p:sp>
      <p:sp>
        <p:nvSpPr>
          <p:cNvPr id="13" name="Google Shape;58;p13">
            <a:extLst>
              <a:ext uri="{FF2B5EF4-FFF2-40B4-BE49-F238E27FC236}">
                <a16:creationId xmlns:a16="http://schemas.microsoft.com/office/drawing/2014/main" id="{DD269CEA-0DDF-7714-F73E-7650AE82EBDF}"/>
              </a:ext>
            </a:extLst>
          </p:cNvPr>
          <p:cNvSpPr/>
          <p:nvPr/>
        </p:nvSpPr>
        <p:spPr>
          <a:xfrm>
            <a:off x="2893110" y="5337065"/>
            <a:ext cx="8936100" cy="767229"/>
          </a:xfrm>
          <a:prstGeom prst="roundRect">
            <a:avLst>
              <a:gd name="adj" fmla="val 16667"/>
            </a:avLst>
          </a:prstGeom>
          <a:solidFill>
            <a:srgbClr val="B6D7A8"/>
          </a:solidFill>
          <a:ln>
            <a:noFill/>
          </a:ln>
        </p:spPr>
        <p:txBody>
          <a:bodyPr spcFirstLastPara="1" wrap="square" lIns="91425" tIns="0" rIns="91425" bIns="0" anchor="ctr" anchorCtr="0">
            <a:noAutofit/>
          </a:bodyPr>
          <a:lstStyle/>
          <a:p>
            <a:pPr lvl="0" algn="ctr"/>
            <a:r>
              <a:rPr lang="en" b="1" dirty="0"/>
              <a:t>Platform/OS Native Layers</a:t>
            </a:r>
            <a:br>
              <a:rPr lang="en" dirty="0"/>
            </a:br>
            <a:r>
              <a:rPr lang="en" dirty="0"/>
              <a:t>(Android, iOS, </a:t>
            </a:r>
            <a:r>
              <a:rPr lang="en" dirty="0" err="1"/>
              <a:t>HarmonyOS</a:t>
            </a:r>
            <a:r>
              <a:rPr lang="en" dirty="0"/>
              <a:t>, Desktop, </a:t>
            </a:r>
            <a:r>
              <a:rPr lang="en" dirty="0" err="1"/>
              <a:t>etc</a:t>
            </a:r>
            <a:r>
              <a:rPr lang="en" dirty="0"/>
              <a:t>)</a:t>
            </a:r>
            <a:endParaRPr dirty="0"/>
          </a:p>
        </p:txBody>
      </p:sp>
      <p:sp>
        <p:nvSpPr>
          <p:cNvPr id="17" name="Google Shape;60;p13">
            <a:extLst>
              <a:ext uri="{FF2B5EF4-FFF2-40B4-BE49-F238E27FC236}">
                <a16:creationId xmlns:a16="http://schemas.microsoft.com/office/drawing/2014/main" id="{7D720CE0-D13F-60E9-86F1-345994EC7B55}"/>
              </a:ext>
            </a:extLst>
          </p:cNvPr>
          <p:cNvSpPr/>
          <p:nvPr/>
        </p:nvSpPr>
        <p:spPr>
          <a:xfrm>
            <a:off x="7361110" y="2416887"/>
            <a:ext cx="4404000" cy="2673600"/>
          </a:xfrm>
          <a:prstGeom prst="roundRect">
            <a:avLst>
              <a:gd name="adj" fmla="val 16667"/>
            </a:avLst>
          </a:prstGeom>
          <a:solidFill>
            <a:srgbClr val="D9D2E9"/>
          </a:solidFill>
          <a:ln>
            <a:noFill/>
          </a:ln>
        </p:spPr>
        <p:txBody>
          <a:bodyPr spcFirstLastPara="1" wrap="square" lIns="0" tIns="0" rIns="91440" bIns="0" anchor="t" anchorCtr="0">
            <a:noAutofit/>
          </a:bodyPr>
          <a:lstStyle/>
          <a:p>
            <a:pPr marL="0" lvl="0" indent="0" algn="ctr" rtl="0">
              <a:spcBef>
                <a:spcPts val="0"/>
              </a:spcBef>
              <a:spcAft>
                <a:spcPts val="0"/>
              </a:spcAft>
              <a:buNone/>
            </a:pPr>
            <a:r>
              <a:rPr lang="en" b="1" dirty="0"/>
              <a:t>OSIRIS Platform Abstractions</a:t>
            </a:r>
            <a:endParaRPr b="1" dirty="0"/>
          </a:p>
        </p:txBody>
      </p:sp>
      <p:sp>
        <p:nvSpPr>
          <p:cNvPr id="18" name="Google Shape;61;p13">
            <a:extLst>
              <a:ext uri="{FF2B5EF4-FFF2-40B4-BE49-F238E27FC236}">
                <a16:creationId xmlns:a16="http://schemas.microsoft.com/office/drawing/2014/main" id="{F30CD678-3F2D-4AC8-0FBC-90A1E433B9BD}"/>
              </a:ext>
            </a:extLst>
          </p:cNvPr>
          <p:cNvSpPr/>
          <p:nvPr/>
        </p:nvSpPr>
        <p:spPr>
          <a:xfrm>
            <a:off x="7640860" y="2911637"/>
            <a:ext cx="827400" cy="321900"/>
          </a:xfrm>
          <a:prstGeom prst="roundRect">
            <a:avLst>
              <a:gd name="adj" fmla="val 16667"/>
            </a:avLst>
          </a:prstGeom>
          <a:solidFill>
            <a:srgbClr val="B4A7D6"/>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 sz="1000"/>
              <a:t>Networking</a:t>
            </a:r>
            <a:endParaRPr sz="1000"/>
          </a:p>
        </p:txBody>
      </p:sp>
      <p:sp>
        <p:nvSpPr>
          <p:cNvPr id="19" name="Google Shape;62;p13">
            <a:extLst>
              <a:ext uri="{FF2B5EF4-FFF2-40B4-BE49-F238E27FC236}">
                <a16:creationId xmlns:a16="http://schemas.microsoft.com/office/drawing/2014/main" id="{A1CF6CF3-46F6-51FE-04FA-E249F546EDD5}"/>
              </a:ext>
            </a:extLst>
          </p:cNvPr>
          <p:cNvSpPr/>
          <p:nvPr/>
        </p:nvSpPr>
        <p:spPr>
          <a:xfrm>
            <a:off x="8633768" y="2911637"/>
            <a:ext cx="827400" cy="321900"/>
          </a:xfrm>
          <a:prstGeom prst="roundRect">
            <a:avLst>
              <a:gd name="adj" fmla="val 16667"/>
            </a:avLst>
          </a:prstGeom>
          <a:solidFill>
            <a:srgbClr val="B4A7D6"/>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 sz="1000"/>
              <a:t>State mgmt</a:t>
            </a:r>
            <a:endParaRPr sz="1000"/>
          </a:p>
        </p:txBody>
      </p:sp>
      <p:sp>
        <p:nvSpPr>
          <p:cNvPr id="20" name="Google Shape;63;p13">
            <a:extLst>
              <a:ext uri="{FF2B5EF4-FFF2-40B4-BE49-F238E27FC236}">
                <a16:creationId xmlns:a16="http://schemas.microsoft.com/office/drawing/2014/main" id="{F234EAF1-D595-127E-32B6-F4EF4350D432}"/>
              </a:ext>
            </a:extLst>
          </p:cNvPr>
          <p:cNvSpPr/>
          <p:nvPr/>
        </p:nvSpPr>
        <p:spPr>
          <a:xfrm>
            <a:off x="10619584" y="3340816"/>
            <a:ext cx="827400" cy="321900"/>
          </a:xfrm>
          <a:prstGeom prst="roundRect">
            <a:avLst>
              <a:gd name="adj" fmla="val 16667"/>
            </a:avLst>
          </a:prstGeom>
          <a:solidFill>
            <a:srgbClr val="B4A7D6"/>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 sz="1000"/>
              <a:t>Sensors</a:t>
            </a:r>
            <a:endParaRPr sz="1000"/>
          </a:p>
        </p:txBody>
      </p:sp>
      <p:sp>
        <p:nvSpPr>
          <p:cNvPr id="21" name="Google Shape;55;p13">
            <a:extLst>
              <a:ext uri="{FF2B5EF4-FFF2-40B4-BE49-F238E27FC236}">
                <a16:creationId xmlns:a16="http://schemas.microsoft.com/office/drawing/2014/main" id="{74010274-E165-0CED-2EB4-E1AB00D2D367}"/>
              </a:ext>
            </a:extLst>
          </p:cNvPr>
          <p:cNvSpPr/>
          <p:nvPr/>
        </p:nvSpPr>
        <p:spPr>
          <a:xfrm>
            <a:off x="5319160" y="3106787"/>
            <a:ext cx="1776300" cy="1540500"/>
          </a:xfrm>
          <a:prstGeom prst="roundRect">
            <a:avLst>
              <a:gd name="adj" fmla="val 16667"/>
            </a:avLst>
          </a:prstGeom>
          <a:solidFill>
            <a:srgbClr val="F4CCCC"/>
          </a:solidFill>
          <a:ln>
            <a:noFill/>
          </a:ln>
        </p:spPr>
        <p:txBody>
          <a:bodyPr spcFirstLastPara="1" wrap="square" lIns="91425" tIns="0" rIns="91425" bIns="0" anchor="ctr" anchorCtr="0">
            <a:noAutofit/>
          </a:bodyPr>
          <a:lstStyle/>
          <a:p>
            <a:pPr marL="0" lvl="0" indent="0" algn="ctr" rtl="0">
              <a:spcBef>
                <a:spcPts val="0"/>
              </a:spcBef>
              <a:spcAft>
                <a:spcPts val="0"/>
              </a:spcAft>
              <a:buNone/>
            </a:pPr>
            <a:r>
              <a:rPr lang="en" b="1" dirty="0"/>
              <a:t>Concurrent Runtime</a:t>
            </a:r>
            <a:endParaRPr b="1" dirty="0"/>
          </a:p>
          <a:p>
            <a:pPr marL="0" lvl="0" indent="0" algn="ctr" rtl="0">
              <a:spcBef>
                <a:spcPts val="1000"/>
              </a:spcBef>
              <a:spcAft>
                <a:spcPts val="0"/>
              </a:spcAft>
              <a:buNone/>
            </a:pPr>
            <a:r>
              <a:rPr lang="en" sz="1600" i="1" dirty="0"/>
              <a:t>async executor,</a:t>
            </a:r>
            <a:br>
              <a:rPr lang="en" sz="1600" i="1" dirty="0"/>
            </a:br>
            <a:r>
              <a:rPr lang="en" sz="1600" i="1" dirty="0"/>
              <a:t>multithreading,</a:t>
            </a:r>
            <a:br>
              <a:rPr lang="en" sz="1600" i="1" dirty="0"/>
            </a:br>
            <a:r>
              <a:rPr lang="en" sz="1600" i="1" dirty="0"/>
              <a:t>thread pools</a:t>
            </a:r>
            <a:endParaRPr sz="1600" i="1" dirty="0"/>
          </a:p>
        </p:txBody>
      </p:sp>
      <p:sp>
        <p:nvSpPr>
          <p:cNvPr id="22" name="Google Shape;64;p13">
            <a:extLst>
              <a:ext uri="{FF2B5EF4-FFF2-40B4-BE49-F238E27FC236}">
                <a16:creationId xmlns:a16="http://schemas.microsoft.com/office/drawing/2014/main" id="{783B3F83-9676-3EB1-6D1C-0C88B97CFC8F}"/>
              </a:ext>
            </a:extLst>
          </p:cNvPr>
          <p:cNvSpPr/>
          <p:nvPr/>
        </p:nvSpPr>
        <p:spPr>
          <a:xfrm rot="10800000" flipH="1">
            <a:off x="7771660" y="4695297"/>
            <a:ext cx="3582900" cy="303000"/>
          </a:xfrm>
          <a:prstGeom prst="trapezoid">
            <a:avLst>
              <a:gd name="adj" fmla="val 46081"/>
            </a:avLst>
          </a:prstGeom>
          <a:solidFill>
            <a:srgbClr val="674EA7"/>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endParaRPr>
              <a:solidFill>
                <a:srgbClr val="FFFFFF"/>
              </a:solidFill>
            </a:endParaRPr>
          </a:p>
        </p:txBody>
      </p:sp>
      <p:sp>
        <p:nvSpPr>
          <p:cNvPr id="23" name="Google Shape;65;p13">
            <a:extLst>
              <a:ext uri="{FF2B5EF4-FFF2-40B4-BE49-F238E27FC236}">
                <a16:creationId xmlns:a16="http://schemas.microsoft.com/office/drawing/2014/main" id="{B974077B-84AA-5F80-4FE8-3E30DB0C9568}"/>
              </a:ext>
            </a:extLst>
          </p:cNvPr>
          <p:cNvSpPr/>
          <p:nvPr/>
        </p:nvSpPr>
        <p:spPr>
          <a:xfrm>
            <a:off x="5477260" y="863900"/>
            <a:ext cx="2426700" cy="639130"/>
          </a:xfrm>
          <a:prstGeom prst="roundRect">
            <a:avLst>
              <a:gd name="adj" fmla="val 16667"/>
            </a:avLst>
          </a:prstGeom>
          <a:solidFill>
            <a:srgbClr val="A4C2F4"/>
          </a:solidFill>
          <a:ln w="9525" cap="flat" cmpd="sng">
            <a:solidFill>
              <a:srgbClr val="000000"/>
            </a:solidFill>
            <a:prstDash val="solid"/>
            <a:round/>
            <a:headEnd type="none" w="sm" len="sm"/>
            <a:tailEnd type="none" w="sm" len="sm"/>
          </a:ln>
        </p:spPr>
        <p:txBody>
          <a:bodyPr spcFirstLastPara="1" wrap="square" lIns="91425" tIns="0" rIns="91425" bIns="0" anchor="ctr" anchorCtr="0">
            <a:noAutofit/>
          </a:bodyPr>
          <a:lstStyle/>
          <a:p>
            <a:pPr marL="0" lvl="0" indent="0" algn="ctr" rtl="0">
              <a:spcBef>
                <a:spcPts val="0"/>
              </a:spcBef>
              <a:spcAft>
                <a:spcPts val="0"/>
              </a:spcAft>
              <a:buNone/>
            </a:pPr>
            <a:r>
              <a:rPr lang="en" sz="1300"/>
              <a:t>Application logic</a:t>
            </a:r>
            <a:endParaRPr sz="1300"/>
          </a:p>
        </p:txBody>
      </p:sp>
      <p:cxnSp>
        <p:nvCxnSpPr>
          <p:cNvPr id="24" name="Google Shape;66;p13">
            <a:extLst>
              <a:ext uri="{FF2B5EF4-FFF2-40B4-BE49-F238E27FC236}">
                <a16:creationId xmlns:a16="http://schemas.microsoft.com/office/drawing/2014/main" id="{0635E248-47C6-0B48-56D9-35BC61018C0B}"/>
              </a:ext>
            </a:extLst>
          </p:cNvPr>
          <p:cNvCxnSpPr>
            <a:cxnSpLocks/>
            <a:endCxn id="21" idx="0"/>
          </p:cNvCxnSpPr>
          <p:nvPr/>
        </p:nvCxnSpPr>
        <p:spPr>
          <a:xfrm>
            <a:off x="6207310" y="1503029"/>
            <a:ext cx="0" cy="1603758"/>
          </a:xfrm>
          <a:prstGeom prst="straightConnector1">
            <a:avLst/>
          </a:prstGeom>
          <a:noFill/>
          <a:ln w="9525" cap="flat" cmpd="sng">
            <a:solidFill>
              <a:srgbClr val="000000"/>
            </a:solidFill>
            <a:prstDash val="solid"/>
            <a:round/>
            <a:headEnd type="none" w="med" len="med"/>
            <a:tailEnd type="triangle" w="med" len="med"/>
          </a:ln>
        </p:spPr>
      </p:cxnSp>
      <p:cxnSp>
        <p:nvCxnSpPr>
          <p:cNvPr id="25" name="Google Shape;67;p13">
            <a:extLst>
              <a:ext uri="{FF2B5EF4-FFF2-40B4-BE49-F238E27FC236}">
                <a16:creationId xmlns:a16="http://schemas.microsoft.com/office/drawing/2014/main" id="{1DFA27ED-3A05-7569-8E05-D20522B7DFB4}"/>
              </a:ext>
            </a:extLst>
          </p:cNvPr>
          <p:cNvCxnSpPr>
            <a:cxnSpLocks/>
            <a:stCxn id="23" idx="2"/>
            <a:endCxn id="17" idx="0"/>
          </p:cNvCxnSpPr>
          <p:nvPr/>
        </p:nvCxnSpPr>
        <p:spPr>
          <a:xfrm rot="16200000" flipH="1">
            <a:off x="7669932" y="523708"/>
            <a:ext cx="913857" cy="2872500"/>
          </a:xfrm>
          <a:prstGeom prst="bentConnector3">
            <a:avLst>
              <a:gd name="adj1" fmla="val 67867"/>
            </a:avLst>
          </a:prstGeom>
          <a:noFill/>
          <a:ln w="9525" cap="flat" cmpd="sng">
            <a:solidFill>
              <a:srgbClr val="000000"/>
            </a:solidFill>
            <a:prstDash val="solid"/>
            <a:round/>
            <a:headEnd type="none" w="med" len="med"/>
            <a:tailEnd type="triangle" w="med" len="med"/>
          </a:ln>
        </p:spPr>
      </p:cxnSp>
      <p:cxnSp>
        <p:nvCxnSpPr>
          <p:cNvPr id="26" name="Google Shape;68;p13">
            <a:extLst>
              <a:ext uri="{FF2B5EF4-FFF2-40B4-BE49-F238E27FC236}">
                <a16:creationId xmlns:a16="http://schemas.microsoft.com/office/drawing/2014/main" id="{300E11B8-D2E0-62B1-8AA8-F03FF7F68B4D}"/>
              </a:ext>
            </a:extLst>
          </p:cNvPr>
          <p:cNvCxnSpPr>
            <a:cxnSpLocks/>
            <a:stCxn id="12" idx="2"/>
          </p:cNvCxnSpPr>
          <p:nvPr/>
        </p:nvCxnSpPr>
        <p:spPr>
          <a:xfrm>
            <a:off x="9919015" y="1503030"/>
            <a:ext cx="0" cy="913857"/>
          </a:xfrm>
          <a:prstGeom prst="straightConnector1">
            <a:avLst/>
          </a:prstGeom>
          <a:noFill/>
          <a:ln w="9525" cap="flat" cmpd="sng">
            <a:solidFill>
              <a:srgbClr val="000000"/>
            </a:solidFill>
            <a:prstDash val="solid"/>
            <a:round/>
            <a:headEnd type="none" w="med" len="med"/>
            <a:tailEnd type="triangle" w="med" len="med"/>
          </a:ln>
        </p:spPr>
      </p:cxnSp>
      <p:cxnSp>
        <p:nvCxnSpPr>
          <p:cNvPr id="27" name="Google Shape;69;p13">
            <a:extLst>
              <a:ext uri="{FF2B5EF4-FFF2-40B4-BE49-F238E27FC236}">
                <a16:creationId xmlns:a16="http://schemas.microsoft.com/office/drawing/2014/main" id="{06176FA6-CDE0-CC31-C223-011E3A2D04D2}"/>
              </a:ext>
            </a:extLst>
          </p:cNvPr>
          <p:cNvCxnSpPr>
            <a:cxnSpLocks/>
          </p:cNvCxnSpPr>
          <p:nvPr/>
        </p:nvCxnSpPr>
        <p:spPr>
          <a:xfrm>
            <a:off x="4274218" y="5090486"/>
            <a:ext cx="0" cy="241973"/>
          </a:xfrm>
          <a:prstGeom prst="straightConnector1">
            <a:avLst/>
          </a:prstGeom>
          <a:noFill/>
          <a:ln w="9525" cap="flat" cmpd="sng">
            <a:solidFill>
              <a:srgbClr val="000000"/>
            </a:solidFill>
            <a:prstDash val="solid"/>
            <a:round/>
            <a:headEnd type="none" w="med" len="med"/>
            <a:tailEnd type="triangle" w="med" len="med"/>
          </a:ln>
        </p:spPr>
      </p:cxnSp>
      <p:cxnSp>
        <p:nvCxnSpPr>
          <p:cNvPr id="28" name="Google Shape;70;p13">
            <a:extLst>
              <a:ext uri="{FF2B5EF4-FFF2-40B4-BE49-F238E27FC236}">
                <a16:creationId xmlns:a16="http://schemas.microsoft.com/office/drawing/2014/main" id="{65A16898-8387-F32A-BE0C-D90FFFDC8E0A}"/>
              </a:ext>
            </a:extLst>
          </p:cNvPr>
          <p:cNvCxnSpPr>
            <a:cxnSpLocks/>
            <a:stCxn id="21" idx="2"/>
          </p:cNvCxnSpPr>
          <p:nvPr/>
        </p:nvCxnSpPr>
        <p:spPr>
          <a:xfrm>
            <a:off x="6207310" y="4647287"/>
            <a:ext cx="0" cy="689778"/>
          </a:xfrm>
          <a:prstGeom prst="straightConnector1">
            <a:avLst/>
          </a:prstGeom>
          <a:noFill/>
          <a:ln w="9525" cap="flat" cmpd="sng">
            <a:solidFill>
              <a:srgbClr val="000000"/>
            </a:solidFill>
            <a:prstDash val="solid"/>
            <a:round/>
            <a:headEnd type="none" w="med" len="med"/>
            <a:tailEnd type="triangle" w="med" len="med"/>
          </a:ln>
        </p:spPr>
      </p:cxnSp>
      <p:cxnSp>
        <p:nvCxnSpPr>
          <p:cNvPr id="29" name="Google Shape;71;p13">
            <a:extLst>
              <a:ext uri="{FF2B5EF4-FFF2-40B4-BE49-F238E27FC236}">
                <a16:creationId xmlns:a16="http://schemas.microsoft.com/office/drawing/2014/main" id="{C4D73E93-BBA7-6479-2B69-3601194B4C2A}"/>
              </a:ext>
            </a:extLst>
          </p:cNvPr>
          <p:cNvCxnSpPr>
            <a:cxnSpLocks/>
            <a:stCxn id="17" idx="2"/>
          </p:cNvCxnSpPr>
          <p:nvPr/>
        </p:nvCxnSpPr>
        <p:spPr>
          <a:xfrm>
            <a:off x="9563110" y="5090487"/>
            <a:ext cx="0" cy="246578"/>
          </a:xfrm>
          <a:prstGeom prst="straightConnector1">
            <a:avLst/>
          </a:prstGeom>
          <a:noFill/>
          <a:ln w="9525" cap="flat" cmpd="sng">
            <a:solidFill>
              <a:srgbClr val="000000"/>
            </a:solidFill>
            <a:prstDash val="solid"/>
            <a:round/>
            <a:headEnd type="none" w="med" len="med"/>
            <a:tailEnd type="triangle" w="med" len="med"/>
          </a:ln>
        </p:spPr>
      </p:cxnSp>
      <p:cxnSp>
        <p:nvCxnSpPr>
          <p:cNvPr id="30" name="Google Shape;72;p13">
            <a:extLst>
              <a:ext uri="{FF2B5EF4-FFF2-40B4-BE49-F238E27FC236}">
                <a16:creationId xmlns:a16="http://schemas.microsoft.com/office/drawing/2014/main" id="{A5156D09-E5EF-F919-3B7C-00BAEE90D2F7}"/>
              </a:ext>
            </a:extLst>
          </p:cNvPr>
          <p:cNvCxnSpPr>
            <a:cxnSpLocks/>
            <a:stCxn id="23" idx="1"/>
          </p:cNvCxnSpPr>
          <p:nvPr/>
        </p:nvCxnSpPr>
        <p:spPr>
          <a:xfrm flipH="1" flipV="1">
            <a:off x="4738226" y="1181533"/>
            <a:ext cx="739034" cy="1932"/>
          </a:xfrm>
          <a:prstGeom prst="straightConnector1">
            <a:avLst/>
          </a:prstGeom>
          <a:noFill/>
          <a:ln w="9525" cap="flat" cmpd="sng">
            <a:solidFill>
              <a:srgbClr val="000000"/>
            </a:solidFill>
            <a:prstDash val="solid"/>
            <a:round/>
            <a:headEnd type="none" w="med" len="med"/>
            <a:tailEnd type="triangle" w="med" len="med"/>
          </a:ln>
        </p:spPr>
      </p:cxnSp>
      <p:cxnSp>
        <p:nvCxnSpPr>
          <p:cNvPr id="31" name="Google Shape;74;p13">
            <a:extLst>
              <a:ext uri="{FF2B5EF4-FFF2-40B4-BE49-F238E27FC236}">
                <a16:creationId xmlns:a16="http://schemas.microsoft.com/office/drawing/2014/main" id="{B4922B7D-DF3C-CCC1-EF0C-8CABF829ECE9}"/>
              </a:ext>
            </a:extLst>
          </p:cNvPr>
          <p:cNvCxnSpPr>
            <a:cxnSpLocks/>
            <a:stCxn id="23" idx="3"/>
            <a:endCxn id="12" idx="1"/>
          </p:cNvCxnSpPr>
          <p:nvPr/>
        </p:nvCxnSpPr>
        <p:spPr>
          <a:xfrm>
            <a:off x="7903960" y="1183465"/>
            <a:ext cx="801705" cy="0"/>
          </a:xfrm>
          <a:prstGeom prst="straightConnector1">
            <a:avLst/>
          </a:prstGeom>
          <a:noFill/>
          <a:ln w="9525" cap="flat" cmpd="sng">
            <a:solidFill>
              <a:srgbClr val="000000"/>
            </a:solidFill>
            <a:prstDash val="solid"/>
            <a:round/>
            <a:headEnd type="triangle" w="med" len="med"/>
            <a:tailEnd type="triangle" w="med" len="med"/>
          </a:ln>
        </p:spPr>
      </p:cxnSp>
      <p:sp>
        <p:nvSpPr>
          <p:cNvPr id="32" name="Google Shape;73;p13">
            <a:extLst>
              <a:ext uri="{FF2B5EF4-FFF2-40B4-BE49-F238E27FC236}">
                <a16:creationId xmlns:a16="http://schemas.microsoft.com/office/drawing/2014/main" id="{35092CAC-F24F-DE01-6296-F5E694336454}"/>
              </a:ext>
            </a:extLst>
          </p:cNvPr>
          <p:cNvSpPr/>
          <p:nvPr/>
        </p:nvSpPr>
        <p:spPr>
          <a:xfrm>
            <a:off x="3102460" y="622908"/>
            <a:ext cx="1780500" cy="1078389"/>
          </a:xfrm>
          <a:prstGeom prst="roundRect">
            <a:avLst>
              <a:gd name="adj" fmla="val 16667"/>
            </a:avLst>
          </a:prstGeom>
          <a:noFill/>
          <a:ln w="9525" cap="flat" cmpd="sng">
            <a:solidFill>
              <a:srgbClr val="666666"/>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75;p13">
            <a:extLst>
              <a:ext uri="{FF2B5EF4-FFF2-40B4-BE49-F238E27FC236}">
                <a16:creationId xmlns:a16="http://schemas.microsoft.com/office/drawing/2014/main" id="{94CAA38C-85C1-4E31-B842-4016B7A2A2EF}"/>
              </a:ext>
            </a:extLst>
          </p:cNvPr>
          <p:cNvSpPr/>
          <p:nvPr/>
        </p:nvSpPr>
        <p:spPr>
          <a:xfrm>
            <a:off x="3257383" y="743690"/>
            <a:ext cx="579300" cy="832382"/>
          </a:xfrm>
          <a:prstGeom prst="roundRect">
            <a:avLst>
              <a:gd name="adj" fmla="val 16667"/>
            </a:avLst>
          </a:prstGeom>
          <a:solidFill>
            <a:srgbClr val="A4C2F4"/>
          </a:solidFill>
          <a:ln w="9525" cap="flat" cmpd="sng">
            <a:solidFill>
              <a:srgbClr val="000000"/>
            </a:solidFill>
            <a:prstDash val="solid"/>
            <a:round/>
            <a:headEnd type="none" w="sm" len="sm"/>
            <a:tailEnd type="none" w="sm" len="sm"/>
          </a:ln>
        </p:spPr>
        <p:txBody>
          <a:bodyPr spcFirstLastPara="1" wrap="square" lIns="91425" tIns="0" rIns="91425" bIns="0" anchor="ctr" anchorCtr="0">
            <a:noAutofit/>
          </a:bodyPr>
          <a:lstStyle/>
          <a:p>
            <a:pPr marL="0" lvl="0" indent="0" algn="ctr" rtl="0">
              <a:spcBef>
                <a:spcPts val="0"/>
              </a:spcBef>
              <a:spcAft>
                <a:spcPts val="0"/>
              </a:spcAft>
              <a:buNone/>
            </a:pPr>
            <a:r>
              <a:rPr lang="en" sz="1300"/>
              <a:t>UI logic</a:t>
            </a:r>
            <a:endParaRPr sz="1300"/>
          </a:p>
        </p:txBody>
      </p:sp>
      <p:sp>
        <p:nvSpPr>
          <p:cNvPr id="34" name="Google Shape;76;p13">
            <a:extLst>
              <a:ext uri="{FF2B5EF4-FFF2-40B4-BE49-F238E27FC236}">
                <a16:creationId xmlns:a16="http://schemas.microsoft.com/office/drawing/2014/main" id="{A6ECCE50-E90F-0272-5B2C-351C84F1B8E3}"/>
              </a:ext>
            </a:extLst>
          </p:cNvPr>
          <p:cNvSpPr/>
          <p:nvPr/>
        </p:nvSpPr>
        <p:spPr>
          <a:xfrm>
            <a:off x="4155113" y="743690"/>
            <a:ext cx="579300" cy="832382"/>
          </a:xfrm>
          <a:prstGeom prst="roundRect">
            <a:avLst>
              <a:gd name="adj" fmla="val 16667"/>
            </a:avLst>
          </a:prstGeom>
          <a:solidFill>
            <a:srgbClr val="A4C2F4"/>
          </a:solidFill>
          <a:ln w="9525" cap="flat" cmpd="sng">
            <a:solidFill>
              <a:srgbClr val="000000"/>
            </a:solidFill>
            <a:prstDash val="solid"/>
            <a:round/>
            <a:headEnd type="none" w="sm" len="sm"/>
            <a:tailEnd type="none" w="sm" len="sm"/>
          </a:ln>
        </p:spPr>
        <p:txBody>
          <a:bodyPr spcFirstLastPara="1" wrap="square" lIns="91425" tIns="0" rIns="91425" bIns="0" anchor="ctr" anchorCtr="0">
            <a:noAutofit/>
          </a:bodyPr>
          <a:lstStyle/>
          <a:p>
            <a:pPr marL="0" lvl="0" indent="0" algn="ctr" rtl="0">
              <a:spcBef>
                <a:spcPts val="0"/>
              </a:spcBef>
              <a:spcAft>
                <a:spcPts val="0"/>
              </a:spcAft>
              <a:buNone/>
            </a:pPr>
            <a:r>
              <a:rPr lang="en" sz="1300"/>
              <a:t>UX logic</a:t>
            </a:r>
            <a:endParaRPr sz="1300"/>
          </a:p>
        </p:txBody>
      </p:sp>
      <p:cxnSp>
        <p:nvCxnSpPr>
          <p:cNvPr id="35" name="Google Shape;77;p13">
            <a:extLst>
              <a:ext uri="{FF2B5EF4-FFF2-40B4-BE49-F238E27FC236}">
                <a16:creationId xmlns:a16="http://schemas.microsoft.com/office/drawing/2014/main" id="{5305FE52-59DE-FB2A-D969-902343103934}"/>
              </a:ext>
            </a:extLst>
          </p:cNvPr>
          <p:cNvCxnSpPr>
            <a:stCxn id="33" idx="3"/>
            <a:endCxn id="34" idx="1"/>
          </p:cNvCxnSpPr>
          <p:nvPr/>
        </p:nvCxnSpPr>
        <p:spPr>
          <a:xfrm>
            <a:off x="3836683" y="1159881"/>
            <a:ext cx="318430" cy="0"/>
          </a:xfrm>
          <a:prstGeom prst="straightConnector1">
            <a:avLst/>
          </a:prstGeom>
          <a:noFill/>
          <a:ln w="9525" cap="flat" cmpd="sng">
            <a:solidFill>
              <a:srgbClr val="000000"/>
            </a:solidFill>
            <a:prstDash val="solid"/>
            <a:round/>
            <a:headEnd type="triangle" w="med" len="med"/>
            <a:tailEnd type="triangle" w="med" len="med"/>
          </a:ln>
        </p:spPr>
      </p:cxnSp>
      <p:cxnSp>
        <p:nvCxnSpPr>
          <p:cNvPr id="36" name="Google Shape;78;p13">
            <a:extLst>
              <a:ext uri="{FF2B5EF4-FFF2-40B4-BE49-F238E27FC236}">
                <a16:creationId xmlns:a16="http://schemas.microsoft.com/office/drawing/2014/main" id="{8A62DF98-1AFD-50F6-5887-6F1FE1240C3A}"/>
              </a:ext>
            </a:extLst>
          </p:cNvPr>
          <p:cNvCxnSpPr>
            <a:cxnSpLocks/>
            <a:endCxn id="2" idx="0"/>
          </p:cNvCxnSpPr>
          <p:nvPr/>
        </p:nvCxnSpPr>
        <p:spPr>
          <a:xfrm>
            <a:off x="3970812" y="1705903"/>
            <a:ext cx="0" cy="576133"/>
          </a:xfrm>
          <a:prstGeom prst="straightConnector1">
            <a:avLst/>
          </a:prstGeom>
          <a:noFill/>
          <a:ln w="9525" cap="flat" cmpd="sng">
            <a:solidFill>
              <a:srgbClr val="000000"/>
            </a:solidFill>
            <a:prstDash val="solid"/>
            <a:round/>
            <a:headEnd type="triangle" w="med" len="med"/>
            <a:tailEnd type="triangle" w="med" len="med"/>
          </a:ln>
        </p:spPr>
      </p:cxnSp>
      <p:sp>
        <p:nvSpPr>
          <p:cNvPr id="39" name="Google Shape;81;p13">
            <a:extLst>
              <a:ext uri="{FF2B5EF4-FFF2-40B4-BE49-F238E27FC236}">
                <a16:creationId xmlns:a16="http://schemas.microsoft.com/office/drawing/2014/main" id="{6D87C325-01B3-1076-E86B-70BA6C04B83E}"/>
              </a:ext>
            </a:extLst>
          </p:cNvPr>
          <p:cNvSpPr/>
          <p:nvPr/>
        </p:nvSpPr>
        <p:spPr>
          <a:xfrm>
            <a:off x="3572484" y="4365078"/>
            <a:ext cx="636514" cy="241973"/>
          </a:xfrm>
          <a:prstGeom prst="roundRect">
            <a:avLst>
              <a:gd name="adj" fmla="val 16667"/>
            </a:avLst>
          </a:prstGeom>
          <a:solidFill>
            <a:srgbClr val="E69138"/>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 sz="1050" dirty="0">
                <a:solidFill>
                  <a:srgbClr val="E69138"/>
                </a:solidFill>
              </a:rPr>
              <a:t>Animation</a:t>
            </a:r>
            <a:endParaRPr sz="1050" dirty="0">
              <a:solidFill>
                <a:srgbClr val="E69138"/>
              </a:solidFill>
            </a:endParaRPr>
          </a:p>
        </p:txBody>
      </p:sp>
      <p:cxnSp>
        <p:nvCxnSpPr>
          <p:cNvPr id="40" name="Google Shape;82;p13">
            <a:extLst>
              <a:ext uri="{FF2B5EF4-FFF2-40B4-BE49-F238E27FC236}">
                <a16:creationId xmlns:a16="http://schemas.microsoft.com/office/drawing/2014/main" id="{3934D15F-492A-E0BC-68B7-0BB3607372DA}"/>
              </a:ext>
            </a:extLst>
          </p:cNvPr>
          <p:cNvCxnSpPr>
            <a:cxnSpLocks/>
          </p:cNvCxnSpPr>
          <p:nvPr/>
        </p:nvCxnSpPr>
        <p:spPr>
          <a:xfrm>
            <a:off x="5053510" y="2834277"/>
            <a:ext cx="2304740" cy="0"/>
          </a:xfrm>
          <a:prstGeom prst="straightConnector1">
            <a:avLst/>
          </a:prstGeom>
          <a:noFill/>
          <a:ln w="9525" cap="flat" cmpd="sng">
            <a:solidFill>
              <a:srgbClr val="000000"/>
            </a:solidFill>
            <a:prstDash val="solid"/>
            <a:round/>
            <a:headEnd type="none" w="med" len="med"/>
            <a:tailEnd type="triangle" w="med" len="med"/>
          </a:ln>
        </p:spPr>
      </p:cxnSp>
      <p:sp>
        <p:nvSpPr>
          <p:cNvPr id="41" name="Google Shape;83;p13">
            <a:extLst>
              <a:ext uri="{FF2B5EF4-FFF2-40B4-BE49-F238E27FC236}">
                <a16:creationId xmlns:a16="http://schemas.microsoft.com/office/drawing/2014/main" id="{43AA4698-BCF1-05DD-A3E6-A0D3E08D5075}"/>
              </a:ext>
            </a:extLst>
          </p:cNvPr>
          <p:cNvSpPr/>
          <p:nvPr/>
        </p:nvSpPr>
        <p:spPr>
          <a:xfrm>
            <a:off x="4369668" y="4378029"/>
            <a:ext cx="561006" cy="241973"/>
          </a:xfrm>
          <a:prstGeom prst="roundRect">
            <a:avLst>
              <a:gd name="adj" fmla="val 16667"/>
            </a:avLst>
          </a:prstGeom>
          <a:solidFill>
            <a:srgbClr val="E69138"/>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 sz="1050" dirty="0">
                <a:solidFill>
                  <a:srgbClr val="E69138"/>
                </a:solidFill>
              </a:rPr>
              <a:t>Gestures</a:t>
            </a:r>
            <a:endParaRPr sz="1050" dirty="0">
              <a:solidFill>
                <a:srgbClr val="E69138"/>
              </a:solidFill>
            </a:endParaRPr>
          </a:p>
        </p:txBody>
      </p:sp>
      <p:sp>
        <p:nvSpPr>
          <p:cNvPr id="42" name="Google Shape;84;p13">
            <a:extLst>
              <a:ext uri="{FF2B5EF4-FFF2-40B4-BE49-F238E27FC236}">
                <a16:creationId xmlns:a16="http://schemas.microsoft.com/office/drawing/2014/main" id="{5D3DF08F-097C-0961-2F18-080AF9B6616E}"/>
              </a:ext>
            </a:extLst>
          </p:cNvPr>
          <p:cNvSpPr/>
          <p:nvPr/>
        </p:nvSpPr>
        <p:spPr>
          <a:xfrm>
            <a:off x="3747796" y="4732642"/>
            <a:ext cx="993858" cy="241973"/>
          </a:xfrm>
          <a:prstGeom prst="roundRect">
            <a:avLst>
              <a:gd name="adj" fmla="val 16667"/>
            </a:avLst>
          </a:prstGeom>
          <a:solidFill>
            <a:srgbClr val="E69138"/>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 sz="1200" dirty="0">
                <a:solidFill>
                  <a:srgbClr val="E69138"/>
                </a:solidFill>
              </a:rPr>
              <a:t>Render</a:t>
            </a:r>
            <a:endParaRPr sz="1200" dirty="0">
              <a:solidFill>
                <a:srgbClr val="E69138"/>
              </a:solidFill>
            </a:endParaRPr>
          </a:p>
        </p:txBody>
      </p:sp>
      <p:sp>
        <p:nvSpPr>
          <p:cNvPr id="43" name="Google Shape;85;p13">
            <a:extLst>
              <a:ext uri="{FF2B5EF4-FFF2-40B4-BE49-F238E27FC236}">
                <a16:creationId xmlns:a16="http://schemas.microsoft.com/office/drawing/2014/main" id="{A856CA80-DD69-4092-FE20-125E296AE5F1}"/>
              </a:ext>
            </a:extLst>
          </p:cNvPr>
          <p:cNvSpPr/>
          <p:nvPr/>
        </p:nvSpPr>
        <p:spPr>
          <a:xfrm>
            <a:off x="10619584" y="2911637"/>
            <a:ext cx="827400" cy="321900"/>
          </a:xfrm>
          <a:prstGeom prst="roundRect">
            <a:avLst>
              <a:gd name="adj" fmla="val 16667"/>
            </a:avLst>
          </a:prstGeom>
          <a:solidFill>
            <a:srgbClr val="B4A7D6"/>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 sz="1000"/>
              <a:t>Multimedia</a:t>
            </a:r>
            <a:endParaRPr sz="800"/>
          </a:p>
        </p:txBody>
      </p:sp>
      <p:sp>
        <p:nvSpPr>
          <p:cNvPr id="44" name="Google Shape;86;p13">
            <a:extLst>
              <a:ext uri="{FF2B5EF4-FFF2-40B4-BE49-F238E27FC236}">
                <a16:creationId xmlns:a16="http://schemas.microsoft.com/office/drawing/2014/main" id="{171616DF-BB99-41B9-21FA-941B402C8CAD}"/>
              </a:ext>
            </a:extLst>
          </p:cNvPr>
          <p:cNvSpPr/>
          <p:nvPr/>
        </p:nvSpPr>
        <p:spPr>
          <a:xfrm>
            <a:off x="7640860" y="3340816"/>
            <a:ext cx="827400" cy="321900"/>
          </a:xfrm>
          <a:prstGeom prst="roundRect">
            <a:avLst>
              <a:gd name="adj" fmla="val 16667"/>
            </a:avLst>
          </a:prstGeom>
          <a:solidFill>
            <a:srgbClr val="B4A7D6"/>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 sz="1000"/>
              <a:t>Power</a:t>
            </a:r>
            <a:endParaRPr sz="1000"/>
          </a:p>
        </p:txBody>
      </p:sp>
      <p:sp>
        <p:nvSpPr>
          <p:cNvPr id="45" name="Google Shape;87;p13">
            <a:extLst>
              <a:ext uri="{FF2B5EF4-FFF2-40B4-BE49-F238E27FC236}">
                <a16:creationId xmlns:a16="http://schemas.microsoft.com/office/drawing/2014/main" id="{7C9CC64F-33DB-F442-666B-2817C07233D7}"/>
              </a:ext>
            </a:extLst>
          </p:cNvPr>
          <p:cNvSpPr/>
          <p:nvPr/>
        </p:nvSpPr>
        <p:spPr>
          <a:xfrm>
            <a:off x="8628930" y="3340816"/>
            <a:ext cx="827400" cy="321900"/>
          </a:xfrm>
          <a:prstGeom prst="roundRect">
            <a:avLst>
              <a:gd name="adj" fmla="val 16667"/>
            </a:avLst>
          </a:prstGeom>
          <a:solidFill>
            <a:srgbClr val="B4A7D6"/>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 sz="1000"/>
              <a:t>Permissions</a:t>
            </a:r>
            <a:endParaRPr sz="1000"/>
          </a:p>
        </p:txBody>
      </p:sp>
      <p:sp>
        <p:nvSpPr>
          <p:cNvPr id="46" name="Google Shape;88;p13">
            <a:extLst>
              <a:ext uri="{FF2B5EF4-FFF2-40B4-BE49-F238E27FC236}">
                <a16:creationId xmlns:a16="http://schemas.microsoft.com/office/drawing/2014/main" id="{1BB08C88-BC34-D430-20B5-8EAAA7D9AD4F}"/>
              </a:ext>
            </a:extLst>
          </p:cNvPr>
          <p:cNvSpPr/>
          <p:nvPr/>
        </p:nvSpPr>
        <p:spPr>
          <a:xfrm>
            <a:off x="9631514" y="3340816"/>
            <a:ext cx="827400" cy="321900"/>
          </a:xfrm>
          <a:prstGeom prst="roundRect">
            <a:avLst>
              <a:gd name="adj" fmla="val 16667"/>
            </a:avLst>
          </a:prstGeom>
          <a:solidFill>
            <a:srgbClr val="B4A7D6"/>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 sz="1000" dirty="0"/>
              <a:t>Connectivity</a:t>
            </a:r>
            <a:endParaRPr sz="1000" dirty="0"/>
          </a:p>
        </p:txBody>
      </p:sp>
      <p:sp>
        <p:nvSpPr>
          <p:cNvPr id="47" name="Google Shape;89;p13">
            <a:extLst>
              <a:ext uri="{FF2B5EF4-FFF2-40B4-BE49-F238E27FC236}">
                <a16:creationId xmlns:a16="http://schemas.microsoft.com/office/drawing/2014/main" id="{7F4C8588-EF3D-B999-5930-E516E8A63D12}"/>
              </a:ext>
            </a:extLst>
          </p:cNvPr>
          <p:cNvSpPr/>
          <p:nvPr/>
        </p:nvSpPr>
        <p:spPr>
          <a:xfrm>
            <a:off x="9621838" y="2911637"/>
            <a:ext cx="827400" cy="321900"/>
          </a:xfrm>
          <a:prstGeom prst="roundRect">
            <a:avLst>
              <a:gd name="adj" fmla="val 16667"/>
            </a:avLst>
          </a:prstGeom>
          <a:solidFill>
            <a:srgbClr val="B4A7D6"/>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 sz="1000"/>
              <a:t>Storage</a:t>
            </a:r>
            <a:endParaRPr sz="1000"/>
          </a:p>
        </p:txBody>
      </p:sp>
      <p:sp>
        <p:nvSpPr>
          <p:cNvPr id="48" name="Google Shape;90;p13">
            <a:extLst>
              <a:ext uri="{FF2B5EF4-FFF2-40B4-BE49-F238E27FC236}">
                <a16:creationId xmlns:a16="http://schemas.microsoft.com/office/drawing/2014/main" id="{26DA9840-9BF4-F716-FE2C-F68A196C6755}"/>
              </a:ext>
            </a:extLst>
          </p:cNvPr>
          <p:cNvSpPr/>
          <p:nvPr/>
        </p:nvSpPr>
        <p:spPr>
          <a:xfrm>
            <a:off x="7640860" y="3769994"/>
            <a:ext cx="827400" cy="321900"/>
          </a:xfrm>
          <a:prstGeom prst="roundRect">
            <a:avLst>
              <a:gd name="adj" fmla="val 16667"/>
            </a:avLst>
          </a:prstGeom>
          <a:solidFill>
            <a:srgbClr val="B4A7D6"/>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 sz="1000"/>
              <a:t>Input Events</a:t>
            </a:r>
            <a:endParaRPr sz="1000"/>
          </a:p>
        </p:txBody>
      </p:sp>
      <p:sp>
        <p:nvSpPr>
          <p:cNvPr id="49" name="Google Shape;91;p13">
            <a:extLst>
              <a:ext uri="{FF2B5EF4-FFF2-40B4-BE49-F238E27FC236}">
                <a16:creationId xmlns:a16="http://schemas.microsoft.com/office/drawing/2014/main" id="{80797006-171A-C625-153C-687C510D1B03}"/>
              </a:ext>
            </a:extLst>
          </p:cNvPr>
          <p:cNvSpPr/>
          <p:nvPr/>
        </p:nvSpPr>
        <p:spPr>
          <a:xfrm>
            <a:off x="8628930" y="3769994"/>
            <a:ext cx="827400" cy="321900"/>
          </a:xfrm>
          <a:prstGeom prst="roundRect">
            <a:avLst>
              <a:gd name="adj" fmla="val 16667"/>
            </a:avLst>
          </a:prstGeom>
          <a:solidFill>
            <a:srgbClr val="B4A7D6"/>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 sz="1000"/>
              <a:t>Audio</a:t>
            </a:r>
            <a:endParaRPr sz="1000"/>
          </a:p>
        </p:txBody>
      </p:sp>
      <p:sp>
        <p:nvSpPr>
          <p:cNvPr id="50" name="Google Shape;92;p13">
            <a:extLst>
              <a:ext uri="{FF2B5EF4-FFF2-40B4-BE49-F238E27FC236}">
                <a16:creationId xmlns:a16="http://schemas.microsoft.com/office/drawing/2014/main" id="{6231FF45-66E3-E5B3-B817-BDB3E19684B1}"/>
              </a:ext>
            </a:extLst>
          </p:cNvPr>
          <p:cNvSpPr/>
          <p:nvPr/>
        </p:nvSpPr>
        <p:spPr>
          <a:xfrm>
            <a:off x="9617001" y="3769994"/>
            <a:ext cx="827400" cy="321900"/>
          </a:xfrm>
          <a:prstGeom prst="roundRect">
            <a:avLst>
              <a:gd name="adj" fmla="val 16667"/>
            </a:avLst>
          </a:prstGeom>
          <a:solidFill>
            <a:srgbClr val="B4A7D6"/>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 sz="1000"/>
              <a:t>Location</a:t>
            </a:r>
            <a:endParaRPr sz="1000"/>
          </a:p>
        </p:txBody>
      </p:sp>
      <p:sp>
        <p:nvSpPr>
          <p:cNvPr id="51" name="Google Shape;93;p13">
            <a:extLst>
              <a:ext uri="{FF2B5EF4-FFF2-40B4-BE49-F238E27FC236}">
                <a16:creationId xmlns:a16="http://schemas.microsoft.com/office/drawing/2014/main" id="{FA41263A-7CC3-A52D-FF42-EF59CCDFD3BE}"/>
              </a:ext>
            </a:extLst>
          </p:cNvPr>
          <p:cNvSpPr/>
          <p:nvPr/>
        </p:nvSpPr>
        <p:spPr>
          <a:xfrm>
            <a:off x="10605071" y="3769994"/>
            <a:ext cx="827400" cy="321900"/>
          </a:xfrm>
          <a:prstGeom prst="roundRect">
            <a:avLst>
              <a:gd name="adj" fmla="val 16667"/>
            </a:avLst>
          </a:prstGeom>
          <a:solidFill>
            <a:srgbClr val="B4A7D6"/>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 sz="1000"/>
              <a:t>Notifications</a:t>
            </a:r>
            <a:endParaRPr sz="1000"/>
          </a:p>
        </p:txBody>
      </p:sp>
      <p:sp>
        <p:nvSpPr>
          <p:cNvPr id="52" name="Google Shape;94;p13">
            <a:extLst>
              <a:ext uri="{FF2B5EF4-FFF2-40B4-BE49-F238E27FC236}">
                <a16:creationId xmlns:a16="http://schemas.microsoft.com/office/drawing/2014/main" id="{9B3FEEAB-A421-80A9-A55E-BD87E249BFE5}"/>
              </a:ext>
            </a:extLst>
          </p:cNvPr>
          <p:cNvSpPr/>
          <p:nvPr/>
        </p:nvSpPr>
        <p:spPr>
          <a:xfrm>
            <a:off x="10605071" y="4199172"/>
            <a:ext cx="827400" cy="321900"/>
          </a:xfrm>
          <a:prstGeom prst="roundRect">
            <a:avLst>
              <a:gd name="adj" fmla="val 16667"/>
            </a:avLst>
          </a:prstGeom>
          <a:solidFill>
            <a:srgbClr val="B4A7D6"/>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 sz="1000"/>
              <a:t>Clipboard</a:t>
            </a:r>
            <a:endParaRPr sz="1000"/>
          </a:p>
        </p:txBody>
      </p:sp>
      <p:sp>
        <p:nvSpPr>
          <p:cNvPr id="53" name="Google Shape;95;p13">
            <a:extLst>
              <a:ext uri="{FF2B5EF4-FFF2-40B4-BE49-F238E27FC236}">
                <a16:creationId xmlns:a16="http://schemas.microsoft.com/office/drawing/2014/main" id="{2274F2D2-8906-BB08-EB84-E4C464B2D3D4}"/>
              </a:ext>
            </a:extLst>
          </p:cNvPr>
          <p:cNvSpPr/>
          <p:nvPr/>
        </p:nvSpPr>
        <p:spPr>
          <a:xfrm>
            <a:off x="9617001" y="4199172"/>
            <a:ext cx="827400" cy="321900"/>
          </a:xfrm>
          <a:prstGeom prst="roundRect">
            <a:avLst>
              <a:gd name="adj" fmla="val 16667"/>
            </a:avLst>
          </a:prstGeom>
          <a:solidFill>
            <a:srgbClr val="B4A7D6"/>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 sz="1000"/>
              <a:t>Drag &amp; Drop</a:t>
            </a:r>
            <a:endParaRPr sz="1000"/>
          </a:p>
        </p:txBody>
      </p:sp>
      <p:sp>
        <p:nvSpPr>
          <p:cNvPr id="54" name="Google Shape;96;p13">
            <a:extLst>
              <a:ext uri="{FF2B5EF4-FFF2-40B4-BE49-F238E27FC236}">
                <a16:creationId xmlns:a16="http://schemas.microsoft.com/office/drawing/2014/main" id="{9F35B000-E4E9-6675-77E8-2877245BCA2C}"/>
              </a:ext>
            </a:extLst>
          </p:cNvPr>
          <p:cNvSpPr/>
          <p:nvPr/>
        </p:nvSpPr>
        <p:spPr>
          <a:xfrm>
            <a:off x="8628930" y="4199172"/>
            <a:ext cx="827400" cy="321900"/>
          </a:xfrm>
          <a:prstGeom prst="roundRect">
            <a:avLst>
              <a:gd name="adj" fmla="val 16667"/>
            </a:avLst>
          </a:prstGeom>
          <a:solidFill>
            <a:srgbClr val="B4A7D6"/>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 sz="1000"/>
              <a:t>Time/Alarm</a:t>
            </a:r>
            <a:endParaRPr sz="1000"/>
          </a:p>
        </p:txBody>
      </p:sp>
      <p:sp>
        <p:nvSpPr>
          <p:cNvPr id="55" name="Google Shape;97;p13">
            <a:extLst>
              <a:ext uri="{FF2B5EF4-FFF2-40B4-BE49-F238E27FC236}">
                <a16:creationId xmlns:a16="http://schemas.microsoft.com/office/drawing/2014/main" id="{0FF6D002-F879-66CA-6A94-91C31411DD55}"/>
              </a:ext>
            </a:extLst>
          </p:cNvPr>
          <p:cNvSpPr/>
          <p:nvPr/>
        </p:nvSpPr>
        <p:spPr>
          <a:xfrm>
            <a:off x="7640860" y="4199184"/>
            <a:ext cx="827400" cy="321900"/>
          </a:xfrm>
          <a:prstGeom prst="roundRect">
            <a:avLst>
              <a:gd name="adj" fmla="val 16667"/>
            </a:avLst>
          </a:prstGeom>
          <a:solidFill>
            <a:srgbClr val="B4A7D6"/>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 sz="1000"/>
              <a:t>IPC/Signals</a:t>
            </a:r>
            <a:endParaRPr sz="1000"/>
          </a:p>
        </p:txBody>
      </p:sp>
      <p:sp>
        <p:nvSpPr>
          <p:cNvPr id="56" name="Google Shape;98;p13">
            <a:extLst>
              <a:ext uri="{FF2B5EF4-FFF2-40B4-BE49-F238E27FC236}">
                <a16:creationId xmlns:a16="http://schemas.microsoft.com/office/drawing/2014/main" id="{49FC1776-9F6F-50AB-15D5-005C6254BF80}"/>
              </a:ext>
            </a:extLst>
          </p:cNvPr>
          <p:cNvSpPr txBox="1"/>
          <p:nvPr/>
        </p:nvSpPr>
        <p:spPr>
          <a:xfrm>
            <a:off x="7638310" y="4709626"/>
            <a:ext cx="3849600" cy="400200"/>
          </a:xfrm>
          <a:prstGeom prst="rect">
            <a:avLst/>
          </a:prstGeom>
          <a:noFill/>
          <a:ln>
            <a:noFill/>
          </a:ln>
        </p:spPr>
        <p:txBody>
          <a:bodyPr spcFirstLastPara="1" wrap="square" lIns="0" tIns="0" rIns="0" bIns="0" anchor="t" anchorCtr="0">
            <a:noAutofit/>
          </a:bodyPr>
          <a:lstStyle/>
          <a:p>
            <a:pPr lvl="0" algn="ctr"/>
            <a:r>
              <a:rPr lang="en" sz="1600" dirty="0">
                <a:solidFill>
                  <a:srgbClr val="FFFFFF"/>
                </a:solidFill>
              </a:rPr>
              <a:t>FFI layer (Rust → native language)</a:t>
            </a:r>
            <a:endParaRPr sz="1600" dirty="0">
              <a:solidFill>
                <a:srgbClr val="FFFFFF"/>
              </a:solidFill>
            </a:endParaRPr>
          </a:p>
        </p:txBody>
      </p:sp>
      <p:cxnSp>
        <p:nvCxnSpPr>
          <p:cNvPr id="66" name="Google Shape;78;p13">
            <a:extLst>
              <a:ext uri="{FF2B5EF4-FFF2-40B4-BE49-F238E27FC236}">
                <a16:creationId xmlns:a16="http://schemas.microsoft.com/office/drawing/2014/main" id="{7D0E3766-CD06-FCC4-33E3-CE7F04E9425D}"/>
              </a:ext>
            </a:extLst>
          </p:cNvPr>
          <p:cNvCxnSpPr>
            <a:cxnSpLocks/>
          </p:cNvCxnSpPr>
          <p:nvPr/>
        </p:nvCxnSpPr>
        <p:spPr>
          <a:xfrm>
            <a:off x="4274218" y="3350411"/>
            <a:ext cx="0" cy="301372"/>
          </a:xfrm>
          <a:prstGeom prst="straightConnector1">
            <a:avLst/>
          </a:prstGeom>
          <a:noFill/>
          <a:ln w="9525" cap="flat" cmpd="sng">
            <a:solidFill>
              <a:srgbClr val="000000"/>
            </a:solidFill>
            <a:prstDash val="solid"/>
            <a:round/>
            <a:headEnd type="none" w="med" len="med"/>
            <a:tailEnd type="triangle" w="med" len="med"/>
          </a:ln>
        </p:spPr>
      </p:cxnSp>
      <p:cxnSp>
        <p:nvCxnSpPr>
          <p:cNvPr id="70" name="Google Shape;78;p13">
            <a:extLst>
              <a:ext uri="{FF2B5EF4-FFF2-40B4-BE49-F238E27FC236}">
                <a16:creationId xmlns:a16="http://schemas.microsoft.com/office/drawing/2014/main" id="{16F46EB8-59D0-C7CC-C575-029F749B3B43}"/>
              </a:ext>
            </a:extLst>
          </p:cNvPr>
          <p:cNvCxnSpPr>
            <a:cxnSpLocks/>
          </p:cNvCxnSpPr>
          <p:nvPr/>
        </p:nvCxnSpPr>
        <p:spPr>
          <a:xfrm>
            <a:off x="3257383" y="3361297"/>
            <a:ext cx="0" cy="1971162"/>
          </a:xfrm>
          <a:prstGeom prst="straightConnector1">
            <a:avLst/>
          </a:prstGeom>
          <a:noFill/>
          <a:ln w="9525" cap="flat" cmpd="sng">
            <a:solidFill>
              <a:srgbClr val="000000"/>
            </a:solidFill>
            <a:prstDash val="solid"/>
            <a:round/>
            <a:headEnd type="none" w="med" len="med"/>
            <a:tailEnd type="triangle" w="med" len="med"/>
          </a:ln>
        </p:spPr>
      </p:cxnSp>
      <p:sp>
        <p:nvSpPr>
          <p:cNvPr id="2" name="Google Shape;59;p13">
            <a:extLst>
              <a:ext uri="{FF2B5EF4-FFF2-40B4-BE49-F238E27FC236}">
                <a16:creationId xmlns:a16="http://schemas.microsoft.com/office/drawing/2014/main" id="{108AE9F8-11E0-84A3-5F60-A6A441A381C4}"/>
              </a:ext>
            </a:extLst>
          </p:cNvPr>
          <p:cNvSpPr/>
          <p:nvPr/>
        </p:nvSpPr>
        <p:spPr>
          <a:xfrm>
            <a:off x="2888114" y="2282036"/>
            <a:ext cx="2165396" cy="1057337"/>
          </a:xfrm>
          <a:prstGeom prst="roundRect">
            <a:avLst>
              <a:gd name="adj" fmla="val 16667"/>
            </a:avLst>
          </a:prstGeom>
          <a:solidFill>
            <a:srgbClr val="FCE5CD"/>
          </a:solidFill>
          <a:ln>
            <a:noFill/>
          </a:ln>
        </p:spPr>
        <p:txBody>
          <a:bodyPr spcFirstLastPara="1" wrap="square" lIns="0" tIns="0" rIns="0" bIns="0" anchor="t" anchorCtr="0">
            <a:noAutofit/>
          </a:bodyPr>
          <a:lstStyle/>
          <a:p>
            <a:pPr marL="0" lvl="0" indent="0" algn="ctr" rtl="0">
              <a:spcBef>
                <a:spcPts val="0"/>
              </a:spcBef>
              <a:spcAft>
                <a:spcPts val="0"/>
              </a:spcAft>
              <a:buNone/>
            </a:pPr>
            <a:r>
              <a:rPr lang="en" b="1" dirty="0"/>
              <a:t>Game engine</a:t>
            </a:r>
          </a:p>
          <a:p>
            <a:pPr marL="0" lvl="0" indent="0" algn="ctr" rtl="0">
              <a:spcBef>
                <a:spcPts val="0"/>
              </a:spcBef>
              <a:spcAft>
                <a:spcPts val="0"/>
              </a:spcAft>
              <a:buNone/>
            </a:pPr>
            <a:r>
              <a:rPr lang="en" dirty="0"/>
              <a:t>(Bevy)</a:t>
            </a:r>
          </a:p>
          <a:p>
            <a:pPr marL="0" lvl="0" indent="0" algn="ctr" rtl="0">
              <a:spcBef>
                <a:spcPts val="0"/>
              </a:spcBef>
              <a:spcAft>
                <a:spcPts val="0"/>
              </a:spcAft>
              <a:buNone/>
            </a:pPr>
            <a:endParaRPr dirty="0"/>
          </a:p>
        </p:txBody>
      </p:sp>
      <p:sp>
        <p:nvSpPr>
          <p:cNvPr id="57" name="Date Placeholder 3">
            <a:extLst>
              <a:ext uri="{FF2B5EF4-FFF2-40B4-BE49-F238E27FC236}">
                <a16:creationId xmlns:a16="http://schemas.microsoft.com/office/drawing/2014/main" id="{90670E1C-7163-531D-8A21-86BBCBE9643A}"/>
              </a:ext>
            </a:extLst>
          </p:cNvPr>
          <p:cNvSpPr>
            <a:spLocks noGrp="1"/>
          </p:cNvSpPr>
          <p:nvPr>
            <p:ph type="dt" sz="half" idx="10"/>
          </p:nvPr>
        </p:nvSpPr>
        <p:spPr>
          <a:xfrm>
            <a:off x="518160" y="6423897"/>
            <a:ext cx="2743200" cy="365125"/>
          </a:xfrm>
        </p:spPr>
        <p:txBody>
          <a:bodyPr/>
          <a:lstStyle/>
          <a:p>
            <a:r>
              <a:rPr lang="en-US" dirty="0"/>
              <a:t>Vision: Rust app dev -- GOSIM 2023</a:t>
            </a:r>
          </a:p>
        </p:txBody>
      </p:sp>
      <p:sp>
        <p:nvSpPr>
          <p:cNvPr id="58" name="Content Placeholder 2">
            <a:extLst>
              <a:ext uri="{FF2B5EF4-FFF2-40B4-BE49-F238E27FC236}">
                <a16:creationId xmlns:a16="http://schemas.microsoft.com/office/drawing/2014/main" id="{354207C7-3605-3F25-88DC-B33C4EDC07CB}"/>
              </a:ext>
            </a:extLst>
          </p:cNvPr>
          <p:cNvSpPr>
            <a:spLocks noGrp="1"/>
          </p:cNvSpPr>
          <p:nvPr>
            <p:ph idx="1"/>
          </p:nvPr>
        </p:nvSpPr>
        <p:spPr>
          <a:xfrm>
            <a:off x="151018" y="2208126"/>
            <a:ext cx="2649396" cy="4615584"/>
          </a:xfrm>
        </p:spPr>
        <p:txBody>
          <a:bodyPr>
            <a:normAutofit/>
          </a:bodyPr>
          <a:lstStyle/>
          <a:p>
            <a:pPr marL="0" indent="0">
              <a:buNone/>
            </a:pPr>
            <a:r>
              <a:rPr lang="en-US" sz="2400" dirty="0"/>
              <a:t>Bring UI and game engines together</a:t>
            </a:r>
          </a:p>
          <a:p>
            <a:r>
              <a:rPr lang="en-US" sz="2000" dirty="0"/>
              <a:t>Game engine can use and drive UI framework</a:t>
            </a:r>
          </a:p>
          <a:p>
            <a:r>
              <a:rPr lang="en-US" sz="2000" dirty="0"/>
              <a:t>Incorporate UI features and OSIRIS to simplify non-gameplay function</a:t>
            </a:r>
          </a:p>
          <a:p>
            <a:pPr marL="0" indent="0">
              <a:buNone/>
            </a:pPr>
            <a:endParaRPr lang="en-US" sz="2000" dirty="0"/>
          </a:p>
        </p:txBody>
      </p:sp>
    </p:spTree>
    <p:extLst>
      <p:ext uri="{BB962C8B-B14F-4D97-AF65-F5344CB8AC3E}">
        <p14:creationId xmlns:p14="http://schemas.microsoft.com/office/powerpoint/2010/main" val="25650515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750"/>
                                        <p:tgtEl>
                                          <p:spTgt spid="2"/>
                                        </p:tgtEl>
                                      </p:cBhvr>
                                    </p:animEffect>
                                  </p:childTnLst>
                                </p:cTn>
                              </p:par>
                            </p:childTnLst>
                          </p:cTn>
                        </p:par>
                        <p:par>
                          <p:cTn id="8" fill="hold">
                            <p:stCondLst>
                              <p:cond delay="750"/>
                            </p:stCondLst>
                            <p:childTnLst>
                              <p:par>
                                <p:cTn id="9" presetID="22" presetClass="entr" presetSubtype="1" fill="hold" nodeType="afterEffect">
                                  <p:stCondLst>
                                    <p:cond delay="0"/>
                                  </p:stCondLst>
                                  <p:childTnLst>
                                    <p:set>
                                      <p:cBhvr>
                                        <p:cTn id="10" dur="1" fill="hold">
                                          <p:stCondLst>
                                            <p:cond delay="0"/>
                                          </p:stCondLst>
                                        </p:cTn>
                                        <p:tgtEl>
                                          <p:spTgt spid="36"/>
                                        </p:tgtEl>
                                        <p:attrNameLst>
                                          <p:attrName>style.visibility</p:attrName>
                                        </p:attrNameLst>
                                      </p:cBhvr>
                                      <p:to>
                                        <p:strVal val="visible"/>
                                      </p:to>
                                    </p:set>
                                    <p:animEffect transition="in" filter="wipe(up)">
                                      <p:cBhvr>
                                        <p:cTn id="11" dur="500"/>
                                        <p:tgtEl>
                                          <p:spTgt spid="36"/>
                                        </p:tgtEl>
                                      </p:cBhvr>
                                    </p:animEffect>
                                  </p:childTnLst>
                                </p:cTn>
                              </p:par>
                              <p:par>
                                <p:cTn id="12" presetID="22" presetClass="entr" presetSubtype="1" fill="hold" nodeType="withEffect">
                                  <p:stCondLst>
                                    <p:cond delay="0"/>
                                  </p:stCondLst>
                                  <p:childTnLst>
                                    <p:set>
                                      <p:cBhvr>
                                        <p:cTn id="13" dur="1" fill="hold">
                                          <p:stCondLst>
                                            <p:cond delay="0"/>
                                          </p:stCondLst>
                                        </p:cTn>
                                        <p:tgtEl>
                                          <p:spTgt spid="70"/>
                                        </p:tgtEl>
                                        <p:attrNameLst>
                                          <p:attrName>style.visibility</p:attrName>
                                        </p:attrNameLst>
                                      </p:cBhvr>
                                      <p:to>
                                        <p:strVal val="visible"/>
                                      </p:to>
                                    </p:set>
                                    <p:animEffect transition="in" filter="wipe(up)">
                                      <p:cBhvr>
                                        <p:cTn id="14" dur="500"/>
                                        <p:tgtEl>
                                          <p:spTgt spid="70"/>
                                        </p:tgtEl>
                                      </p:cBhvr>
                                    </p:animEffect>
                                  </p:childTnLst>
                                </p:cTn>
                              </p:par>
                              <p:par>
                                <p:cTn id="15" presetID="22" presetClass="entr" presetSubtype="1" fill="hold" nodeType="withEffect">
                                  <p:stCondLst>
                                    <p:cond delay="0"/>
                                  </p:stCondLst>
                                  <p:childTnLst>
                                    <p:set>
                                      <p:cBhvr>
                                        <p:cTn id="16" dur="1" fill="hold">
                                          <p:stCondLst>
                                            <p:cond delay="0"/>
                                          </p:stCondLst>
                                        </p:cTn>
                                        <p:tgtEl>
                                          <p:spTgt spid="66"/>
                                        </p:tgtEl>
                                        <p:attrNameLst>
                                          <p:attrName>style.visibility</p:attrName>
                                        </p:attrNameLst>
                                      </p:cBhvr>
                                      <p:to>
                                        <p:strVal val="visible"/>
                                      </p:to>
                                    </p:set>
                                    <p:animEffect transition="in" filter="wipe(up)">
                                      <p:cBhvr>
                                        <p:cTn id="17" dur="500"/>
                                        <p:tgtEl>
                                          <p:spTgt spid="66"/>
                                        </p:tgtEl>
                                      </p:cBhvr>
                                    </p:animEffect>
                                  </p:childTnLst>
                                </p:cTn>
                              </p:par>
                              <p:par>
                                <p:cTn id="18" presetID="22" presetClass="entr" presetSubtype="8" fill="hold" nodeType="withEffect">
                                  <p:stCondLst>
                                    <p:cond delay="0"/>
                                  </p:stCondLst>
                                  <p:childTnLst>
                                    <p:set>
                                      <p:cBhvr>
                                        <p:cTn id="19" dur="1" fill="hold">
                                          <p:stCondLst>
                                            <p:cond delay="0"/>
                                          </p:stCondLst>
                                        </p:cTn>
                                        <p:tgtEl>
                                          <p:spTgt spid="40"/>
                                        </p:tgtEl>
                                        <p:attrNameLst>
                                          <p:attrName>style.visibility</p:attrName>
                                        </p:attrNameLst>
                                      </p:cBhvr>
                                      <p:to>
                                        <p:strVal val="visible"/>
                                      </p:to>
                                    </p:set>
                                    <p:animEffect transition="in" filter="wipe(left)">
                                      <p:cBhvr>
                                        <p:cTn id="20"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Google Shape;55;p13">
            <a:extLst>
              <a:ext uri="{FF2B5EF4-FFF2-40B4-BE49-F238E27FC236}">
                <a16:creationId xmlns:a16="http://schemas.microsoft.com/office/drawing/2014/main" id="{09F293A0-D89C-D575-0E68-562D19D48D1A}"/>
              </a:ext>
            </a:extLst>
          </p:cNvPr>
          <p:cNvSpPr/>
          <p:nvPr/>
        </p:nvSpPr>
        <p:spPr>
          <a:xfrm>
            <a:off x="5540242" y="4064196"/>
            <a:ext cx="1776300" cy="1969461"/>
          </a:xfrm>
          <a:prstGeom prst="roundRect">
            <a:avLst>
              <a:gd name="adj" fmla="val 16667"/>
            </a:avLst>
          </a:prstGeom>
          <a:solidFill>
            <a:srgbClr val="F4CCCC"/>
          </a:solidFill>
          <a:ln>
            <a:noFill/>
          </a:ln>
        </p:spPr>
        <p:txBody>
          <a:bodyPr spcFirstLastPara="1" wrap="square" lIns="91425" tIns="0" rIns="91425" bIns="0" anchor="ctr" anchorCtr="0">
            <a:noAutofit/>
          </a:bodyPr>
          <a:lstStyle/>
          <a:p>
            <a:pPr marL="0" lvl="0" indent="0" algn="ctr" rtl="0">
              <a:spcBef>
                <a:spcPts val="0"/>
              </a:spcBef>
              <a:spcAft>
                <a:spcPts val="0"/>
              </a:spcAft>
              <a:buNone/>
            </a:pPr>
            <a:r>
              <a:rPr lang="en" b="1" dirty="0">
                <a:solidFill>
                  <a:srgbClr val="F5CCCD"/>
                </a:solidFill>
              </a:rPr>
              <a:t>Concurrent Runtime</a:t>
            </a:r>
            <a:endParaRPr b="1" dirty="0">
              <a:solidFill>
                <a:srgbClr val="F5CCCD"/>
              </a:solidFill>
            </a:endParaRPr>
          </a:p>
          <a:p>
            <a:pPr marL="0" lvl="0" indent="0" algn="ctr" rtl="0">
              <a:spcBef>
                <a:spcPts val="1000"/>
              </a:spcBef>
              <a:spcAft>
                <a:spcPts val="0"/>
              </a:spcAft>
              <a:buNone/>
            </a:pPr>
            <a:r>
              <a:rPr lang="en" sz="1600" i="1" dirty="0">
                <a:solidFill>
                  <a:srgbClr val="F5CCCD"/>
                </a:solidFill>
              </a:rPr>
              <a:t>async executor,</a:t>
            </a:r>
            <a:br>
              <a:rPr lang="en" sz="1600" i="1" dirty="0">
                <a:solidFill>
                  <a:srgbClr val="F5CCCD"/>
                </a:solidFill>
              </a:rPr>
            </a:br>
            <a:r>
              <a:rPr lang="en" sz="1600" i="1" dirty="0">
                <a:solidFill>
                  <a:srgbClr val="F5CCCD"/>
                </a:solidFill>
              </a:rPr>
              <a:t>multithreading,</a:t>
            </a:r>
            <a:br>
              <a:rPr lang="en" sz="1600" i="1" dirty="0">
                <a:solidFill>
                  <a:srgbClr val="F5CCCD"/>
                </a:solidFill>
              </a:rPr>
            </a:br>
            <a:r>
              <a:rPr lang="en" sz="1600" i="1" dirty="0">
                <a:solidFill>
                  <a:srgbClr val="F5CCCD"/>
                </a:solidFill>
              </a:rPr>
              <a:t>thread pools</a:t>
            </a:r>
            <a:endParaRPr sz="1600" i="1" dirty="0">
              <a:solidFill>
                <a:srgbClr val="F5CCCD"/>
              </a:solidFill>
            </a:endParaRPr>
          </a:p>
        </p:txBody>
      </p:sp>
      <p:sp>
        <p:nvSpPr>
          <p:cNvPr id="15" name="Google Shape;55;p13">
            <a:extLst>
              <a:ext uri="{FF2B5EF4-FFF2-40B4-BE49-F238E27FC236}">
                <a16:creationId xmlns:a16="http://schemas.microsoft.com/office/drawing/2014/main" id="{733662D7-BEC0-6AAB-C666-EB43E43A6844}"/>
              </a:ext>
            </a:extLst>
          </p:cNvPr>
          <p:cNvSpPr/>
          <p:nvPr/>
        </p:nvSpPr>
        <p:spPr>
          <a:xfrm>
            <a:off x="5547570" y="4056704"/>
            <a:ext cx="1776300" cy="1983700"/>
          </a:xfrm>
          <a:prstGeom prst="roundRect">
            <a:avLst>
              <a:gd name="adj" fmla="val 16667"/>
            </a:avLst>
          </a:prstGeom>
          <a:solidFill>
            <a:srgbClr val="F4CCCC"/>
          </a:solidFill>
          <a:ln>
            <a:noFill/>
          </a:ln>
        </p:spPr>
        <p:txBody>
          <a:bodyPr spcFirstLastPara="1" wrap="square" lIns="91425" tIns="0" rIns="91425" bIns="0" anchor="t" anchorCtr="0">
            <a:noAutofit/>
          </a:bodyPr>
          <a:lstStyle/>
          <a:p>
            <a:pPr marL="0" lvl="0" indent="0" algn="ctr" rtl="0">
              <a:spcBef>
                <a:spcPts val="0"/>
              </a:spcBef>
              <a:spcAft>
                <a:spcPts val="0"/>
              </a:spcAft>
              <a:buNone/>
            </a:pPr>
            <a:r>
              <a:rPr lang="en" b="1" dirty="0"/>
              <a:t>Concurrent Runtime</a:t>
            </a:r>
            <a:endParaRPr b="1" dirty="0"/>
          </a:p>
        </p:txBody>
      </p:sp>
      <p:sp>
        <p:nvSpPr>
          <p:cNvPr id="38" name="Google Shape;56;p13">
            <a:extLst>
              <a:ext uri="{FF2B5EF4-FFF2-40B4-BE49-F238E27FC236}">
                <a16:creationId xmlns:a16="http://schemas.microsoft.com/office/drawing/2014/main" id="{81DA8FC2-76A6-E543-3514-116B8387859B}"/>
              </a:ext>
            </a:extLst>
          </p:cNvPr>
          <p:cNvSpPr/>
          <p:nvPr/>
        </p:nvSpPr>
        <p:spPr>
          <a:xfrm>
            <a:off x="3116316" y="33764"/>
            <a:ext cx="8936100" cy="3337848"/>
          </a:xfrm>
          <a:prstGeom prst="roundRect">
            <a:avLst>
              <a:gd name="adj" fmla="val 16667"/>
            </a:avLst>
          </a:prstGeom>
          <a:solidFill>
            <a:srgbClr val="CFE2F3"/>
          </a:solidFill>
          <a:ln>
            <a:noFill/>
          </a:ln>
        </p:spPr>
        <p:txBody>
          <a:bodyPr spcFirstLastPara="1" wrap="square" lIns="91425" tIns="0" rIns="91425" bIns="0" anchor="t" anchorCtr="1">
            <a:noAutofit/>
          </a:bodyPr>
          <a:lstStyle/>
          <a:p>
            <a:pPr marL="0" lvl="0" indent="0" algn="ctr" rtl="0">
              <a:spcBef>
                <a:spcPts val="0"/>
              </a:spcBef>
              <a:spcAft>
                <a:spcPts val="0"/>
              </a:spcAft>
              <a:buNone/>
            </a:pPr>
            <a:r>
              <a:rPr lang="en" b="1" dirty="0">
                <a:solidFill>
                  <a:srgbClr val="D0E2F3"/>
                </a:solidFill>
              </a:rPr>
              <a:t>Application</a:t>
            </a:r>
            <a:endParaRPr b="1" dirty="0">
              <a:solidFill>
                <a:srgbClr val="D0E2F3"/>
              </a:solidFill>
            </a:endParaRPr>
          </a:p>
        </p:txBody>
      </p:sp>
      <p:sp>
        <p:nvSpPr>
          <p:cNvPr id="8" name="Google Shape;57;p13">
            <a:extLst>
              <a:ext uri="{FF2B5EF4-FFF2-40B4-BE49-F238E27FC236}">
                <a16:creationId xmlns:a16="http://schemas.microsoft.com/office/drawing/2014/main" id="{532AEF43-E9D1-4FF2-EE4C-C4CE165DAABC}"/>
              </a:ext>
            </a:extLst>
          </p:cNvPr>
          <p:cNvSpPr/>
          <p:nvPr/>
        </p:nvSpPr>
        <p:spPr>
          <a:xfrm>
            <a:off x="9317297" y="573729"/>
            <a:ext cx="2426700" cy="2575603"/>
          </a:xfrm>
          <a:prstGeom prst="roundRect">
            <a:avLst>
              <a:gd name="adj" fmla="val 16667"/>
            </a:avLst>
          </a:prstGeom>
          <a:noFill/>
          <a:ln w="9525" cap="flat" cmpd="sng">
            <a:solidFill>
              <a:srgbClr val="000000"/>
            </a:solidFill>
            <a:prstDash val="dash"/>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 sz="1300" dirty="0"/>
              <a:t>Business logic</a:t>
            </a:r>
            <a:endParaRPr sz="1300" dirty="0"/>
          </a:p>
        </p:txBody>
      </p:sp>
      <p:sp>
        <p:nvSpPr>
          <p:cNvPr id="9" name="Google Shape;58;p13">
            <a:extLst>
              <a:ext uri="{FF2B5EF4-FFF2-40B4-BE49-F238E27FC236}">
                <a16:creationId xmlns:a16="http://schemas.microsoft.com/office/drawing/2014/main" id="{590A234B-FD39-3FD9-745D-C34E7E9A6124}"/>
              </a:ext>
            </a:extLst>
          </p:cNvPr>
          <p:cNvSpPr/>
          <p:nvPr/>
        </p:nvSpPr>
        <p:spPr>
          <a:xfrm>
            <a:off x="3121520" y="6294803"/>
            <a:ext cx="8936100" cy="487478"/>
          </a:xfrm>
          <a:prstGeom prst="roundRect">
            <a:avLst>
              <a:gd name="adj" fmla="val 16667"/>
            </a:avLst>
          </a:prstGeom>
          <a:solidFill>
            <a:srgbClr val="B6D7A8"/>
          </a:solidFill>
          <a:ln>
            <a:noFill/>
          </a:ln>
        </p:spPr>
        <p:txBody>
          <a:bodyPr spcFirstLastPara="1" wrap="square" lIns="91425" tIns="0" rIns="91425" bIns="0" anchor="ctr" anchorCtr="0">
            <a:noAutofit/>
          </a:bodyPr>
          <a:lstStyle/>
          <a:p>
            <a:pPr marL="0" lvl="0" indent="0" algn="ctr" rtl="0">
              <a:spcBef>
                <a:spcPts val="0"/>
              </a:spcBef>
              <a:spcAft>
                <a:spcPts val="0"/>
              </a:spcAft>
              <a:buNone/>
            </a:pPr>
            <a:r>
              <a:rPr lang="en-US" b="1" dirty="0"/>
              <a:t>Platform/OS Native Layers</a:t>
            </a:r>
            <a:endParaRPr lang="en-US" dirty="0"/>
          </a:p>
        </p:txBody>
      </p:sp>
      <p:sp>
        <p:nvSpPr>
          <p:cNvPr id="10" name="Google Shape;59;p13">
            <a:extLst>
              <a:ext uri="{FF2B5EF4-FFF2-40B4-BE49-F238E27FC236}">
                <a16:creationId xmlns:a16="http://schemas.microsoft.com/office/drawing/2014/main" id="{7899B1A0-8FEB-768F-C169-79ED28548A8B}"/>
              </a:ext>
            </a:extLst>
          </p:cNvPr>
          <p:cNvSpPr/>
          <p:nvPr/>
        </p:nvSpPr>
        <p:spPr>
          <a:xfrm>
            <a:off x="3160320" y="3588155"/>
            <a:ext cx="2121600" cy="2452248"/>
          </a:xfrm>
          <a:prstGeom prst="roundRect">
            <a:avLst>
              <a:gd name="adj" fmla="val 16667"/>
            </a:avLst>
          </a:prstGeom>
          <a:solidFill>
            <a:srgbClr val="FCE5CD"/>
          </a:solidFill>
          <a:ln>
            <a:noFill/>
          </a:ln>
        </p:spPr>
        <p:txBody>
          <a:bodyPr spcFirstLastPara="1" wrap="square" lIns="0" tIns="0" rIns="0" bIns="0" anchor="t" anchorCtr="0">
            <a:noAutofit/>
          </a:bodyPr>
          <a:lstStyle/>
          <a:p>
            <a:pPr marL="0" lvl="0" indent="0" algn="ctr" rtl="0">
              <a:spcBef>
                <a:spcPts val="0"/>
              </a:spcBef>
              <a:spcAft>
                <a:spcPts val="0"/>
              </a:spcAft>
              <a:buNone/>
            </a:pPr>
            <a:r>
              <a:rPr lang="en" b="1" dirty="0"/>
              <a:t>UI toolkit</a:t>
            </a:r>
            <a:br>
              <a:rPr lang="en" dirty="0"/>
            </a:br>
            <a:r>
              <a:rPr lang="en" dirty="0"/>
              <a:t>(Makepad, </a:t>
            </a:r>
            <a:r>
              <a:rPr lang="en" dirty="0" err="1"/>
              <a:t>Dioxus</a:t>
            </a:r>
            <a:r>
              <a:rPr lang="en" dirty="0"/>
              <a:t>)</a:t>
            </a:r>
            <a:endParaRPr dirty="0"/>
          </a:p>
        </p:txBody>
      </p:sp>
      <p:sp>
        <p:nvSpPr>
          <p:cNvPr id="11" name="Google Shape;60;p13">
            <a:extLst>
              <a:ext uri="{FF2B5EF4-FFF2-40B4-BE49-F238E27FC236}">
                <a16:creationId xmlns:a16="http://schemas.microsoft.com/office/drawing/2014/main" id="{54E96CC4-AEE8-9C74-1BEC-D26DA62BD26A}"/>
              </a:ext>
            </a:extLst>
          </p:cNvPr>
          <p:cNvSpPr/>
          <p:nvPr/>
        </p:nvSpPr>
        <p:spPr>
          <a:xfrm>
            <a:off x="7589520" y="3771406"/>
            <a:ext cx="4404000" cy="2268998"/>
          </a:xfrm>
          <a:prstGeom prst="roundRect">
            <a:avLst>
              <a:gd name="adj" fmla="val 16667"/>
            </a:avLst>
          </a:prstGeom>
          <a:solidFill>
            <a:srgbClr val="D9D2E9"/>
          </a:solidFill>
          <a:ln>
            <a:noFill/>
          </a:ln>
        </p:spPr>
        <p:txBody>
          <a:bodyPr spcFirstLastPara="1" wrap="square" lIns="0" tIns="0" rIns="91440" bIns="0" anchor="t" anchorCtr="0">
            <a:noAutofit/>
          </a:bodyPr>
          <a:lstStyle/>
          <a:p>
            <a:pPr marL="0" lvl="0" indent="0" algn="ctr" rtl="0">
              <a:spcBef>
                <a:spcPts val="0"/>
              </a:spcBef>
              <a:spcAft>
                <a:spcPts val="0"/>
              </a:spcAft>
              <a:buNone/>
            </a:pPr>
            <a:r>
              <a:rPr lang="en" b="1" dirty="0"/>
              <a:t>OSIRIS Platform Abstractions</a:t>
            </a:r>
            <a:endParaRPr b="1" dirty="0"/>
          </a:p>
        </p:txBody>
      </p:sp>
      <p:sp>
        <p:nvSpPr>
          <p:cNvPr id="12" name="Google Shape;61;p13">
            <a:extLst>
              <a:ext uri="{FF2B5EF4-FFF2-40B4-BE49-F238E27FC236}">
                <a16:creationId xmlns:a16="http://schemas.microsoft.com/office/drawing/2014/main" id="{8066028C-FD63-D153-7147-521BD2F17B5D}"/>
              </a:ext>
            </a:extLst>
          </p:cNvPr>
          <p:cNvSpPr/>
          <p:nvPr/>
        </p:nvSpPr>
        <p:spPr>
          <a:xfrm>
            <a:off x="7866720" y="4278751"/>
            <a:ext cx="827400" cy="321900"/>
          </a:xfrm>
          <a:prstGeom prst="roundRect">
            <a:avLst>
              <a:gd name="adj" fmla="val 16667"/>
            </a:avLst>
          </a:prstGeom>
          <a:solidFill>
            <a:srgbClr val="B4A7D6"/>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 sz="1000"/>
              <a:t>Networking</a:t>
            </a:r>
            <a:endParaRPr sz="1000"/>
          </a:p>
        </p:txBody>
      </p:sp>
      <p:sp>
        <p:nvSpPr>
          <p:cNvPr id="13" name="Google Shape;62;p13">
            <a:extLst>
              <a:ext uri="{FF2B5EF4-FFF2-40B4-BE49-F238E27FC236}">
                <a16:creationId xmlns:a16="http://schemas.microsoft.com/office/drawing/2014/main" id="{54412B51-0069-C5C2-3912-50BD2F3E94D8}"/>
              </a:ext>
            </a:extLst>
          </p:cNvPr>
          <p:cNvSpPr/>
          <p:nvPr/>
        </p:nvSpPr>
        <p:spPr>
          <a:xfrm>
            <a:off x="8859628" y="4278751"/>
            <a:ext cx="827400" cy="321900"/>
          </a:xfrm>
          <a:prstGeom prst="roundRect">
            <a:avLst>
              <a:gd name="adj" fmla="val 16667"/>
            </a:avLst>
          </a:prstGeom>
          <a:solidFill>
            <a:srgbClr val="B4A7D6"/>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 sz="1000"/>
              <a:t>State mgmt</a:t>
            </a:r>
            <a:endParaRPr sz="1000"/>
          </a:p>
        </p:txBody>
      </p:sp>
      <p:sp>
        <p:nvSpPr>
          <p:cNvPr id="16" name="Google Shape;64;p13">
            <a:extLst>
              <a:ext uri="{FF2B5EF4-FFF2-40B4-BE49-F238E27FC236}">
                <a16:creationId xmlns:a16="http://schemas.microsoft.com/office/drawing/2014/main" id="{32E69DB5-9DDA-0E43-E74F-AD156CFD1045}"/>
              </a:ext>
            </a:extLst>
          </p:cNvPr>
          <p:cNvSpPr/>
          <p:nvPr/>
        </p:nvSpPr>
        <p:spPr>
          <a:xfrm rot="10800000" flipH="1">
            <a:off x="8000070" y="5645214"/>
            <a:ext cx="3582900" cy="303000"/>
          </a:xfrm>
          <a:prstGeom prst="trapezoid">
            <a:avLst>
              <a:gd name="adj" fmla="val 46081"/>
            </a:avLst>
          </a:prstGeom>
          <a:solidFill>
            <a:srgbClr val="674EA7"/>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endParaRPr>
              <a:solidFill>
                <a:srgbClr val="FFFFFF"/>
              </a:solidFill>
            </a:endParaRPr>
          </a:p>
        </p:txBody>
      </p:sp>
      <p:sp>
        <p:nvSpPr>
          <p:cNvPr id="17" name="Google Shape;65;p13">
            <a:extLst>
              <a:ext uri="{FF2B5EF4-FFF2-40B4-BE49-F238E27FC236}">
                <a16:creationId xmlns:a16="http://schemas.microsoft.com/office/drawing/2014/main" id="{A78A98E7-1DE7-931D-7BA2-9A3BDE844BEF}"/>
              </a:ext>
            </a:extLst>
          </p:cNvPr>
          <p:cNvSpPr/>
          <p:nvPr/>
        </p:nvSpPr>
        <p:spPr>
          <a:xfrm>
            <a:off x="5961498" y="574378"/>
            <a:ext cx="2858389" cy="2574954"/>
          </a:xfrm>
          <a:prstGeom prst="roundRect">
            <a:avLst>
              <a:gd name="adj" fmla="val 16667"/>
            </a:avLst>
          </a:prstGeom>
          <a:noFill/>
          <a:ln w="9525" cap="flat" cmpd="sng">
            <a:solidFill>
              <a:srgbClr val="000000"/>
            </a:solidFill>
            <a:prstDash val="dash"/>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 sz="1300" dirty="0"/>
              <a:t>Application logic</a:t>
            </a:r>
            <a:endParaRPr sz="1300" dirty="0"/>
          </a:p>
        </p:txBody>
      </p:sp>
      <p:cxnSp>
        <p:nvCxnSpPr>
          <p:cNvPr id="18" name="Google Shape;66;p13">
            <a:extLst>
              <a:ext uri="{FF2B5EF4-FFF2-40B4-BE49-F238E27FC236}">
                <a16:creationId xmlns:a16="http://schemas.microsoft.com/office/drawing/2014/main" id="{A0702312-E762-B5E0-6C35-5BA8C40BD70A}"/>
              </a:ext>
            </a:extLst>
          </p:cNvPr>
          <p:cNvCxnSpPr>
            <a:cxnSpLocks/>
            <a:endCxn id="15" idx="0"/>
          </p:cNvCxnSpPr>
          <p:nvPr/>
        </p:nvCxnSpPr>
        <p:spPr>
          <a:xfrm>
            <a:off x="6435720" y="3149331"/>
            <a:ext cx="0" cy="907373"/>
          </a:xfrm>
          <a:prstGeom prst="straightConnector1">
            <a:avLst/>
          </a:prstGeom>
          <a:noFill/>
          <a:ln w="9525" cap="flat" cmpd="sng">
            <a:solidFill>
              <a:srgbClr val="000000"/>
            </a:solidFill>
            <a:prstDash val="solid"/>
            <a:round/>
            <a:headEnd type="none" w="med" len="med"/>
            <a:tailEnd type="triangle" w="med" len="med"/>
          </a:ln>
        </p:spPr>
      </p:cxnSp>
      <p:cxnSp>
        <p:nvCxnSpPr>
          <p:cNvPr id="19" name="Google Shape;67;p13">
            <a:extLst>
              <a:ext uri="{FF2B5EF4-FFF2-40B4-BE49-F238E27FC236}">
                <a16:creationId xmlns:a16="http://schemas.microsoft.com/office/drawing/2014/main" id="{73EDBD29-AC4D-DA25-6650-97B9C0380D99}"/>
              </a:ext>
            </a:extLst>
          </p:cNvPr>
          <p:cNvCxnSpPr>
            <a:cxnSpLocks/>
            <a:stCxn id="17" idx="2"/>
            <a:endCxn id="11" idx="0"/>
          </p:cNvCxnSpPr>
          <p:nvPr/>
        </p:nvCxnSpPr>
        <p:spPr>
          <a:xfrm rot="16200000" flipH="1">
            <a:off x="8280069" y="2259955"/>
            <a:ext cx="622074" cy="2400827"/>
          </a:xfrm>
          <a:prstGeom prst="bentConnector3">
            <a:avLst>
              <a:gd name="adj1" fmla="val 65046"/>
            </a:avLst>
          </a:prstGeom>
          <a:noFill/>
          <a:ln w="9525" cap="flat" cmpd="sng">
            <a:solidFill>
              <a:srgbClr val="000000"/>
            </a:solidFill>
            <a:prstDash val="solid"/>
            <a:round/>
            <a:headEnd type="none" w="med" len="med"/>
            <a:tailEnd type="triangle" w="med" len="med"/>
          </a:ln>
        </p:spPr>
      </p:cxnSp>
      <p:cxnSp>
        <p:nvCxnSpPr>
          <p:cNvPr id="20" name="Google Shape;68;p13">
            <a:extLst>
              <a:ext uri="{FF2B5EF4-FFF2-40B4-BE49-F238E27FC236}">
                <a16:creationId xmlns:a16="http://schemas.microsoft.com/office/drawing/2014/main" id="{469C9BBB-766E-1B4F-8051-57DDD4FC3072}"/>
              </a:ext>
            </a:extLst>
          </p:cNvPr>
          <p:cNvCxnSpPr>
            <a:cxnSpLocks/>
            <a:stCxn id="8" idx="2"/>
            <a:endCxn id="11" idx="0"/>
          </p:cNvCxnSpPr>
          <p:nvPr/>
        </p:nvCxnSpPr>
        <p:spPr>
          <a:xfrm rot="5400000">
            <a:off x="9850047" y="3090806"/>
            <a:ext cx="622074" cy="739127"/>
          </a:xfrm>
          <a:prstGeom prst="bentConnector3">
            <a:avLst>
              <a:gd name="adj1" fmla="val 65046"/>
            </a:avLst>
          </a:prstGeom>
          <a:noFill/>
          <a:ln w="9525" cap="flat" cmpd="sng">
            <a:solidFill>
              <a:srgbClr val="000000"/>
            </a:solidFill>
            <a:prstDash val="solid"/>
            <a:round/>
            <a:headEnd type="none" w="med" len="med"/>
            <a:tailEnd type="triangle" w="med" len="med"/>
          </a:ln>
        </p:spPr>
      </p:cxnSp>
      <p:cxnSp>
        <p:nvCxnSpPr>
          <p:cNvPr id="21" name="Google Shape;69;p13">
            <a:extLst>
              <a:ext uri="{FF2B5EF4-FFF2-40B4-BE49-F238E27FC236}">
                <a16:creationId xmlns:a16="http://schemas.microsoft.com/office/drawing/2014/main" id="{EA248527-C5B1-CD75-DEC3-2271AB078510}"/>
              </a:ext>
            </a:extLst>
          </p:cNvPr>
          <p:cNvCxnSpPr>
            <a:cxnSpLocks/>
            <a:stCxn id="10" idx="2"/>
          </p:cNvCxnSpPr>
          <p:nvPr/>
        </p:nvCxnSpPr>
        <p:spPr>
          <a:xfrm>
            <a:off x="4221120" y="6040403"/>
            <a:ext cx="0" cy="248701"/>
          </a:xfrm>
          <a:prstGeom prst="straightConnector1">
            <a:avLst/>
          </a:prstGeom>
          <a:noFill/>
          <a:ln w="9525" cap="flat" cmpd="sng">
            <a:solidFill>
              <a:srgbClr val="000000"/>
            </a:solidFill>
            <a:prstDash val="solid"/>
            <a:round/>
            <a:headEnd type="none" w="med" len="med"/>
            <a:tailEnd type="triangle" w="med" len="med"/>
          </a:ln>
        </p:spPr>
      </p:cxnSp>
      <p:cxnSp>
        <p:nvCxnSpPr>
          <p:cNvPr id="22" name="Google Shape;70;p13">
            <a:extLst>
              <a:ext uri="{FF2B5EF4-FFF2-40B4-BE49-F238E27FC236}">
                <a16:creationId xmlns:a16="http://schemas.microsoft.com/office/drawing/2014/main" id="{64A69237-2BEE-E799-55B4-4D047463FB13}"/>
              </a:ext>
            </a:extLst>
          </p:cNvPr>
          <p:cNvCxnSpPr>
            <a:cxnSpLocks/>
            <a:stCxn id="15" idx="2"/>
          </p:cNvCxnSpPr>
          <p:nvPr/>
        </p:nvCxnSpPr>
        <p:spPr>
          <a:xfrm>
            <a:off x="6435720" y="6040404"/>
            <a:ext cx="0" cy="253100"/>
          </a:xfrm>
          <a:prstGeom prst="straightConnector1">
            <a:avLst/>
          </a:prstGeom>
          <a:noFill/>
          <a:ln w="9525" cap="flat" cmpd="sng">
            <a:solidFill>
              <a:srgbClr val="000000"/>
            </a:solidFill>
            <a:prstDash val="solid"/>
            <a:round/>
            <a:headEnd type="none" w="med" len="med"/>
            <a:tailEnd type="triangle" w="med" len="med"/>
          </a:ln>
        </p:spPr>
      </p:cxnSp>
      <p:cxnSp>
        <p:nvCxnSpPr>
          <p:cNvPr id="23" name="Google Shape;71;p13">
            <a:extLst>
              <a:ext uri="{FF2B5EF4-FFF2-40B4-BE49-F238E27FC236}">
                <a16:creationId xmlns:a16="http://schemas.microsoft.com/office/drawing/2014/main" id="{9038ED91-4B94-C83E-6932-A7880689A52C}"/>
              </a:ext>
            </a:extLst>
          </p:cNvPr>
          <p:cNvCxnSpPr>
            <a:cxnSpLocks/>
            <a:stCxn id="11" idx="2"/>
          </p:cNvCxnSpPr>
          <p:nvPr/>
        </p:nvCxnSpPr>
        <p:spPr>
          <a:xfrm>
            <a:off x="9791520" y="6040404"/>
            <a:ext cx="0" cy="248700"/>
          </a:xfrm>
          <a:prstGeom prst="straightConnector1">
            <a:avLst/>
          </a:prstGeom>
          <a:noFill/>
          <a:ln w="9525" cap="flat" cmpd="sng">
            <a:solidFill>
              <a:srgbClr val="000000"/>
            </a:solidFill>
            <a:prstDash val="solid"/>
            <a:round/>
            <a:headEnd type="none" w="med" len="med"/>
            <a:tailEnd type="triangle" w="med" len="med"/>
          </a:ln>
        </p:spPr>
      </p:cxnSp>
      <p:cxnSp>
        <p:nvCxnSpPr>
          <p:cNvPr id="24" name="Google Shape;72;p13">
            <a:extLst>
              <a:ext uri="{FF2B5EF4-FFF2-40B4-BE49-F238E27FC236}">
                <a16:creationId xmlns:a16="http://schemas.microsoft.com/office/drawing/2014/main" id="{1EB33FDA-248A-0602-FD47-6FD6406C7F4B}"/>
              </a:ext>
            </a:extLst>
          </p:cNvPr>
          <p:cNvCxnSpPr>
            <a:cxnSpLocks/>
            <a:stCxn id="17" idx="1"/>
          </p:cNvCxnSpPr>
          <p:nvPr/>
        </p:nvCxnSpPr>
        <p:spPr>
          <a:xfrm flipH="1">
            <a:off x="5469291" y="1861855"/>
            <a:ext cx="492207" cy="0"/>
          </a:xfrm>
          <a:prstGeom prst="straightConnector1">
            <a:avLst/>
          </a:prstGeom>
          <a:noFill/>
          <a:ln w="9525" cap="flat" cmpd="sng">
            <a:solidFill>
              <a:srgbClr val="000000"/>
            </a:solidFill>
            <a:prstDash val="solid"/>
            <a:round/>
            <a:headEnd type="triangle" w="med" len="med"/>
            <a:tailEnd type="triangle" w="med" len="med"/>
          </a:ln>
        </p:spPr>
      </p:cxnSp>
      <p:cxnSp>
        <p:nvCxnSpPr>
          <p:cNvPr id="25" name="Google Shape;74;p13">
            <a:extLst>
              <a:ext uri="{FF2B5EF4-FFF2-40B4-BE49-F238E27FC236}">
                <a16:creationId xmlns:a16="http://schemas.microsoft.com/office/drawing/2014/main" id="{E89E1EA6-9EC2-FB42-C503-9780D44C7EF6}"/>
              </a:ext>
            </a:extLst>
          </p:cNvPr>
          <p:cNvCxnSpPr>
            <a:cxnSpLocks/>
            <a:stCxn id="17" idx="3"/>
            <a:endCxn id="8" idx="1"/>
          </p:cNvCxnSpPr>
          <p:nvPr/>
        </p:nvCxnSpPr>
        <p:spPr>
          <a:xfrm flipV="1">
            <a:off x="8819887" y="1861531"/>
            <a:ext cx="497410" cy="324"/>
          </a:xfrm>
          <a:prstGeom prst="straightConnector1">
            <a:avLst/>
          </a:prstGeom>
          <a:noFill/>
          <a:ln w="9525" cap="flat" cmpd="sng">
            <a:solidFill>
              <a:srgbClr val="000000"/>
            </a:solidFill>
            <a:prstDash val="solid"/>
            <a:round/>
            <a:headEnd type="triangle" w="med" len="med"/>
            <a:tailEnd type="triangle" w="med" len="med"/>
          </a:ln>
        </p:spPr>
      </p:cxnSp>
      <p:sp>
        <p:nvSpPr>
          <p:cNvPr id="28" name="Google Shape;76;p13">
            <a:extLst>
              <a:ext uri="{FF2B5EF4-FFF2-40B4-BE49-F238E27FC236}">
                <a16:creationId xmlns:a16="http://schemas.microsoft.com/office/drawing/2014/main" id="{C2F66054-E3AC-D235-C1D7-5EE9618A28FA}"/>
              </a:ext>
            </a:extLst>
          </p:cNvPr>
          <p:cNvSpPr/>
          <p:nvPr/>
        </p:nvSpPr>
        <p:spPr>
          <a:xfrm>
            <a:off x="3383863" y="694643"/>
            <a:ext cx="680208" cy="435940"/>
          </a:xfrm>
          <a:prstGeom prst="roundRect">
            <a:avLst>
              <a:gd name="adj" fmla="val 16667"/>
            </a:avLst>
          </a:prstGeom>
          <a:solidFill>
            <a:srgbClr val="A4C2F4"/>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1200" dirty="0"/>
              <a:t>Convos/</a:t>
            </a:r>
            <a:br>
              <a:rPr lang="en" sz="1200" dirty="0"/>
            </a:br>
            <a:r>
              <a:rPr lang="en" sz="1200" dirty="0"/>
              <a:t>rooms list</a:t>
            </a:r>
            <a:endParaRPr sz="1200" dirty="0"/>
          </a:p>
        </p:txBody>
      </p:sp>
      <p:cxnSp>
        <p:nvCxnSpPr>
          <p:cNvPr id="30" name="Google Shape;78;p13">
            <a:extLst>
              <a:ext uri="{FF2B5EF4-FFF2-40B4-BE49-F238E27FC236}">
                <a16:creationId xmlns:a16="http://schemas.microsoft.com/office/drawing/2014/main" id="{6FD92F41-C12F-2A94-DD2A-D7B312A71C24}"/>
              </a:ext>
            </a:extLst>
          </p:cNvPr>
          <p:cNvCxnSpPr>
            <a:cxnSpLocks/>
            <a:endCxn id="10" idx="0"/>
          </p:cNvCxnSpPr>
          <p:nvPr/>
        </p:nvCxnSpPr>
        <p:spPr>
          <a:xfrm>
            <a:off x="4221120" y="3149331"/>
            <a:ext cx="0" cy="438824"/>
          </a:xfrm>
          <a:prstGeom prst="straightConnector1">
            <a:avLst/>
          </a:prstGeom>
          <a:noFill/>
          <a:ln w="9525" cap="flat" cmpd="sng">
            <a:solidFill>
              <a:srgbClr val="000000"/>
            </a:solidFill>
            <a:prstDash val="solid"/>
            <a:round/>
            <a:headEnd type="none" w="med" len="med"/>
            <a:tailEnd type="triangle" w="med" len="med"/>
          </a:ln>
        </p:spPr>
      </p:cxnSp>
      <p:sp>
        <p:nvSpPr>
          <p:cNvPr id="31" name="Google Shape;79;p13">
            <a:extLst>
              <a:ext uri="{FF2B5EF4-FFF2-40B4-BE49-F238E27FC236}">
                <a16:creationId xmlns:a16="http://schemas.microsoft.com/office/drawing/2014/main" id="{E4C90267-9F3C-3D41-DBEC-D077116D45AC}"/>
              </a:ext>
            </a:extLst>
          </p:cNvPr>
          <p:cNvSpPr/>
          <p:nvPr/>
        </p:nvSpPr>
        <p:spPr>
          <a:xfrm>
            <a:off x="3694465" y="4445867"/>
            <a:ext cx="1053300" cy="389700"/>
          </a:xfrm>
          <a:prstGeom prst="roundRect">
            <a:avLst>
              <a:gd name="adj" fmla="val 16667"/>
            </a:avLst>
          </a:prstGeom>
          <a:solidFill>
            <a:srgbClr val="E69138"/>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 sz="1200"/>
              <a:t>Widgets</a:t>
            </a:r>
            <a:endParaRPr sz="1200"/>
          </a:p>
        </p:txBody>
      </p:sp>
      <p:sp>
        <p:nvSpPr>
          <p:cNvPr id="32" name="Google Shape;80;p13">
            <a:extLst>
              <a:ext uri="{FF2B5EF4-FFF2-40B4-BE49-F238E27FC236}">
                <a16:creationId xmlns:a16="http://schemas.microsoft.com/office/drawing/2014/main" id="{E0817E6E-4B93-C723-E443-E612549AEA98}"/>
              </a:ext>
            </a:extLst>
          </p:cNvPr>
          <p:cNvSpPr/>
          <p:nvPr/>
        </p:nvSpPr>
        <p:spPr>
          <a:xfrm>
            <a:off x="3527985" y="5496029"/>
            <a:ext cx="600375" cy="389700"/>
          </a:xfrm>
          <a:prstGeom prst="roundRect">
            <a:avLst>
              <a:gd name="adj" fmla="val 16667"/>
            </a:avLst>
          </a:prstGeom>
          <a:solidFill>
            <a:srgbClr val="E69138"/>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 sz="1200" dirty="0"/>
              <a:t>Events</a:t>
            </a:r>
            <a:endParaRPr sz="1200" dirty="0"/>
          </a:p>
        </p:txBody>
      </p:sp>
      <p:sp>
        <p:nvSpPr>
          <p:cNvPr id="33" name="Google Shape;81;p13">
            <a:extLst>
              <a:ext uri="{FF2B5EF4-FFF2-40B4-BE49-F238E27FC236}">
                <a16:creationId xmlns:a16="http://schemas.microsoft.com/office/drawing/2014/main" id="{3AEEBD61-DFB2-58EF-2C45-DBAEF7D08344}"/>
              </a:ext>
            </a:extLst>
          </p:cNvPr>
          <p:cNvSpPr/>
          <p:nvPr/>
        </p:nvSpPr>
        <p:spPr>
          <a:xfrm>
            <a:off x="3378215" y="4970954"/>
            <a:ext cx="847200" cy="389700"/>
          </a:xfrm>
          <a:prstGeom prst="roundRect">
            <a:avLst>
              <a:gd name="adj" fmla="val 16667"/>
            </a:avLst>
          </a:prstGeom>
          <a:solidFill>
            <a:srgbClr val="E69138"/>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 sz="1200"/>
              <a:t>Animation</a:t>
            </a:r>
            <a:endParaRPr sz="1200"/>
          </a:p>
        </p:txBody>
      </p:sp>
      <p:sp>
        <p:nvSpPr>
          <p:cNvPr id="35" name="Google Shape;83;p13">
            <a:extLst>
              <a:ext uri="{FF2B5EF4-FFF2-40B4-BE49-F238E27FC236}">
                <a16:creationId xmlns:a16="http://schemas.microsoft.com/office/drawing/2014/main" id="{F9E0B064-8839-9A38-C88B-E6F44AD6FE61}"/>
              </a:ext>
            </a:extLst>
          </p:cNvPr>
          <p:cNvSpPr/>
          <p:nvPr/>
        </p:nvSpPr>
        <p:spPr>
          <a:xfrm>
            <a:off x="4337670" y="4970942"/>
            <a:ext cx="746700" cy="389700"/>
          </a:xfrm>
          <a:prstGeom prst="roundRect">
            <a:avLst>
              <a:gd name="adj" fmla="val 16667"/>
            </a:avLst>
          </a:prstGeom>
          <a:solidFill>
            <a:srgbClr val="E69138"/>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 sz="1200"/>
              <a:t>Gestures</a:t>
            </a:r>
            <a:endParaRPr sz="1200"/>
          </a:p>
        </p:txBody>
      </p:sp>
      <p:sp>
        <p:nvSpPr>
          <p:cNvPr id="36" name="Google Shape;84;p13">
            <a:extLst>
              <a:ext uri="{FF2B5EF4-FFF2-40B4-BE49-F238E27FC236}">
                <a16:creationId xmlns:a16="http://schemas.microsoft.com/office/drawing/2014/main" id="{FC72D6C7-812E-D397-ED9B-7E384E38FC73}"/>
              </a:ext>
            </a:extLst>
          </p:cNvPr>
          <p:cNvSpPr/>
          <p:nvPr/>
        </p:nvSpPr>
        <p:spPr>
          <a:xfrm>
            <a:off x="4275670" y="5496029"/>
            <a:ext cx="746700" cy="389700"/>
          </a:xfrm>
          <a:prstGeom prst="roundRect">
            <a:avLst>
              <a:gd name="adj" fmla="val 16667"/>
            </a:avLst>
          </a:prstGeom>
          <a:solidFill>
            <a:srgbClr val="E69138"/>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 sz="1200" dirty="0"/>
              <a:t>Render</a:t>
            </a:r>
            <a:endParaRPr sz="1200" dirty="0"/>
          </a:p>
        </p:txBody>
      </p:sp>
      <p:sp>
        <p:nvSpPr>
          <p:cNvPr id="37" name="Google Shape;85;p13">
            <a:extLst>
              <a:ext uri="{FF2B5EF4-FFF2-40B4-BE49-F238E27FC236}">
                <a16:creationId xmlns:a16="http://schemas.microsoft.com/office/drawing/2014/main" id="{9E53C93B-3FC6-0186-2299-D7B7473507B5}"/>
              </a:ext>
            </a:extLst>
          </p:cNvPr>
          <p:cNvSpPr/>
          <p:nvPr/>
        </p:nvSpPr>
        <p:spPr>
          <a:xfrm>
            <a:off x="10845444" y="4278751"/>
            <a:ext cx="827400" cy="321900"/>
          </a:xfrm>
          <a:prstGeom prst="roundRect">
            <a:avLst>
              <a:gd name="adj" fmla="val 16667"/>
            </a:avLst>
          </a:prstGeom>
          <a:solidFill>
            <a:srgbClr val="B4A7D6"/>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 sz="1000"/>
              <a:t>Multimedia</a:t>
            </a:r>
            <a:endParaRPr sz="800"/>
          </a:p>
        </p:txBody>
      </p:sp>
      <p:sp>
        <p:nvSpPr>
          <p:cNvPr id="39" name="Google Shape;87;p13">
            <a:extLst>
              <a:ext uri="{FF2B5EF4-FFF2-40B4-BE49-F238E27FC236}">
                <a16:creationId xmlns:a16="http://schemas.microsoft.com/office/drawing/2014/main" id="{B9155B1C-8F91-D505-4A02-E9C7E47F1CC2}"/>
              </a:ext>
            </a:extLst>
          </p:cNvPr>
          <p:cNvSpPr/>
          <p:nvPr/>
        </p:nvSpPr>
        <p:spPr>
          <a:xfrm>
            <a:off x="8857340" y="5157519"/>
            <a:ext cx="827400" cy="321900"/>
          </a:xfrm>
          <a:prstGeom prst="roundRect">
            <a:avLst>
              <a:gd name="adj" fmla="val 16667"/>
            </a:avLst>
          </a:prstGeom>
          <a:solidFill>
            <a:srgbClr val="B4A7D6"/>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 sz="1000" dirty="0"/>
              <a:t>Permissions</a:t>
            </a:r>
            <a:endParaRPr sz="1000" dirty="0"/>
          </a:p>
        </p:txBody>
      </p:sp>
      <p:sp>
        <p:nvSpPr>
          <p:cNvPr id="40" name="Google Shape;88;p13">
            <a:extLst>
              <a:ext uri="{FF2B5EF4-FFF2-40B4-BE49-F238E27FC236}">
                <a16:creationId xmlns:a16="http://schemas.microsoft.com/office/drawing/2014/main" id="{855D1140-259D-AAD3-F6AC-80D0F5635EBC}"/>
              </a:ext>
            </a:extLst>
          </p:cNvPr>
          <p:cNvSpPr/>
          <p:nvPr/>
        </p:nvSpPr>
        <p:spPr>
          <a:xfrm>
            <a:off x="9842882" y="4719911"/>
            <a:ext cx="827400" cy="321900"/>
          </a:xfrm>
          <a:prstGeom prst="roundRect">
            <a:avLst>
              <a:gd name="adj" fmla="val 16667"/>
            </a:avLst>
          </a:prstGeom>
          <a:solidFill>
            <a:srgbClr val="B4A7D6"/>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 sz="1000" dirty="0"/>
              <a:t>Connectivity</a:t>
            </a:r>
            <a:endParaRPr sz="1000" dirty="0"/>
          </a:p>
        </p:txBody>
      </p:sp>
      <p:sp>
        <p:nvSpPr>
          <p:cNvPr id="41" name="Google Shape;89;p13">
            <a:extLst>
              <a:ext uri="{FF2B5EF4-FFF2-40B4-BE49-F238E27FC236}">
                <a16:creationId xmlns:a16="http://schemas.microsoft.com/office/drawing/2014/main" id="{81559F65-4B66-E196-AE56-6DAA2D471BBD}"/>
              </a:ext>
            </a:extLst>
          </p:cNvPr>
          <p:cNvSpPr/>
          <p:nvPr/>
        </p:nvSpPr>
        <p:spPr>
          <a:xfrm>
            <a:off x="9847698" y="4278751"/>
            <a:ext cx="827400" cy="321900"/>
          </a:xfrm>
          <a:prstGeom prst="roundRect">
            <a:avLst>
              <a:gd name="adj" fmla="val 16667"/>
            </a:avLst>
          </a:prstGeom>
          <a:solidFill>
            <a:srgbClr val="B4A7D6"/>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 sz="1000"/>
              <a:t>Storage</a:t>
            </a:r>
            <a:endParaRPr sz="1000"/>
          </a:p>
        </p:txBody>
      </p:sp>
      <p:sp>
        <p:nvSpPr>
          <p:cNvPr id="42" name="Google Shape;90;p13">
            <a:extLst>
              <a:ext uri="{FF2B5EF4-FFF2-40B4-BE49-F238E27FC236}">
                <a16:creationId xmlns:a16="http://schemas.microsoft.com/office/drawing/2014/main" id="{A261ED89-9681-6FD9-71A5-92DBAA12890D}"/>
              </a:ext>
            </a:extLst>
          </p:cNvPr>
          <p:cNvSpPr/>
          <p:nvPr/>
        </p:nvSpPr>
        <p:spPr>
          <a:xfrm>
            <a:off x="7869270" y="4719911"/>
            <a:ext cx="827400" cy="321900"/>
          </a:xfrm>
          <a:prstGeom prst="roundRect">
            <a:avLst>
              <a:gd name="adj" fmla="val 16667"/>
            </a:avLst>
          </a:prstGeom>
          <a:solidFill>
            <a:srgbClr val="B4A7D6"/>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 sz="1000" dirty="0"/>
              <a:t>Input Events</a:t>
            </a:r>
            <a:endParaRPr sz="1000" dirty="0"/>
          </a:p>
        </p:txBody>
      </p:sp>
      <p:sp>
        <p:nvSpPr>
          <p:cNvPr id="43" name="Google Shape;91;p13">
            <a:extLst>
              <a:ext uri="{FF2B5EF4-FFF2-40B4-BE49-F238E27FC236}">
                <a16:creationId xmlns:a16="http://schemas.microsoft.com/office/drawing/2014/main" id="{6E766E2D-C508-9916-F19E-ECC9C9B40954}"/>
              </a:ext>
            </a:extLst>
          </p:cNvPr>
          <p:cNvSpPr/>
          <p:nvPr/>
        </p:nvSpPr>
        <p:spPr>
          <a:xfrm>
            <a:off x="8857340" y="4719911"/>
            <a:ext cx="827400" cy="321900"/>
          </a:xfrm>
          <a:prstGeom prst="roundRect">
            <a:avLst>
              <a:gd name="adj" fmla="val 16667"/>
            </a:avLst>
          </a:prstGeom>
          <a:solidFill>
            <a:srgbClr val="B4A7D6"/>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 sz="1000"/>
              <a:t>Audio</a:t>
            </a:r>
            <a:endParaRPr sz="1000"/>
          </a:p>
        </p:txBody>
      </p:sp>
      <p:sp>
        <p:nvSpPr>
          <p:cNvPr id="45" name="Google Shape;93;p13">
            <a:extLst>
              <a:ext uri="{FF2B5EF4-FFF2-40B4-BE49-F238E27FC236}">
                <a16:creationId xmlns:a16="http://schemas.microsoft.com/office/drawing/2014/main" id="{44C76139-E4B4-8182-2487-DBAE595CF38F}"/>
              </a:ext>
            </a:extLst>
          </p:cNvPr>
          <p:cNvSpPr/>
          <p:nvPr/>
        </p:nvSpPr>
        <p:spPr>
          <a:xfrm>
            <a:off x="10833481" y="4719911"/>
            <a:ext cx="827400" cy="321900"/>
          </a:xfrm>
          <a:prstGeom prst="roundRect">
            <a:avLst>
              <a:gd name="adj" fmla="val 16667"/>
            </a:avLst>
          </a:prstGeom>
          <a:solidFill>
            <a:srgbClr val="B4A7D6"/>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 sz="1000"/>
              <a:t>Notifications</a:t>
            </a:r>
            <a:endParaRPr sz="1000"/>
          </a:p>
        </p:txBody>
      </p:sp>
      <p:sp>
        <p:nvSpPr>
          <p:cNvPr id="46" name="Google Shape;94;p13">
            <a:extLst>
              <a:ext uri="{FF2B5EF4-FFF2-40B4-BE49-F238E27FC236}">
                <a16:creationId xmlns:a16="http://schemas.microsoft.com/office/drawing/2014/main" id="{FF7E52EF-224F-D59B-599A-87EA02CCE87E}"/>
              </a:ext>
            </a:extLst>
          </p:cNvPr>
          <p:cNvSpPr/>
          <p:nvPr/>
        </p:nvSpPr>
        <p:spPr>
          <a:xfrm>
            <a:off x="10833481" y="5149089"/>
            <a:ext cx="827400" cy="321900"/>
          </a:xfrm>
          <a:prstGeom prst="roundRect">
            <a:avLst>
              <a:gd name="adj" fmla="val 16667"/>
            </a:avLst>
          </a:prstGeom>
          <a:solidFill>
            <a:srgbClr val="B4A7D6"/>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 sz="1000"/>
              <a:t>Clipboard</a:t>
            </a:r>
            <a:endParaRPr sz="1000"/>
          </a:p>
        </p:txBody>
      </p:sp>
      <p:sp>
        <p:nvSpPr>
          <p:cNvPr id="47" name="Google Shape;95;p13">
            <a:extLst>
              <a:ext uri="{FF2B5EF4-FFF2-40B4-BE49-F238E27FC236}">
                <a16:creationId xmlns:a16="http://schemas.microsoft.com/office/drawing/2014/main" id="{8588C807-CE44-98C7-4D89-7E35E6169F7F}"/>
              </a:ext>
            </a:extLst>
          </p:cNvPr>
          <p:cNvSpPr/>
          <p:nvPr/>
        </p:nvSpPr>
        <p:spPr>
          <a:xfrm>
            <a:off x="9845411" y="5149089"/>
            <a:ext cx="827400" cy="321900"/>
          </a:xfrm>
          <a:prstGeom prst="roundRect">
            <a:avLst>
              <a:gd name="adj" fmla="val 16667"/>
            </a:avLst>
          </a:prstGeom>
          <a:solidFill>
            <a:srgbClr val="B4A7D6"/>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 sz="1000"/>
              <a:t>Drag &amp; Drop</a:t>
            </a:r>
            <a:endParaRPr sz="1000"/>
          </a:p>
        </p:txBody>
      </p:sp>
      <p:sp>
        <p:nvSpPr>
          <p:cNvPr id="50" name="Google Shape;98;p13">
            <a:extLst>
              <a:ext uri="{FF2B5EF4-FFF2-40B4-BE49-F238E27FC236}">
                <a16:creationId xmlns:a16="http://schemas.microsoft.com/office/drawing/2014/main" id="{F1B79977-0578-FC1D-1F72-3F5EBC383366}"/>
              </a:ext>
            </a:extLst>
          </p:cNvPr>
          <p:cNvSpPr txBox="1"/>
          <p:nvPr/>
        </p:nvSpPr>
        <p:spPr>
          <a:xfrm>
            <a:off x="7866720" y="5659543"/>
            <a:ext cx="3849600" cy="4002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600" dirty="0">
                <a:solidFill>
                  <a:srgbClr val="FFFFFF"/>
                </a:solidFill>
              </a:rPr>
              <a:t>FFI layer (Rust → native language)</a:t>
            </a:r>
            <a:endParaRPr sz="1600" dirty="0">
              <a:solidFill>
                <a:srgbClr val="FFFFFF"/>
              </a:solidFill>
            </a:endParaRPr>
          </a:p>
        </p:txBody>
      </p:sp>
      <p:sp>
        <p:nvSpPr>
          <p:cNvPr id="2" name="Content Placeholder 2">
            <a:extLst>
              <a:ext uri="{FF2B5EF4-FFF2-40B4-BE49-F238E27FC236}">
                <a16:creationId xmlns:a16="http://schemas.microsoft.com/office/drawing/2014/main" id="{EE9D352D-A990-4C58-36A9-C925AE82564E}"/>
              </a:ext>
            </a:extLst>
          </p:cNvPr>
          <p:cNvSpPr>
            <a:spLocks noGrp="1"/>
          </p:cNvSpPr>
          <p:nvPr>
            <p:ph idx="1"/>
          </p:nvPr>
        </p:nvSpPr>
        <p:spPr>
          <a:xfrm>
            <a:off x="276226" y="1579476"/>
            <a:ext cx="2743200" cy="3866798"/>
          </a:xfrm>
        </p:spPr>
        <p:txBody>
          <a:bodyPr>
            <a:normAutofit/>
          </a:bodyPr>
          <a:lstStyle/>
          <a:p>
            <a:pPr marL="0" indent="0">
              <a:buNone/>
            </a:pPr>
            <a:endParaRPr lang="en-US" sz="2000" dirty="0"/>
          </a:p>
          <a:p>
            <a:pPr marL="0" indent="0">
              <a:buNone/>
            </a:pPr>
            <a:r>
              <a:rPr lang="en-US" b="1" dirty="0"/>
              <a:t>  Flagship App  </a:t>
            </a:r>
            <a:br>
              <a:rPr lang="en-US" b="1" dirty="0"/>
            </a:br>
            <a:r>
              <a:rPr lang="en-US" b="1" dirty="0"/>
              <a:t>  Architecture</a:t>
            </a:r>
          </a:p>
          <a:p>
            <a:pPr marL="0" indent="0">
              <a:buNone/>
            </a:pPr>
            <a:r>
              <a:rPr lang="en-US" sz="2200" dirty="0"/>
              <a:t>  </a:t>
            </a:r>
            <a:r>
              <a:rPr lang="en-US" sz="2000" dirty="0"/>
              <a:t>(Matrix Chat Client)</a:t>
            </a:r>
          </a:p>
          <a:p>
            <a:pPr marL="0" indent="0">
              <a:buNone/>
            </a:pPr>
            <a:endParaRPr lang="en-US" sz="2000" b="1" dirty="0"/>
          </a:p>
          <a:p>
            <a:pPr marL="0" indent="0">
              <a:buNone/>
            </a:pPr>
            <a:r>
              <a:rPr lang="en-US" sz="2100" dirty="0"/>
              <a:t>Feature development for this app will steer OSIRIS and UI toolkit integration</a:t>
            </a:r>
          </a:p>
        </p:txBody>
      </p:sp>
      <p:sp>
        <p:nvSpPr>
          <p:cNvPr id="52" name="Google Shape;76;p13">
            <a:extLst>
              <a:ext uri="{FF2B5EF4-FFF2-40B4-BE49-F238E27FC236}">
                <a16:creationId xmlns:a16="http://schemas.microsoft.com/office/drawing/2014/main" id="{3B093327-5852-A9DE-9B50-77EEDB6FC5EB}"/>
              </a:ext>
            </a:extLst>
          </p:cNvPr>
          <p:cNvSpPr/>
          <p:nvPr/>
        </p:nvSpPr>
        <p:spPr>
          <a:xfrm>
            <a:off x="4154690" y="691307"/>
            <a:ext cx="534858" cy="435940"/>
          </a:xfrm>
          <a:prstGeom prst="roundRect">
            <a:avLst>
              <a:gd name="adj" fmla="val 16667"/>
            </a:avLst>
          </a:prstGeom>
          <a:solidFill>
            <a:srgbClr val="A4C2F4"/>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1200" dirty="0"/>
              <a:t>Chat view</a:t>
            </a:r>
            <a:endParaRPr sz="1200" dirty="0"/>
          </a:p>
        </p:txBody>
      </p:sp>
      <p:sp>
        <p:nvSpPr>
          <p:cNvPr id="55" name="Google Shape;76;p13">
            <a:extLst>
              <a:ext uri="{FF2B5EF4-FFF2-40B4-BE49-F238E27FC236}">
                <a16:creationId xmlns:a16="http://schemas.microsoft.com/office/drawing/2014/main" id="{9D65EB25-3286-B8F4-B552-4B4F9A25B4C0}"/>
              </a:ext>
            </a:extLst>
          </p:cNvPr>
          <p:cNvSpPr/>
          <p:nvPr/>
        </p:nvSpPr>
        <p:spPr>
          <a:xfrm>
            <a:off x="4771590" y="691307"/>
            <a:ext cx="614010" cy="435940"/>
          </a:xfrm>
          <a:prstGeom prst="roundRect">
            <a:avLst>
              <a:gd name="adj" fmla="val 16667"/>
            </a:avLst>
          </a:prstGeom>
          <a:solidFill>
            <a:srgbClr val="A4C2F4"/>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US" sz="1200" dirty="0"/>
              <a:t>Room browser</a:t>
            </a:r>
          </a:p>
        </p:txBody>
      </p:sp>
      <p:sp>
        <p:nvSpPr>
          <p:cNvPr id="56" name="Google Shape;76;p13">
            <a:extLst>
              <a:ext uri="{FF2B5EF4-FFF2-40B4-BE49-F238E27FC236}">
                <a16:creationId xmlns:a16="http://schemas.microsoft.com/office/drawing/2014/main" id="{999E2E71-E450-B7DD-BE5D-8165E5D91458}"/>
              </a:ext>
            </a:extLst>
          </p:cNvPr>
          <p:cNvSpPr/>
          <p:nvPr/>
        </p:nvSpPr>
        <p:spPr>
          <a:xfrm>
            <a:off x="5716892" y="4810614"/>
            <a:ext cx="654420" cy="581656"/>
          </a:xfrm>
          <a:prstGeom prst="roundRect">
            <a:avLst>
              <a:gd name="adj" fmla="val 16667"/>
            </a:avLst>
          </a:prstGeom>
          <a:solidFill>
            <a:srgbClr val="FF7E79"/>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1200" dirty="0"/>
              <a:t>async executor</a:t>
            </a:r>
            <a:endParaRPr sz="1200" dirty="0"/>
          </a:p>
        </p:txBody>
      </p:sp>
      <p:sp>
        <p:nvSpPr>
          <p:cNvPr id="57" name="Google Shape;76;p13">
            <a:extLst>
              <a:ext uri="{FF2B5EF4-FFF2-40B4-BE49-F238E27FC236}">
                <a16:creationId xmlns:a16="http://schemas.microsoft.com/office/drawing/2014/main" id="{26761174-A7B3-E591-1528-E0BFC3B53CB9}"/>
              </a:ext>
            </a:extLst>
          </p:cNvPr>
          <p:cNvSpPr/>
          <p:nvPr/>
        </p:nvSpPr>
        <p:spPr>
          <a:xfrm>
            <a:off x="6516162" y="4810614"/>
            <a:ext cx="654420" cy="581656"/>
          </a:xfrm>
          <a:prstGeom prst="roundRect">
            <a:avLst>
              <a:gd name="adj" fmla="val 16667"/>
            </a:avLst>
          </a:prstGeom>
          <a:solidFill>
            <a:srgbClr val="FF7E79"/>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US" sz="1200" dirty="0"/>
              <a:t>m</a:t>
            </a:r>
            <a:r>
              <a:rPr lang="en" sz="1200" dirty="0" err="1"/>
              <a:t>ulti</a:t>
            </a:r>
            <a:r>
              <a:rPr lang="en" sz="1200" dirty="0"/>
              <a:t>-threading</a:t>
            </a:r>
            <a:endParaRPr sz="1200" dirty="0"/>
          </a:p>
        </p:txBody>
      </p:sp>
      <p:sp>
        <p:nvSpPr>
          <p:cNvPr id="89" name="Google Shape;76;p13">
            <a:extLst>
              <a:ext uri="{FF2B5EF4-FFF2-40B4-BE49-F238E27FC236}">
                <a16:creationId xmlns:a16="http://schemas.microsoft.com/office/drawing/2014/main" id="{DC6F9749-1004-3147-D2E3-2E9C235E2CA9}"/>
              </a:ext>
            </a:extLst>
          </p:cNvPr>
          <p:cNvSpPr/>
          <p:nvPr/>
        </p:nvSpPr>
        <p:spPr>
          <a:xfrm>
            <a:off x="5716892" y="5549589"/>
            <a:ext cx="1453686" cy="278586"/>
          </a:xfrm>
          <a:prstGeom prst="roundRect">
            <a:avLst>
              <a:gd name="adj" fmla="val 16667"/>
            </a:avLst>
          </a:prstGeom>
          <a:solidFill>
            <a:srgbClr val="FF7E79"/>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US" sz="1200" dirty="0"/>
              <a:t>thread pools, affinity</a:t>
            </a:r>
            <a:endParaRPr sz="1200" dirty="0"/>
          </a:p>
        </p:txBody>
      </p:sp>
      <p:sp>
        <p:nvSpPr>
          <p:cNvPr id="97" name="Google Shape;76;p13">
            <a:extLst>
              <a:ext uri="{FF2B5EF4-FFF2-40B4-BE49-F238E27FC236}">
                <a16:creationId xmlns:a16="http://schemas.microsoft.com/office/drawing/2014/main" id="{EF428505-AE1B-2356-072D-BA32DC16C859}"/>
              </a:ext>
            </a:extLst>
          </p:cNvPr>
          <p:cNvSpPr/>
          <p:nvPr/>
        </p:nvSpPr>
        <p:spPr>
          <a:xfrm>
            <a:off x="6879050" y="1002152"/>
            <a:ext cx="492306" cy="580236"/>
          </a:xfrm>
          <a:prstGeom prst="roundRect">
            <a:avLst>
              <a:gd name="adj" fmla="val 16667"/>
            </a:avLst>
          </a:prstGeom>
          <a:solidFill>
            <a:srgbClr val="A4C2F4"/>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1200" dirty="0"/>
              <a:t>Push </a:t>
            </a:r>
            <a:r>
              <a:rPr lang="en" sz="1200" dirty="0" err="1"/>
              <a:t>notifs</a:t>
            </a:r>
            <a:r>
              <a:rPr lang="en" sz="1200" dirty="0"/>
              <a:t>.</a:t>
            </a:r>
            <a:endParaRPr sz="1200" dirty="0"/>
          </a:p>
        </p:txBody>
      </p:sp>
      <p:sp>
        <p:nvSpPr>
          <p:cNvPr id="99" name="Google Shape;76;p13">
            <a:extLst>
              <a:ext uri="{FF2B5EF4-FFF2-40B4-BE49-F238E27FC236}">
                <a16:creationId xmlns:a16="http://schemas.microsoft.com/office/drawing/2014/main" id="{4AED9232-C869-1FBC-B85D-EAF7666D9EAD}"/>
              </a:ext>
            </a:extLst>
          </p:cNvPr>
          <p:cNvSpPr/>
          <p:nvPr/>
        </p:nvSpPr>
        <p:spPr>
          <a:xfrm>
            <a:off x="7457331" y="995677"/>
            <a:ext cx="678407" cy="580236"/>
          </a:xfrm>
          <a:prstGeom prst="roundRect">
            <a:avLst>
              <a:gd name="adj" fmla="val 16667"/>
            </a:avLst>
          </a:prstGeom>
          <a:solidFill>
            <a:srgbClr val="A4C2F4"/>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US" sz="1200" dirty="0"/>
              <a:t>Local msg database</a:t>
            </a:r>
            <a:endParaRPr sz="1200" dirty="0"/>
          </a:p>
        </p:txBody>
      </p:sp>
      <p:sp>
        <p:nvSpPr>
          <p:cNvPr id="100" name="Google Shape;76;p13">
            <a:extLst>
              <a:ext uri="{FF2B5EF4-FFF2-40B4-BE49-F238E27FC236}">
                <a16:creationId xmlns:a16="http://schemas.microsoft.com/office/drawing/2014/main" id="{DB86557E-6DCB-B9B9-D014-6A6FA0F56EC3}"/>
              </a:ext>
            </a:extLst>
          </p:cNvPr>
          <p:cNvSpPr/>
          <p:nvPr/>
        </p:nvSpPr>
        <p:spPr>
          <a:xfrm>
            <a:off x="6095527" y="989829"/>
            <a:ext cx="692904" cy="580236"/>
          </a:xfrm>
          <a:prstGeom prst="roundRect">
            <a:avLst>
              <a:gd name="adj" fmla="val 16667"/>
            </a:avLst>
          </a:prstGeom>
          <a:solidFill>
            <a:srgbClr val="A4C2F4"/>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US" sz="1200" dirty="0"/>
              <a:t>Persistent settings</a:t>
            </a:r>
          </a:p>
        </p:txBody>
      </p:sp>
      <p:sp>
        <p:nvSpPr>
          <p:cNvPr id="101" name="Google Shape;76;p13">
            <a:extLst>
              <a:ext uri="{FF2B5EF4-FFF2-40B4-BE49-F238E27FC236}">
                <a16:creationId xmlns:a16="http://schemas.microsoft.com/office/drawing/2014/main" id="{97AA2EEE-A352-612C-0DB3-C5F124F1F115}"/>
              </a:ext>
            </a:extLst>
          </p:cNvPr>
          <p:cNvSpPr/>
          <p:nvPr/>
        </p:nvSpPr>
        <p:spPr>
          <a:xfrm>
            <a:off x="8226357" y="996348"/>
            <a:ext cx="491675" cy="580236"/>
          </a:xfrm>
          <a:prstGeom prst="roundRect">
            <a:avLst>
              <a:gd name="adj" fmla="val 16667"/>
            </a:avLst>
          </a:prstGeom>
          <a:solidFill>
            <a:srgbClr val="A4C2F4"/>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US" sz="1200" dirty="0"/>
              <a:t>Online status</a:t>
            </a:r>
            <a:endParaRPr sz="1200" dirty="0"/>
          </a:p>
        </p:txBody>
      </p:sp>
      <p:sp>
        <p:nvSpPr>
          <p:cNvPr id="102" name="Google Shape;76;p13">
            <a:extLst>
              <a:ext uri="{FF2B5EF4-FFF2-40B4-BE49-F238E27FC236}">
                <a16:creationId xmlns:a16="http://schemas.microsoft.com/office/drawing/2014/main" id="{5C992CC5-D1E7-8332-0C7D-890D120D26A7}"/>
              </a:ext>
            </a:extLst>
          </p:cNvPr>
          <p:cNvSpPr/>
          <p:nvPr/>
        </p:nvSpPr>
        <p:spPr>
          <a:xfrm>
            <a:off x="10435207" y="976127"/>
            <a:ext cx="718963" cy="580236"/>
          </a:xfrm>
          <a:prstGeom prst="roundRect">
            <a:avLst>
              <a:gd name="adj" fmla="val 16667"/>
            </a:avLst>
          </a:prstGeom>
          <a:solidFill>
            <a:srgbClr val="A4C2F4"/>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US" sz="1200" dirty="0"/>
              <a:t>Matrix message send/</a:t>
            </a:r>
            <a:r>
              <a:rPr lang="en-US" sz="1200" dirty="0" err="1"/>
              <a:t>recv</a:t>
            </a:r>
            <a:endParaRPr sz="1200" dirty="0"/>
          </a:p>
        </p:txBody>
      </p:sp>
      <p:sp>
        <p:nvSpPr>
          <p:cNvPr id="103" name="Google Shape;76;p13">
            <a:extLst>
              <a:ext uri="{FF2B5EF4-FFF2-40B4-BE49-F238E27FC236}">
                <a16:creationId xmlns:a16="http://schemas.microsoft.com/office/drawing/2014/main" id="{5236BB9C-924E-B235-D086-554CFE7D1B86}"/>
              </a:ext>
            </a:extLst>
          </p:cNvPr>
          <p:cNvSpPr/>
          <p:nvPr/>
        </p:nvSpPr>
        <p:spPr>
          <a:xfrm>
            <a:off x="9460801" y="976127"/>
            <a:ext cx="399124" cy="580236"/>
          </a:xfrm>
          <a:prstGeom prst="roundRect">
            <a:avLst>
              <a:gd name="adj" fmla="val 16667"/>
            </a:avLst>
          </a:prstGeom>
          <a:solidFill>
            <a:srgbClr val="A4C2F4"/>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US" sz="1200" dirty="0"/>
              <a:t>File sync</a:t>
            </a:r>
            <a:endParaRPr sz="1200" dirty="0"/>
          </a:p>
        </p:txBody>
      </p:sp>
      <p:sp>
        <p:nvSpPr>
          <p:cNvPr id="105" name="Google Shape;76;p13">
            <a:extLst>
              <a:ext uri="{FF2B5EF4-FFF2-40B4-BE49-F238E27FC236}">
                <a16:creationId xmlns:a16="http://schemas.microsoft.com/office/drawing/2014/main" id="{489988A5-DA70-B7AC-BCDA-12D7972609A1}"/>
              </a:ext>
            </a:extLst>
          </p:cNvPr>
          <p:cNvSpPr/>
          <p:nvPr/>
        </p:nvSpPr>
        <p:spPr>
          <a:xfrm>
            <a:off x="3391215" y="1205887"/>
            <a:ext cx="609244" cy="435940"/>
          </a:xfrm>
          <a:prstGeom prst="roundRect">
            <a:avLst>
              <a:gd name="adj" fmla="val 16667"/>
            </a:avLst>
          </a:prstGeom>
          <a:solidFill>
            <a:srgbClr val="A4C2F4"/>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US" sz="1200" dirty="0"/>
              <a:t>Settings, Themes</a:t>
            </a:r>
          </a:p>
        </p:txBody>
      </p:sp>
      <p:sp>
        <p:nvSpPr>
          <p:cNvPr id="106" name="Google Shape;76;p13">
            <a:extLst>
              <a:ext uri="{FF2B5EF4-FFF2-40B4-BE49-F238E27FC236}">
                <a16:creationId xmlns:a16="http://schemas.microsoft.com/office/drawing/2014/main" id="{F14A2348-CB07-AD66-37E6-7640CDB7C854}"/>
              </a:ext>
            </a:extLst>
          </p:cNvPr>
          <p:cNvSpPr/>
          <p:nvPr/>
        </p:nvSpPr>
        <p:spPr>
          <a:xfrm>
            <a:off x="4075538" y="1208731"/>
            <a:ext cx="525549" cy="435940"/>
          </a:xfrm>
          <a:prstGeom prst="roundRect">
            <a:avLst>
              <a:gd name="adj" fmla="val 16667"/>
            </a:avLst>
          </a:prstGeom>
          <a:solidFill>
            <a:srgbClr val="A4C2F4"/>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US" sz="1200"/>
              <a:t>In-app </a:t>
            </a:r>
            <a:r>
              <a:rPr lang="en-US" sz="1200" dirty="0" err="1"/>
              <a:t>notifs</a:t>
            </a:r>
            <a:r>
              <a:rPr lang="en-US" sz="1200" dirty="0"/>
              <a:t>.</a:t>
            </a:r>
          </a:p>
        </p:txBody>
      </p:sp>
      <p:sp>
        <p:nvSpPr>
          <p:cNvPr id="107" name="Google Shape;76;p13">
            <a:extLst>
              <a:ext uri="{FF2B5EF4-FFF2-40B4-BE49-F238E27FC236}">
                <a16:creationId xmlns:a16="http://schemas.microsoft.com/office/drawing/2014/main" id="{07D5A1DE-00A4-4EB8-6B1A-1E4F0D9D2263}"/>
              </a:ext>
            </a:extLst>
          </p:cNvPr>
          <p:cNvSpPr/>
          <p:nvPr/>
        </p:nvSpPr>
        <p:spPr>
          <a:xfrm>
            <a:off x="4676166" y="1205887"/>
            <a:ext cx="707051" cy="435940"/>
          </a:xfrm>
          <a:prstGeom prst="roundRect">
            <a:avLst>
              <a:gd name="adj" fmla="val 16667"/>
            </a:avLst>
          </a:prstGeom>
          <a:solidFill>
            <a:srgbClr val="A4C2F4"/>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US" sz="1100" dirty="0"/>
              <a:t>Context for chat/msg</a:t>
            </a:r>
            <a:endParaRPr sz="1100" dirty="0"/>
          </a:p>
        </p:txBody>
      </p:sp>
      <p:sp>
        <p:nvSpPr>
          <p:cNvPr id="108" name="Google Shape;76;p13">
            <a:extLst>
              <a:ext uri="{FF2B5EF4-FFF2-40B4-BE49-F238E27FC236}">
                <a16:creationId xmlns:a16="http://schemas.microsoft.com/office/drawing/2014/main" id="{860D58EB-E99E-95AB-6EB2-4BF03FB6C580}"/>
              </a:ext>
            </a:extLst>
          </p:cNvPr>
          <p:cNvSpPr/>
          <p:nvPr/>
        </p:nvSpPr>
        <p:spPr>
          <a:xfrm>
            <a:off x="3378215" y="1717131"/>
            <a:ext cx="609244" cy="435940"/>
          </a:xfrm>
          <a:prstGeom prst="roundRect">
            <a:avLst>
              <a:gd name="adj" fmla="val 16667"/>
            </a:avLst>
          </a:prstGeom>
          <a:solidFill>
            <a:srgbClr val="A4C2F4"/>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US" sz="1200" dirty="0"/>
              <a:t>Contacts</a:t>
            </a:r>
          </a:p>
        </p:txBody>
      </p:sp>
      <p:sp>
        <p:nvSpPr>
          <p:cNvPr id="109" name="Google Shape;76;p13">
            <a:extLst>
              <a:ext uri="{FF2B5EF4-FFF2-40B4-BE49-F238E27FC236}">
                <a16:creationId xmlns:a16="http://schemas.microsoft.com/office/drawing/2014/main" id="{17A35E03-E682-F7DE-6971-323222FCEAC3}"/>
              </a:ext>
            </a:extLst>
          </p:cNvPr>
          <p:cNvSpPr/>
          <p:nvPr/>
        </p:nvSpPr>
        <p:spPr>
          <a:xfrm>
            <a:off x="4075538" y="1711673"/>
            <a:ext cx="609244" cy="435940"/>
          </a:xfrm>
          <a:prstGeom prst="roundRect">
            <a:avLst>
              <a:gd name="adj" fmla="val 16667"/>
            </a:avLst>
          </a:prstGeom>
          <a:solidFill>
            <a:srgbClr val="A4C2F4"/>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US" sz="1200" dirty="0"/>
              <a:t>Image viewer</a:t>
            </a:r>
          </a:p>
        </p:txBody>
      </p:sp>
      <p:sp>
        <p:nvSpPr>
          <p:cNvPr id="110" name="Google Shape;76;p13">
            <a:extLst>
              <a:ext uri="{FF2B5EF4-FFF2-40B4-BE49-F238E27FC236}">
                <a16:creationId xmlns:a16="http://schemas.microsoft.com/office/drawing/2014/main" id="{1199975B-1710-31F4-1227-25D9B8B707D0}"/>
              </a:ext>
            </a:extLst>
          </p:cNvPr>
          <p:cNvSpPr/>
          <p:nvPr/>
        </p:nvSpPr>
        <p:spPr>
          <a:xfrm>
            <a:off x="9535886" y="1625358"/>
            <a:ext cx="929395" cy="580236"/>
          </a:xfrm>
          <a:prstGeom prst="roundRect">
            <a:avLst>
              <a:gd name="adj" fmla="val 16667"/>
            </a:avLst>
          </a:prstGeom>
          <a:solidFill>
            <a:srgbClr val="A4C2F4"/>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US" sz="1200" dirty="0"/>
              <a:t>Multi-device login </a:t>
            </a:r>
            <a:r>
              <a:rPr lang="en-US" sz="1200" dirty="0" err="1"/>
              <a:t>mgmt</a:t>
            </a:r>
            <a:endParaRPr sz="1200" dirty="0"/>
          </a:p>
        </p:txBody>
      </p:sp>
      <p:sp>
        <p:nvSpPr>
          <p:cNvPr id="111" name="Google Shape;76;p13">
            <a:extLst>
              <a:ext uri="{FF2B5EF4-FFF2-40B4-BE49-F238E27FC236}">
                <a16:creationId xmlns:a16="http://schemas.microsoft.com/office/drawing/2014/main" id="{8F2BBEAB-739B-2BB8-2C94-4E1AF5830036}"/>
              </a:ext>
            </a:extLst>
          </p:cNvPr>
          <p:cNvSpPr/>
          <p:nvPr/>
        </p:nvSpPr>
        <p:spPr>
          <a:xfrm>
            <a:off x="10627035" y="2199707"/>
            <a:ext cx="929395" cy="580236"/>
          </a:xfrm>
          <a:prstGeom prst="roundRect">
            <a:avLst>
              <a:gd name="adj" fmla="val 16667"/>
            </a:avLst>
          </a:prstGeom>
          <a:solidFill>
            <a:srgbClr val="A4C2F4"/>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US" sz="1200" dirty="0"/>
              <a:t>Multimedia streaming, calling</a:t>
            </a:r>
            <a:endParaRPr sz="1200" dirty="0"/>
          </a:p>
        </p:txBody>
      </p:sp>
      <p:sp>
        <p:nvSpPr>
          <p:cNvPr id="112" name="Google Shape;76;p13">
            <a:extLst>
              <a:ext uri="{FF2B5EF4-FFF2-40B4-BE49-F238E27FC236}">
                <a16:creationId xmlns:a16="http://schemas.microsoft.com/office/drawing/2014/main" id="{70BCD789-2E80-7443-B537-A4A94BACC583}"/>
              </a:ext>
            </a:extLst>
          </p:cNvPr>
          <p:cNvSpPr/>
          <p:nvPr/>
        </p:nvSpPr>
        <p:spPr>
          <a:xfrm>
            <a:off x="6953913" y="1684236"/>
            <a:ext cx="491675" cy="580236"/>
          </a:xfrm>
          <a:prstGeom prst="roundRect">
            <a:avLst>
              <a:gd name="adj" fmla="val 16667"/>
            </a:avLst>
          </a:prstGeom>
          <a:solidFill>
            <a:srgbClr val="A4C2F4"/>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1200" dirty="0"/>
              <a:t>Quick replies</a:t>
            </a:r>
            <a:endParaRPr sz="1200" dirty="0"/>
          </a:p>
        </p:txBody>
      </p:sp>
      <p:sp>
        <p:nvSpPr>
          <p:cNvPr id="113" name="Google Shape;76;p13">
            <a:extLst>
              <a:ext uri="{FF2B5EF4-FFF2-40B4-BE49-F238E27FC236}">
                <a16:creationId xmlns:a16="http://schemas.microsoft.com/office/drawing/2014/main" id="{AEE39731-501C-CCC0-704A-844F9637A570}"/>
              </a:ext>
            </a:extLst>
          </p:cNvPr>
          <p:cNvSpPr/>
          <p:nvPr/>
        </p:nvSpPr>
        <p:spPr>
          <a:xfrm>
            <a:off x="6092484" y="1684236"/>
            <a:ext cx="775355" cy="580236"/>
          </a:xfrm>
          <a:prstGeom prst="roundRect">
            <a:avLst>
              <a:gd name="adj" fmla="val 16667"/>
            </a:avLst>
          </a:prstGeom>
          <a:solidFill>
            <a:srgbClr val="A4C2F4"/>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US" sz="1200" dirty="0"/>
              <a:t>Create or delete chat</a:t>
            </a:r>
            <a:endParaRPr sz="1200" dirty="0"/>
          </a:p>
        </p:txBody>
      </p:sp>
      <p:sp>
        <p:nvSpPr>
          <p:cNvPr id="114" name="Google Shape;76;p13">
            <a:extLst>
              <a:ext uri="{FF2B5EF4-FFF2-40B4-BE49-F238E27FC236}">
                <a16:creationId xmlns:a16="http://schemas.microsoft.com/office/drawing/2014/main" id="{9B4FA52B-F37C-B720-EC23-E01E358F2ADE}"/>
              </a:ext>
            </a:extLst>
          </p:cNvPr>
          <p:cNvSpPr/>
          <p:nvPr/>
        </p:nvSpPr>
        <p:spPr>
          <a:xfrm>
            <a:off x="4773973" y="1717131"/>
            <a:ext cx="609244" cy="435940"/>
          </a:xfrm>
          <a:prstGeom prst="roundRect">
            <a:avLst>
              <a:gd name="adj" fmla="val 16667"/>
            </a:avLst>
          </a:prstGeom>
          <a:solidFill>
            <a:srgbClr val="A4C2F4"/>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US" sz="1200" dirty="0"/>
              <a:t>Video display</a:t>
            </a:r>
          </a:p>
        </p:txBody>
      </p:sp>
      <p:sp>
        <p:nvSpPr>
          <p:cNvPr id="115" name="Google Shape;76;p13">
            <a:extLst>
              <a:ext uri="{FF2B5EF4-FFF2-40B4-BE49-F238E27FC236}">
                <a16:creationId xmlns:a16="http://schemas.microsoft.com/office/drawing/2014/main" id="{90EC8E81-F8E5-75A7-C12B-E3A4874C6C15}"/>
              </a:ext>
            </a:extLst>
          </p:cNvPr>
          <p:cNvSpPr/>
          <p:nvPr/>
        </p:nvSpPr>
        <p:spPr>
          <a:xfrm>
            <a:off x="10587084" y="1660592"/>
            <a:ext cx="995886" cy="430738"/>
          </a:xfrm>
          <a:prstGeom prst="roundRect">
            <a:avLst>
              <a:gd name="adj" fmla="val 16667"/>
            </a:avLst>
          </a:prstGeom>
          <a:solidFill>
            <a:srgbClr val="A4C2F4"/>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US" sz="1200" dirty="0"/>
              <a:t>Account management</a:t>
            </a:r>
            <a:endParaRPr sz="1200" dirty="0"/>
          </a:p>
        </p:txBody>
      </p:sp>
      <p:sp>
        <p:nvSpPr>
          <p:cNvPr id="116" name="Google Shape;76;p13">
            <a:extLst>
              <a:ext uri="{FF2B5EF4-FFF2-40B4-BE49-F238E27FC236}">
                <a16:creationId xmlns:a16="http://schemas.microsoft.com/office/drawing/2014/main" id="{6D3E2A90-8B68-711C-6C44-955CF9B54874}"/>
              </a:ext>
            </a:extLst>
          </p:cNvPr>
          <p:cNvSpPr/>
          <p:nvPr/>
        </p:nvSpPr>
        <p:spPr>
          <a:xfrm>
            <a:off x="6267380" y="2360885"/>
            <a:ext cx="696890" cy="276051"/>
          </a:xfrm>
          <a:prstGeom prst="roundRect">
            <a:avLst>
              <a:gd name="adj" fmla="val 16667"/>
            </a:avLst>
          </a:prstGeom>
          <a:solidFill>
            <a:srgbClr val="A4C2F4"/>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US" sz="1200" dirty="0"/>
              <a:t>Reactions</a:t>
            </a:r>
            <a:endParaRPr sz="1200" dirty="0"/>
          </a:p>
        </p:txBody>
      </p:sp>
      <p:sp>
        <p:nvSpPr>
          <p:cNvPr id="117" name="Google Shape;76;p13">
            <a:extLst>
              <a:ext uri="{FF2B5EF4-FFF2-40B4-BE49-F238E27FC236}">
                <a16:creationId xmlns:a16="http://schemas.microsoft.com/office/drawing/2014/main" id="{9E9D022A-860F-B2BD-D1C2-1907554E4BD1}"/>
              </a:ext>
            </a:extLst>
          </p:cNvPr>
          <p:cNvSpPr/>
          <p:nvPr/>
        </p:nvSpPr>
        <p:spPr>
          <a:xfrm>
            <a:off x="9535886" y="2347512"/>
            <a:ext cx="995886" cy="343350"/>
          </a:xfrm>
          <a:prstGeom prst="roundRect">
            <a:avLst>
              <a:gd name="adj" fmla="val 16667"/>
            </a:avLst>
          </a:prstGeom>
          <a:solidFill>
            <a:srgbClr val="A4C2F4"/>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US" sz="1200" dirty="0"/>
              <a:t>Authentication</a:t>
            </a:r>
            <a:endParaRPr sz="1200" dirty="0"/>
          </a:p>
        </p:txBody>
      </p:sp>
      <p:sp>
        <p:nvSpPr>
          <p:cNvPr id="118" name="Google Shape;76;p13">
            <a:extLst>
              <a:ext uri="{FF2B5EF4-FFF2-40B4-BE49-F238E27FC236}">
                <a16:creationId xmlns:a16="http://schemas.microsoft.com/office/drawing/2014/main" id="{2CF06EC3-971B-73B7-F40F-BBBDD272B8C7}"/>
              </a:ext>
            </a:extLst>
          </p:cNvPr>
          <p:cNvSpPr/>
          <p:nvPr/>
        </p:nvSpPr>
        <p:spPr>
          <a:xfrm>
            <a:off x="7103415" y="2360494"/>
            <a:ext cx="1310118" cy="276051"/>
          </a:xfrm>
          <a:prstGeom prst="roundRect">
            <a:avLst>
              <a:gd name="adj" fmla="val 16667"/>
            </a:avLst>
          </a:prstGeom>
          <a:solidFill>
            <a:srgbClr val="A4C2F4"/>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US" sz="1200" dirty="0"/>
              <a:t>Local media storage</a:t>
            </a:r>
            <a:endParaRPr sz="1200" dirty="0"/>
          </a:p>
        </p:txBody>
      </p:sp>
      <p:sp>
        <p:nvSpPr>
          <p:cNvPr id="119" name="Google Shape;76;p13">
            <a:extLst>
              <a:ext uri="{FF2B5EF4-FFF2-40B4-BE49-F238E27FC236}">
                <a16:creationId xmlns:a16="http://schemas.microsoft.com/office/drawing/2014/main" id="{AE70143B-AF5A-3C74-AFDA-3BE6CCDAE577}"/>
              </a:ext>
            </a:extLst>
          </p:cNvPr>
          <p:cNvSpPr/>
          <p:nvPr/>
        </p:nvSpPr>
        <p:spPr>
          <a:xfrm>
            <a:off x="7527114" y="1684236"/>
            <a:ext cx="911286" cy="580236"/>
          </a:xfrm>
          <a:prstGeom prst="roundRect">
            <a:avLst>
              <a:gd name="adj" fmla="val 16667"/>
            </a:avLst>
          </a:prstGeom>
          <a:solidFill>
            <a:srgbClr val="A4C2F4"/>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1200" dirty="0"/>
              <a:t>Access camera, mic, speaker</a:t>
            </a:r>
            <a:endParaRPr sz="1200" dirty="0"/>
          </a:p>
        </p:txBody>
      </p:sp>
      <p:sp>
        <p:nvSpPr>
          <p:cNvPr id="120" name="Google Shape;76;p13">
            <a:extLst>
              <a:ext uri="{FF2B5EF4-FFF2-40B4-BE49-F238E27FC236}">
                <a16:creationId xmlns:a16="http://schemas.microsoft.com/office/drawing/2014/main" id="{6C5DE93B-10AE-E50B-6A7D-BFBD38ABB086}"/>
              </a:ext>
            </a:extLst>
          </p:cNvPr>
          <p:cNvSpPr/>
          <p:nvPr/>
        </p:nvSpPr>
        <p:spPr>
          <a:xfrm>
            <a:off x="3380599" y="2223524"/>
            <a:ext cx="746454" cy="435940"/>
          </a:xfrm>
          <a:prstGeom prst="roundRect">
            <a:avLst>
              <a:gd name="adj" fmla="val 16667"/>
            </a:avLst>
          </a:prstGeom>
          <a:solidFill>
            <a:srgbClr val="A4C2F4"/>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US" sz="1200" dirty="0"/>
              <a:t>File/media chooser</a:t>
            </a:r>
            <a:endParaRPr sz="1200" dirty="0"/>
          </a:p>
        </p:txBody>
      </p:sp>
      <p:sp>
        <p:nvSpPr>
          <p:cNvPr id="121" name="Google Shape;76;p13">
            <a:extLst>
              <a:ext uri="{FF2B5EF4-FFF2-40B4-BE49-F238E27FC236}">
                <a16:creationId xmlns:a16="http://schemas.microsoft.com/office/drawing/2014/main" id="{6AC40721-2B8A-71FC-C134-56679EFBFE0A}"/>
              </a:ext>
            </a:extLst>
          </p:cNvPr>
          <p:cNvSpPr/>
          <p:nvPr/>
        </p:nvSpPr>
        <p:spPr>
          <a:xfrm>
            <a:off x="4206652" y="2218066"/>
            <a:ext cx="480513" cy="435940"/>
          </a:xfrm>
          <a:prstGeom prst="roundRect">
            <a:avLst>
              <a:gd name="adj" fmla="val 16667"/>
            </a:avLst>
          </a:prstGeom>
          <a:solidFill>
            <a:srgbClr val="A4C2F4"/>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US" sz="1200" dirty="0"/>
              <a:t>Search</a:t>
            </a:r>
            <a:endParaRPr sz="1200" dirty="0"/>
          </a:p>
        </p:txBody>
      </p:sp>
      <p:sp>
        <p:nvSpPr>
          <p:cNvPr id="122" name="Google Shape;76;p13">
            <a:extLst>
              <a:ext uri="{FF2B5EF4-FFF2-40B4-BE49-F238E27FC236}">
                <a16:creationId xmlns:a16="http://schemas.microsoft.com/office/drawing/2014/main" id="{149C32E7-D50F-CCED-F00A-28B4D4227A39}"/>
              </a:ext>
            </a:extLst>
          </p:cNvPr>
          <p:cNvSpPr/>
          <p:nvPr/>
        </p:nvSpPr>
        <p:spPr>
          <a:xfrm>
            <a:off x="4776357" y="2223524"/>
            <a:ext cx="609244" cy="435940"/>
          </a:xfrm>
          <a:prstGeom prst="roundRect">
            <a:avLst>
              <a:gd name="adj" fmla="val 16667"/>
            </a:avLst>
          </a:prstGeom>
          <a:solidFill>
            <a:srgbClr val="A4C2F4"/>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US" sz="1200" dirty="0"/>
              <a:t>Rich text </a:t>
            </a:r>
            <a:r>
              <a:rPr lang="en-US" sz="1200" dirty="0" err="1"/>
              <a:t>fmt</a:t>
            </a:r>
            <a:endParaRPr sz="1200" dirty="0"/>
          </a:p>
        </p:txBody>
      </p:sp>
      <p:sp>
        <p:nvSpPr>
          <p:cNvPr id="124" name="Google Shape;76;p13">
            <a:extLst>
              <a:ext uri="{FF2B5EF4-FFF2-40B4-BE49-F238E27FC236}">
                <a16:creationId xmlns:a16="http://schemas.microsoft.com/office/drawing/2014/main" id="{237B2595-8B02-89CC-92BB-A589752C8236}"/>
              </a:ext>
            </a:extLst>
          </p:cNvPr>
          <p:cNvSpPr/>
          <p:nvPr/>
        </p:nvSpPr>
        <p:spPr>
          <a:xfrm>
            <a:off x="9946853" y="976127"/>
            <a:ext cx="399124" cy="580236"/>
          </a:xfrm>
          <a:prstGeom prst="roundRect">
            <a:avLst>
              <a:gd name="adj" fmla="val 16667"/>
            </a:avLst>
          </a:prstGeom>
          <a:solidFill>
            <a:srgbClr val="A4C2F4"/>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US" sz="1200" dirty="0"/>
              <a:t>Join/</a:t>
            </a:r>
            <a:br>
              <a:rPr lang="en-US" sz="1200" dirty="0"/>
            </a:br>
            <a:r>
              <a:rPr lang="en-US" sz="1200" dirty="0"/>
              <a:t>leave room</a:t>
            </a:r>
            <a:endParaRPr sz="1200" dirty="0"/>
          </a:p>
        </p:txBody>
      </p:sp>
      <p:sp>
        <p:nvSpPr>
          <p:cNvPr id="125" name="Google Shape;76;p13">
            <a:extLst>
              <a:ext uri="{FF2B5EF4-FFF2-40B4-BE49-F238E27FC236}">
                <a16:creationId xmlns:a16="http://schemas.microsoft.com/office/drawing/2014/main" id="{76AB729C-8DF3-5E22-AA77-33B2416CC5B7}"/>
              </a:ext>
            </a:extLst>
          </p:cNvPr>
          <p:cNvSpPr/>
          <p:nvPr/>
        </p:nvSpPr>
        <p:spPr>
          <a:xfrm>
            <a:off x="3811167" y="2745624"/>
            <a:ext cx="812741" cy="272069"/>
          </a:xfrm>
          <a:prstGeom prst="roundRect">
            <a:avLst>
              <a:gd name="adj" fmla="val 16667"/>
            </a:avLst>
          </a:prstGeom>
          <a:solidFill>
            <a:srgbClr val="A4C2F4"/>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US" sz="1200" dirty="0"/>
              <a:t>Thread view</a:t>
            </a:r>
            <a:endParaRPr sz="1200" dirty="0"/>
          </a:p>
        </p:txBody>
      </p:sp>
      <p:sp>
        <p:nvSpPr>
          <p:cNvPr id="126" name="Google Shape;76;p13">
            <a:extLst>
              <a:ext uri="{FF2B5EF4-FFF2-40B4-BE49-F238E27FC236}">
                <a16:creationId xmlns:a16="http://schemas.microsoft.com/office/drawing/2014/main" id="{164ECF48-BB42-B2AB-F708-0D57D61303E6}"/>
              </a:ext>
            </a:extLst>
          </p:cNvPr>
          <p:cNvSpPr/>
          <p:nvPr/>
        </p:nvSpPr>
        <p:spPr>
          <a:xfrm>
            <a:off x="6677484" y="2733304"/>
            <a:ext cx="895437" cy="277221"/>
          </a:xfrm>
          <a:prstGeom prst="roundRect">
            <a:avLst>
              <a:gd name="adj" fmla="val 16667"/>
            </a:avLst>
          </a:prstGeom>
          <a:solidFill>
            <a:srgbClr val="A4C2F4"/>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US" sz="1200" dirty="0"/>
              <a:t>Reply linking</a:t>
            </a:r>
            <a:endParaRPr sz="1200" dirty="0"/>
          </a:p>
        </p:txBody>
      </p:sp>
      <p:sp>
        <p:nvSpPr>
          <p:cNvPr id="127" name="Google Shape;76;p13">
            <a:extLst>
              <a:ext uri="{FF2B5EF4-FFF2-40B4-BE49-F238E27FC236}">
                <a16:creationId xmlns:a16="http://schemas.microsoft.com/office/drawing/2014/main" id="{0277CF5B-9616-AB11-2160-338A50196E74}"/>
              </a:ext>
            </a:extLst>
          </p:cNvPr>
          <p:cNvSpPr/>
          <p:nvPr/>
        </p:nvSpPr>
        <p:spPr>
          <a:xfrm>
            <a:off x="11224564" y="972427"/>
            <a:ext cx="450829" cy="580236"/>
          </a:xfrm>
          <a:prstGeom prst="roundRect">
            <a:avLst>
              <a:gd name="adj" fmla="val 16667"/>
            </a:avLst>
          </a:prstGeom>
          <a:solidFill>
            <a:srgbClr val="A4C2F4"/>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algn="ctr"/>
            <a:r>
              <a:rPr lang="en-US" sz="1200" dirty="0"/>
              <a:t>read status</a:t>
            </a:r>
          </a:p>
        </p:txBody>
      </p:sp>
      <p:sp>
        <p:nvSpPr>
          <p:cNvPr id="154" name="TextBox 153">
            <a:extLst>
              <a:ext uri="{FF2B5EF4-FFF2-40B4-BE49-F238E27FC236}">
                <a16:creationId xmlns:a16="http://schemas.microsoft.com/office/drawing/2014/main" id="{50C3939D-E233-FF78-78E9-28BAA9E1A790}"/>
              </a:ext>
            </a:extLst>
          </p:cNvPr>
          <p:cNvSpPr txBox="1"/>
          <p:nvPr/>
        </p:nvSpPr>
        <p:spPr>
          <a:xfrm>
            <a:off x="6755246" y="49461"/>
            <a:ext cx="1974873" cy="369332"/>
          </a:xfrm>
          <a:prstGeom prst="rect">
            <a:avLst/>
          </a:prstGeom>
          <a:noFill/>
        </p:spPr>
        <p:txBody>
          <a:bodyPr wrap="square">
            <a:spAutoFit/>
          </a:bodyPr>
          <a:lstStyle/>
          <a:p>
            <a:pPr marL="0" lvl="0" indent="0" algn="ctr" rtl="0">
              <a:spcBef>
                <a:spcPts val="0"/>
              </a:spcBef>
              <a:spcAft>
                <a:spcPts val="0"/>
              </a:spcAft>
              <a:buNone/>
            </a:pPr>
            <a:r>
              <a:rPr lang="en-US" b="1" dirty="0"/>
              <a:t>Application</a:t>
            </a:r>
          </a:p>
        </p:txBody>
      </p:sp>
      <p:sp>
        <p:nvSpPr>
          <p:cNvPr id="3" name="Date Placeholder 2">
            <a:extLst>
              <a:ext uri="{FF2B5EF4-FFF2-40B4-BE49-F238E27FC236}">
                <a16:creationId xmlns:a16="http://schemas.microsoft.com/office/drawing/2014/main" id="{CAC24F08-9D34-F284-8CFC-B4B6E8EEC883}"/>
              </a:ext>
            </a:extLst>
          </p:cNvPr>
          <p:cNvSpPr>
            <a:spLocks noGrp="1"/>
          </p:cNvSpPr>
          <p:nvPr>
            <p:ph type="dt" sz="half" idx="10"/>
          </p:nvPr>
        </p:nvSpPr>
        <p:spPr/>
        <p:txBody>
          <a:bodyPr/>
          <a:lstStyle/>
          <a:p>
            <a:r>
              <a:rPr lang="en-US" dirty="0"/>
              <a:t>Vision: Rust app dev -- GOSIM 2023</a:t>
            </a:r>
          </a:p>
        </p:txBody>
      </p:sp>
      <p:sp>
        <p:nvSpPr>
          <p:cNvPr id="5" name="Slide Number Placeholder 4">
            <a:extLst>
              <a:ext uri="{FF2B5EF4-FFF2-40B4-BE49-F238E27FC236}">
                <a16:creationId xmlns:a16="http://schemas.microsoft.com/office/drawing/2014/main" id="{20F06D4D-2FF8-EA65-EC98-8288E3D16598}"/>
              </a:ext>
            </a:extLst>
          </p:cNvPr>
          <p:cNvSpPr>
            <a:spLocks noGrp="1"/>
          </p:cNvSpPr>
          <p:nvPr>
            <p:ph type="sldNum" sz="quarter" idx="12"/>
          </p:nvPr>
        </p:nvSpPr>
        <p:spPr/>
        <p:txBody>
          <a:bodyPr/>
          <a:lstStyle/>
          <a:p>
            <a:fld id="{7D62C56D-5E74-2945-931D-C07ECBF0F859}" type="slidenum">
              <a:rPr lang="en-US" smtClean="0"/>
              <a:t>39</a:t>
            </a:fld>
            <a:endParaRPr lang="en-US"/>
          </a:p>
        </p:txBody>
      </p:sp>
      <p:cxnSp>
        <p:nvCxnSpPr>
          <p:cNvPr id="4" name="Google Shape;70;p13">
            <a:extLst>
              <a:ext uri="{FF2B5EF4-FFF2-40B4-BE49-F238E27FC236}">
                <a16:creationId xmlns:a16="http://schemas.microsoft.com/office/drawing/2014/main" id="{72DBCE07-18FD-5E55-0857-828CC7308067}"/>
              </a:ext>
            </a:extLst>
          </p:cNvPr>
          <p:cNvCxnSpPr>
            <a:cxnSpLocks/>
            <a:endCxn id="15" idx="3"/>
          </p:cNvCxnSpPr>
          <p:nvPr/>
        </p:nvCxnSpPr>
        <p:spPr>
          <a:xfrm flipH="1">
            <a:off x="7323870" y="5048554"/>
            <a:ext cx="265650" cy="0"/>
          </a:xfrm>
          <a:prstGeom prst="straightConnector1">
            <a:avLst/>
          </a:prstGeom>
          <a:noFill/>
          <a:ln w="9525" cap="flat" cmpd="sng">
            <a:solidFill>
              <a:srgbClr val="000000"/>
            </a:solidFill>
            <a:prstDash val="solid"/>
            <a:round/>
            <a:headEnd type="none" w="med" len="med"/>
            <a:tailEnd type="triangle" w="med" len="med"/>
          </a:ln>
        </p:spPr>
      </p:cxnSp>
      <p:sp>
        <p:nvSpPr>
          <p:cNvPr id="44" name="Google Shape;73;p13">
            <a:extLst>
              <a:ext uri="{FF2B5EF4-FFF2-40B4-BE49-F238E27FC236}">
                <a16:creationId xmlns:a16="http://schemas.microsoft.com/office/drawing/2014/main" id="{562408E7-F5B5-D360-2ADD-AA4B05904FC5}"/>
              </a:ext>
            </a:extLst>
          </p:cNvPr>
          <p:cNvSpPr/>
          <p:nvPr/>
        </p:nvSpPr>
        <p:spPr>
          <a:xfrm>
            <a:off x="3261359" y="226141"/>
            <a:ext cx="2202725" cy="2916436"/>
          </a:xfrm>
          <a:prstGeom prst="roundRect">
            <a:avLst>
              <a:gd name="adj" fmla="val 16667"/>
            </a:avLst>
          </a:prstGeom>
          <a:noFill/>
          <a:ln w="9525" cap="flat" cmpd="sng">
            <a:solidFill>
              <a:srgbClr val="666666"/>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TextBox 47">
            <a:extLst>
              <a:ext uri="{FF2B5EF4-FFF2-40B4-BE49-F238E27FC236}">
                <a16:creationId xmlns:a16="http://schemas.microsoft.com/office/drawing/2014/main" id="{BADDE3B3-B2E5-8921-56E0-96CC7B4EEBEB}"/>
              </a:ext>
            </a:extLst>
          </p:cNvPr>
          <p:cNvSpPr txBox="1"/>
          <p:nvPr/>
        </p:nvSpPr>
        <p:spPr>
          <a:xfrm>
            <a:off x="3350233" y="249400"/>
            <a:ext cx="1974873" cy="369332"/>
          </a:xfrm>
          <a:prstGeom prst="rect">
            <a:avLst/>
          </a:prstGeom>
          <a:noFill/>
        </p:spPr>
        <p:txBody>
          <a:bodyPr wrap="square">
            <a:spAutoFit/>
          </a:bodyPr>
          <a:lstStyle/>
          <a:p>
            <a:pPr marL="0" lvl="0" indent="0" algn="ctr" rtl="0">
              <a:spcBef>
                <a:spcPts val="0"/>
              </a:spcBef>
              <a:spcAft>
                <a:spcPts val="0"/>
              </a:spcAft>
              <a:buNone/>
            </a:pPr>
            <a:r>
              <a:rPr lang="en-US" dirty="0"/>
              <a:t>UI / UX</a:t>
            </a:r>
          </a:p>
        </p:txBody>
      </p:sp>
      <p:cxnSp>
        <p:nvCxnSpPr>
          <p:cNvPr id="61" name="Straight Arrow Connector 60">
            <a:extLst>
              <a:ext uri="{FF2B5EF4-FFF2-40B4-BE49-F238E27FC236}">
                <a16:creationId xmlns:a16="http://schemas.microsoft.com/office/drawing/2014/main" id="{646A8025-388C-67A3-B520-34E4D77496A9}"/>
              </a:ext>
            </a:extLst>
          </p:cNvPr>
          <p:cNvCxnSpPr/>
          <p:nvPr/>
        </p:nvCxnSpPr>
        <p:spPr>
          <a:xfrm>
            <a:off x="5281920" y="3882887"/>
            <a:ext cx="2413176" cy="0"/>
          </a:xfrm>
          <a:prstGeom prst="straightConnector1">
            <a:avLst/>
          </a:prstGeom>
          <a:ln w="9525">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2608982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1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13E4CF7-90C6-2A6D-53ED-486E6C7B55A3}"/>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20" y="10"/>
            <a:ext cx="12191980" cy="6857990"/>
          </a:xfrm>
          <a:prstGeom prst="rect">
            <a:avLst/>
          </a:prstGeom>
        </p:spPr>
      </p:pic>
      <p:sp>
        <p:nvSpPr>
          <p:cNvPr id="6" name="Rectangle">
            <a:extLst>
              <a:ext uri="{FF2B5EF4-FFF2-40B4-BE49-F238E27FC236}">
                <a16:creationId xmlns:a16="http://schemas.microsoft.com/office/drawing/2014/main" id="{4A8C99C8-5422-D20E-FB40-09BAA448FD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592286" y="3820883"/>
            <a:ext cx="8599694" cy="2046512"/>
          </a:xfrm>
          <a:prstGeom prst="rect">
            <a:avLst/>
          </a:prstGeom>
          <a:gradFill flip="none" rotWithShape="1">
            <a:gsLst>
              <a:gs pos="32000">
                <a:schemeClr val="bg1">
                  <a:alpha val="67000"/>
                </a:schemeClr>
              </a:gs>
              <a:gs pos="0">
                <a:schemeClr val="bg1">
                  <a:alpha val="55000"/>
                </a:schemeClr>
              </a:gs>
              <a:gs pos="99000">
                <a:schemeClr val="bg1">
                  <a:alpha val="55000"/>
                </a:schemeClr>
              </a:gs>
            </a:gsLst>
            <a:path path="circle">
              <a:fillToRect r="100000" b="100000"/>
            </a:path>
            <a:tileRect l="-100000" t="-100000"/>
          </a:gradFill>
          <a:ln w="12700">
            <a:miter lim="400000"/>
          </a:ln>
        </p:spPr>
        <p:txBody>
          <a:bodyPr lIns="50800" tIns="50800" rIns="50800" bIns="5080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2600" b="0" i="0" u="none" strike="noStrike" kern="1200" cap="all" spc="0" normalizeH="0" baseline="0" noProof="0" dirty="0">
              <a:ln>
                <a:noFill/>
              </a:ln>
              <a:solidFill>
                <a:srgbClr val="FFFFFF"/>
              </a:solidFill>
              <a:effectLst/>
              <a:uLnTx/>
              <a:uFillTx/>
              <a:latin typeface="Tenorite"/>
              <a:ea typeface="+mn-ea"/>
              <a:cs typeface="+mn-cs"/>
              <a:sym typeface="Avenir Next"/>
            </a:endParaRPr>
          </a:p>
        </p:txBody>
      </p:sp>
      <p:sp>
        <p:nvSpPr>
          <p:cNvPr id="7" name="Title 1">
            <a:extLst>
              <a:ext uri="{FF2B5EF4-FFF2-40B4-BE49-F238E27FC236}">
                <a16:creationId xmlns:a16="http://schemas.microsoft.com/office/drawing/2014/main" id="{0749A049-600C-D9A8-6B4D-F5563FCC6868}"/>
              </a:ext>
            </a:extLst>
          </p:cNvPr>
          <p:cNvSpPr txBox="1">
            <a:spLocks/>
          </p:cNvSpPr>
          <p:nvPr/>
        </p:nvSpPr>
        <p:spPr>
          <a:xfrm>
            <a:off x="3975736" y="4434050"/>
            <a:ext cx="3882844" cy="1493791"/>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800" kern="1200">
                <a:solidFill>
                  <a:schemeClr val="tx1"/>
                </a:solidFill>
                <a:latin typeface="Seaford Display" pitchFamily="2" charset="0"/>
                <a:ea typeface="+mj-ea"/>
                <a:cs typeface="Seaford Display" pitchFamily="2" charset="0"/>
              </a:defRPr>
            </a:lvl1pPr>
          </a:lstStyle>
          <a:p>
            <a:r>
              <a:rPr lang="en-US" sz="6600" dirty="0"/>
              <a:t>Motivation</a:t>
            </a:r>
          </a:p>
        </p:txBody>
      </p:sp>
    </p:spTree>
    <p:extLst>
      <p:ext uri="{BB962C8B-B14F-4D97-AF65-F5344CB8AC3E}">
        <p14:creationId xmlns:p14="http://schemas.microsoft.com/office/powerpoint/2010/main" val="1187498602"/>
      </p:ext>
    </p:extLst>
  </p:cSld>
  <p:clrMapOvr>
    <a:overrideClrMapping bg1="dk1" tx1="lt1" bg2="dk2" tx2="lt2" accent1="accent1" accent2="accent2" accent3="accent3" accent4="accent4" accent5="accent5" accent6="accent6" hlink="hlink" folHlink="folHlink"/>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13E4CF7-90C6-2A6D-53ED-486E6C7B55A3}"/>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20" y="10"/>
            <a:ext cx="12191980" cy="6857990"/>
          </a:xfrm>
          <a:prstGeom prst="rect">
            <a:avLst/>
          </a:prstGeom>
        </p:spPr>
      </p:pic>
      <p:sp>
        <p:nvSpPr>
          <p:cNvPr id="6" name="Rectangle">
            <a:extLst>
              <a:ext uri="{FF2B5EF4-FFF2-40B4-BE49-F238E27FC236}">
                <a16:creationId xmlns:a16="http://schemas.microsoft.com/office/drawing/2014/main" id="{4A8C99C8-5422-D20E-FB40-09BAA448FD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592286" y="3820883"/>
            <a:ext cx="8599694" cy="2046512"/>
          </a:xfrm>
          <a:prstGeom prst="rect">
            <a:avLst/>
          </a:prstGeom>
          <a:gradFill flip="none" rotWithShape="1">
            <a:gsLst>
              <a:gs pos="32000">
                <a:schemeClr val="bg1">
                  <a:alpha val="67000"/>
                </a:schemeClr>
              </a:gs>
              <a:gs pos="0">
                <a:schemeClr val="bg1">
                  <a:alpha val="55000"/>
                </a:schemeClr>
              </a:gs>
              <a:gs pos="99000">
                <a:schemeClr val="bg1">
                  <a:alpha val="55000"/>
                </a:schemeClr>
              </a:gs>
            </a:gsLst>
            <a:path path="circle">
              <a:fillToRect r="100000" b="100000"/>
            </a:path>
            <a:tileRect l="-100000" t="-100000"/>
          </a:gradFill>
          <a:ln w="12700">
            <a:miter lim="400000"/>
          </a:ln>
        </p:spPr>
        <p:txBody>
          <a:bodyPr lIns="50800" tIns="50800" rIns="50800" bIns="5080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2600" b="0" i="0" u="none" strike="noStrike" kern="1200" cap="all" spc="0" normalizeH="0" baseline="0" noProof="0" dirty="0">
              <a:ln>
                <a:noFill/>
              </a:ln>
              <a:solidFill>
                <a:srgbClr val="FFFFFF"/>
              </a:solidFill>
              <a:effectLst/>
              <a:uLnTx/>
              <a:uFillTx/>
              <a:latin typeface="Tenorite"/>
              <a:ea typeface="+mn-ea"/>
              <a:cs typeface="+mn-cs"/>
              <a:sym typeface="Avenir Next"/>
            </a:endParaRPr>
          </a:p>
        </p:txBody>
      </p:sp>
      <p:sp>
        <p:nvSpPr>
          <p:cNvPr id="7" name="Title 1">
            <a:extLst>
              <a:ext uri="{FF2B5EF4-FFF2-40B4-BE49-F238E27FC236}">
                <a16:creationId xmlns:a16="http://schemas.microsoft.com/office/drawing/2014/main" id="{0749A049-600C-D9A8-6B4D-F5563FCC6868}"/>
              </a:ext>
            </a:extLst>
          </p:cNvPr>
          <p:cNvSpPr txBox="1">
            <a:spLocks/>
          </p:cNvSpPr>
          <p:nvPr/>
        </p:nvSpPr>
        <p:spPr>
          <a:xfrm>
            <a:off x="3975735" y="4434050"/>
            <a:ext cx="6278607" cy="149379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800" kern="1200">
                <a:solidFill>
                  <a:schemeClr val="tx1"/>
                </a:solidFill>
                <a:latin typeface="Seaford Display" pitchFamily="2" charset="0"/>
                <a:ea typeface="+mj-ea"/>
                <a:cs typeface="Seaford Display" pitchFamily="2" charset="0"/>
              </a:defRPr>
            </a:lvl1pPr>
          </a:lstStyle>
          <a:p>
            <a:r>
              <a:rPr lang="en-US" sz="6600" dirty="0"/>
              <a:t>Parting thoughts</a:t>
            </a:r>
          </a:p>
        </p:txBody>
      </p:sp>
    </p:spTree>
    <p:extLst>
      <p:ext uri="{BB962C8B-B14F-4D97-AF65-F5344CB8AC3E}">
        <p14:creationId xmlns:p14="http://schemas.microsoft.com/office/powerpoint/2010/main" val="4231436805"/>
      </p:ext>
    </p:extLst>
  </p:cSld>
  <p:clrMapOvr>
    <a:overrideClrMapping bg1="dk1" tx1="lt1" bg2="dk2" tx2="lt2" accent1="accent1" accent2="accent2" accent3="accent3" accent4="accent4" accent5="accent5" accent6="accent6" hlink="hlink" folHlink="folHlink"/>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2B01B0D2-976C-6722-3FF5-82B3E3EE86C2}"/>
              </a:ext>
            </a:extLst>
          </p:cNvPr>
          <p:cNvSpPr>
            <a:spLocks noGrp="1"/>
          </p:cNvSpPr>
          <p:nvPr>
            <p:ph type="dt" sz="half" idx="10"/>
          </p:nvPr>
        </p:nvSpPr>
        <p:spPr/>
        <p:txBody>
          <a:bodyPr/>
          <a:lstStyle/>
          <a:p>
            <a:r>
              <a:rPr lang="en-US"/>
              <a:t>Vision: Rust app dev -- GOSIM 2023</a:t>
            </a:r>
            <a:endParaRPr lang="en-US" dirty="0"/>
          </a:p>
        </p:txBody>
      </p:sp>
      <p:sp>
        <p:nvSpPr>
          <p:cNvPr id="6" name="Slide Number Placeholder 5">
            <a:extLst>
              <a:ext uri="{FF2B5EF4-FFF2-40B4-BE49-F238E27FC236}">
                <a16:creationId xmlns:a16="http://schemas.microsoft.com/office/drawing/2014/main" id="{77969394-145C-32A3-3211-37E9CA806894}"/>
              </a:ext>
            </a:extLst>
          </p:cNvPr>
          <p:cNvSpPr>
            <a:spLocks noGrp="1"/>
          </p:cNvSpPr>
          <p:nvPr>
            <p:ph type="sldNum" sz="quarter" idx="12"/>
          </p:nvPr>
        </p:nvSpPr>
        <p:spPr/>
        <p:txBody>
          <a:bodyPr/>
          <a:lstStyle/>
          <a:p>
            <a:fld id="{7D62C56D-5E74-2945-931D-C07ECBF0F859}" type="slidenum">
              <a:rPr lang="en-US" smtClean="0"/>
              <a:t>41</a:t>
            </a:fld>
            <a:endParaRPr lang="en-US"/>
          </a:p>
        </p:txBody>
      </p:sp>
      <p:sp>
        <p:nvSpPr>
          <p:cNvPr id="3" name="Content Placeholder 2">
            <a:extLst>
              <a:ext uri="{FF2B5EF4-FFF2-40B4-BE49-F238E27FC236}">
                <a16:creationId xmlns:a16="http://schemas.microsoft.com/office/drawing/2014/main" id="{DDECA326-3027-F866-B445-E013EA63386B}"/>
              </a:ext>
            </a:extLst>
          </p:cNvPr>
          <p:cNvSpPr>
            <a:spLocks noGrp="1"/>
          </p:cNvSpPr>
          <p:nvPr>
            <p:ph idx="1"/>
          </p:nvPr>
        </p:nvSpPr>
        <p:spPr>
          <a:xfrm>
            <a:off x="426720" y="1567640"/>
            <a:ext cx="3315363" cy="4818061"/>
          </a:xfrm>
        </p:spPr>
        <p:txBody>
          <a:bodyPr>
            <a:normAutofit/>
          </a:bodyPr>
          <a:lstStyle/>
          <a:p>
            <a:r>
              <a:rPr lang="en-US" dirty="0"/>
              <a:t>Newly embarking on this journey</a:t>
            </a:r>
          </a:p>
          <a:p>
            <a:pPr marL="515938" lvl="1" indent="-236538"/>
            <a:r>
              <a:rPr lang="en-US" dirty="0"/>
              <a:t>Working group announcement coming soon</a:t>
            </a:r>
          </a:p>
          <a:p>
            <a:pPr marL="515938" lvl="1" indent="-236538"/>
            <a:r>
              <a:rPr lang="en-US" dirty="0"/>
              <a:t>Initial pre-alpha</a:t>
            </a:r>
            <a:br>
              <a:rPr lang="en-US" dirty="0"/>
            </a:br>
            <a:r>
              <a:rPr lang="en-US" dirty="0"/>
              <a:t>reference design</a:t>
            </a:r>
            <a:br>
              <a:rPr lang="en-US" dirty="0"/>
            </a:br>
            <a:r>
              <a:rPr lang="en-US" dirty="0"/>
              <a:t>in several months</a:t>
            </a:r>
          </a:p>
        </p:txBody>
      </p:sp>
      <p:grpSp>
        <p:nvGrpSpPr>
          <p:cNvPr id="107" name="Group 106">
            <a:extLst>
              <a:ext uri="{FF2B5EF4-FFF2-40B4-BE49-F238E27FC236}">
                <a16:creationId xmlns:a16="http://schemas.microsoft.com/office/drawing/2014/main" id="{46E0CB7B-06B8-7F1A-4B12-2288A6262B51}"/>
              </a:ext>
            </a:extLst>
          </p:cNvPr>
          <p:cNvGrpSpPr/>
          <p:nvPr/>
        </p:nvGrpSpPr>
        <p:grpSpPr>
          <a:xfrm>
            <a:off x="3833523" y="151765"/>
            <a:ext cx="8358477" cy="4974565"/>
            <a:chOff x="3833523" y="151765"/>
            <a:chExt cx="8358477" cy="4974565"/>
          </a:xfrm>
        </p:grpSpPr>
        <p:pic>
          <p:nvPicPr>
            <p:cNvPr id="102" name="Picture 101" descr="A diagram of a software application&#10;&#10;Description automatically generated">
              <a:extLst>
                <a:ext uri="{FF2B5EF4-FFF2-40B4-BE49-F238E27FC236}">
                  <a16:creationId xmlns:a16="http://schemas.microsoft.com/office/drawing/2014/main" id="{D1ED0503-E1F4-C590-E11D-7C9E2B357DC3}"/>
                </a:ext>
              </a:extLst>
            </p:cNvPr>
            <p:cNvPicPr>
              <a:picLocks noChangeAspect="1"/>
            </p:cNvPicPr>
            <p:nvPr/>
          </p:nvPicPr>
          <p:blipFill>
            <a:blip r:embed="rId3" cstate="print">
              <a:extLst>
                <a:ext uri="{BEBA8EAE-BF5A-486C-A8C5-ECC9F3942E4B}">
                  <a14:imgProps xmlns:a14="http://schemas.microsoft.com/office/drawing/2010/main">
                    <a14:imgLayer r:embed="rId4">
                      <a14:imgEffect>
                        <a14:artisticBlur radius="71"/>
                      </a14:imgEffect>
                    </a14:imgLayer>
                  </a14:imgProps>
                </a:ext>
                <a:ext uri="{28A0092B-C50C-407E-A947-70E740481C1C}">
                  <a14:useLocalDpi xmlns:a14="http://schemas.microsoft.com/office/drawing/2010/main"/>
                </a:ext>
              </a:extLst>
            </a:blip>
            <a:stretch>
              <a:fillRect/>
            </a:stretch>
          </p:blipFill>
          <p:spPr>
            <a:xfrm>
              <a:off x="3833523" y="151765"/>
              <a:ext cx="8358477" cy="4974565"/>
            </a:xfrm>
            <a:prstGeom prst="rect">
              <a:avLst/>
            </a:prstGeom>
          </p:spPr>
        </p:pic>
        <p:pic>
          <p:nvPicPr>
            <p:cNvPr id="103" name="Picture 102" descr="A diagram of a software application&#10;&#10;Description automatically generated">
              <a:extLst>
                <a:ext uri="{FF2B5EF4-FFF2-40B4-BE49-F238E27FC236}">
                  <a16:creationId xmlns:a16="http://schemas.microsoft.com/office/drawing/2014/main" id="{18F4F1A9-450F-CA23-43C8-1D0F69279816}"/>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3833523" y="1643743"/>
              <a:ext cx="2033877" cy="2503714"/>
            </a:xfrm>
            <a:prstGeom prst="rect">
              <a:avLst/>
            </a:prstGeom>
          </p:spPr>
        </p:pic>
        <p:pic>
          <p:nvPicPr>
            <p:cNvPr id="105" name="Picture 104" descr="A diagram of a software application&#10;&#10;Description automatically generated">
              <a:extLst>
                <a:ext uri="{FF2B5EF4-FFF2-40B4-BE49-F238E27FC236}">
                  <a16:creationId xmlns:a16="http://schemas.microsoft.com/office/drawing/2014/main" id="{AE128A91-6333-D5FC-DB17-387C0FAB4E78}"/>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6096000" y="2318656"/>
              <a:ext cx="1676400" cy="1469573"/>
            </a:xfrm>
            <a:prstGeom prst="rect">
              <a:avLst/>
            </a:prstGeom>
          </p:spPr>
        </p:pic>
        <p:pic>
          <p:nvPicPr>
            <p:cNvPr id="106" name="Picture 105" descr="A diagram of a software application&#10;&#10;Description automatically generated">
              <a:extLst>
                <a:ext uri="{FF2B5EF4-FFF2-40B4-BE49-F238E27FC236}">
                  <a16:creationId xmlns:a16="http://schemas.microsoft.com/office/drawing/2014/main" id="{81A890EC-A497-4B2D-022E-556306A49039}"/>
                </a:ext>
              </a:extLst>
            </p:cNvPr>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a:off x="8001000" y="1665515"/>
              <a:ext cx="4136570" cy="2503714"/>
            </a:xfrm>
            <a:prstGeom prst="rect">
              <a:avLst/>
            </a:prstGeom>
          </p:spPr>
        </p:pic>
      </p:grpSp>
      <p:sp>
        <p:nvSpPr>
          <p:cNvPr id="108" name="Rounded Rectangle 107">
            <a:extLst>
              <a:ext uri="{FF2B5EF4-FFF2-40B4-BE49-F238E27FC236}">
                <a16:creationId xmlns:a16="http://schemas.microsoft.com/office/drawing/2014/main" id="{4F65F08A-4E37-A6F2-1528-3680663263D4}"/>
              </a:ext>
            </a:extLst>
          </p:cNvPr>
          <p:cNvSpPr/>
          <p:nvPr/>
        </p:nvSpPr>
        <p:spPr>
          <a:xfrm>
            <a:off x="3833523" y="151765"/>
            <a:ext cx="8358477" cy="1534409"/>
          </a:xfrm>
          <a:prstGeom prst="roundRect">
            <a:avLst/>
          </a:prstGeom>
          <a:solidFill>
            <a:schemeClr val="bg1">
              <a:alpha val="49372"/>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44C1842-0FE0-AF96-6891-359FF2196CAE}"/>
              </a:ext>
            </a:extLst>
          </p:cNvPr>
          <p:cNvSpPr>
            <a:spLocks noGrp="1"/>
          </p:cNvSpPr>
          <p:nvPr>
            <p:ph type="title"/>
          </p:nvPr>
        </p:nvSpPr>
        <p:spPr>
          <a:xfrm>
            <a:off x="426720" y="151765"/>
            <a:ext cx="11013440" cy="1325563"/>
          </a:xfrm>
          <a:effectLst>
            <a:outerShdw blurRad="50800" dist="38100" dir="2700000" algn="tl" rotWithShape="0">
              <a:prstClr val="black">
                <a:alpha val="40000"/>
              </a:prstClr>
            </a:outerShdw>
          </a:effectLst>
        </p:spPr>
        <p:txBody>
          <a:bodyPr/>
          <a:lstStyle/>
          <a:p>
            <a:r>
              <a:rPr lang="en-US" dirty="0"/>
              <a:t>The path towards </a:t>
            </a:r>
            <a:r>
              <a:rPr lang="en-US" dirty="0" err="1"/>
              <a:t>Robius</a:t>
            </a:r>
            <a:endParaRPr lang="en-US" dirty="0"/>
          </a:p>
        </p:txBody>
      </p:sp>
      <p:sp>
        <p:nvSpPr>
          <p:cNvPr id="109" name="Rounded Rectangle 108">
            <a:extLst>
              <a:ext uri="{FF2B5EF4-FFF2-40B4-BE49-F238E27FC236}">
                <a16:creationId xmlns:a16="http://schemas.microsoft.com/office/drawing/2014/main" id="{19CA508D-BAD6-1554-84E0-38765B962F9B}"/>
              </a:ext>
            </a:extLst>
          </p:cNvPr>
          <p:cNvSpPr/>
          <p:nvPr/>
        </p:nvSpPr>
        <p:spPr>
          <a:xfrm>
            <a:off x="3833523" y="4165237"/>
            <a:ext cx="8358477" cy="956857"/>
          </a:xfrm>
          <a:prstGeom prst="roundRect">
            <a:avLst/>
          </a:prstGeom>
          <a:solidFill>
            <a:schemeClr val="bg1">
              <a:alpha val="49372"/>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1" name="Rounded Rectangle 110">
            <a:extLst>
              <a:ext uri="{FF2B5EF4-FFF2-40B4-BE49-F238E27FC236}">
                <a16:creationId xmlns:a16="http://schemas.microsoft.com/office/drawing/2014/main" id="{D453B118-5472-A41D-8788-66789DEE61E3}"/>
              </a:ext>
            </a:extLst>
          </p:cNvPr>
          <p:cNvSpPr/>
          <p:nvPr/>
        </p:nvSpPr>
        <p:spPr>
          <a:xfrm>
            <a:off x="3951514" y="1719943"/>
            <a:ext cx="1817915" cy="576941"/>
          </a:xfrm>
          <a:prstGeom prst="roundRect">
            <a:avLst/>
          </a:prstGeom>
          <a:solidFill>
            <a:srgbClr val="FFFF00">
              <a:alpha val="36000"/>
            </a:srgbClr>
          </a:solidFill>
          <a:ln w="19050">
            <a:solidFill>
              <a:schemeClr val="tx1"/>
            </a:solidFill>
          </a:ln>
          <a:effectLst>
            <a:outerShdw blurRad="50800" dist="38100" dir="2700000" algn="tl" rotWithShape="0">
              <a:prstClr val="black">
                <a:alpha val="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112" name="Rounded Rectangle 111">
            <a:extLst>
              <a:ext uri="{FF2B5EF4-FFF2-40B4-BE49-F238E27FC236}">
                <a16:creationId xmlns:a16="http://schemas.microsoft.com/office/drawing/2014/main" id="{5DA6C4A0-E5DA-9A80-96EE-A5D435E5276A}"/>
              </a:ext>
            </a:extLst>
          </p:cNvPr>
          <p:cNvSpPr/>
          <p:nvPr/>
        </p:nvSpPr>
        <p:spPr>
          <a:xfrm>
            <a:off x="6245497" y="2366438"/>
            <a:ext cx="1377406" cy="589394"/>
          </a:xfrm>
          <a:prstGeom prst="roundRect">
            <a:avLst/>
          </a:prstGeom>
          <a:solidFill>
            <a:srgbClr val="FFFF00">
              <a:alpha val="36000"/>
            </a:srgbClr>
          </a:solidFill>
          <a:ln w="19050">
            <a:solidFill>
              <a:schemeClr val="tx1"/>
            </a:solidFill>
          </a:ln>
          <a:effectLst>
            <a:outerShdw blurRad="50800" dist="38100" dir="2700000" algn="tl" rotWithShape="0">
              <a:prstClr val="black">
                <a:alpha val="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3" name="Rounded Rectangle 112">
            <a:extLst>
              <a:ext uri="{FF2B5EF4-FFF2-40B4-BE49-F238E27FC236}">
                <a16:creationId xmlns:a16="http://schemas.microsoft.com/office/drawing/2014/main" id="{11431307-3AE2-946E-AF17-6DB39EE65298}"/>
              </a:ext>
            </a:extLst>
          </p:cNvPr>
          <p:cNvSpPr/>
          <p:nvPr/>
        </p:nvSpPr>
        <p:spPr>
          <a:xfrm>
            <a:off x="8611900" y="1754882"/>
            <a:ext cx="2828985" cy="350037"/>
          </a:xfrm>
          <a:prstGeom prst="roundRect">
            <a:avLst/>
          </a:prstGeom>
          <a:solidFill>
            <a:srgbClr val="FFFF00">
              <a:alpha val="36000"/>
            </a:srgbClr>
          </a:solidFill>
          <a:ln w="19050">
            <a:solidFill>
              <a:schemeClr val="tx1"/>
            </a:solidFill>
          </a:ln>
          <a:effectLst>
            <a:outerShdw blurRad="50800" dist="38100" dir="2700000" algn="tl" rotWithShape="0">
              <a:prstClr val="black">
                <a:alpha val="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115" name="Curved Connector 114">
            <a:extLst>
              <a:ext uri="{FF2B5EF4-FFF2-40B4-BE49-F238E27FC236}">
                <a16:creationId xmlns:a16="http://schemas.microsoft.com/office/drawing/2014/main" id="{AD0B7724-5CF1-7352-2A18-CC1927BF273D}"/>
              </a:ext>
            </a:extLst>
          </p:cNvPr>
          <p:cNvCxnSpPr>
            <a:cxnSpLocks/>
            <a:stCxn id="118" idx="0"/>
            <a:endCxn id="111" idx="2"/>
          </p:cNvCxnSpPr>
          <p:nvPr/>
        </p:nvCxnSpPr>
        <p:spPr>
          <a:xfrm rot="16200000" flipV="1">
            <a:off x="4139126" y="3018231"/>
            <a:ext cx="3516421" cy="2073728"/>
          </a:xfrm>
          <a:prstGeom prst="curvedConnector3">
            <a:avLst/>
          </a:prstGeom>
          <a:ln w="22225">
            <a:solidFill>
              <a:schemeClr val="tx1"/>
            </a:solidFill>
            <a:tailEnd type="triangle"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18" name="Content Placeholder 2">
            <a:extLst>
              <a:ext uri="{FF2B5EF4-FFF2-40B4-BE49-F238E27FC236}">
                <a16:creationId xmlns:a16="http://schemas.microsoft.com/office/drawing/2014/main" id="{D0E85F22-77C5-68F6-0257-D404298B15B6}"/>
              </a:ext>
            </a:extLst>
          </p:cNvPr>
          <p:cNvSpPr txBox="1">
            <a:spLocks/>
          </p:cNvSpPr>
          <p:nvPr/>
        </p:nvSpPr>
        <p:spPr>
          <a:xfrm>
            <a:off x="3755571" y="5813305"/>
            <a:ext cx="6357258" cy="57618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Tenorite"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enorite"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enorite"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enorite"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enorite"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t>  Detailed status in upcoming talks</a:t>
            </a:r>
          </a:p>
        </p:txBody>
      </p:sp>
      <p:cxnSp>
        <p:nvCxnSpPr>
          <p:cNvPr id="120" name="Curved Connector 119">
            <a:extLst>
              <a:ext uri="{FF2B5EF4-FFF2-40B4-BE49-F238E27FC236}">
                <a16:creationId xmlns:a16="http://schemas.microsoft.com/office/drawing/2014/main" id="{0D527BD2-9D00-D727-D69C-518BEA494A10}"/>
              </a:ext>
            </a:extLst>
          </p:cNvPr>
          <p:cNvCxnSpPr>
            <a:cxnSpLocks/>
            <a:stCxn id="118" idx="0"/>
            <a:endCxn id="112" idx="2"/>
          </p:cNvCxnSpPr>
          <p:nvPr/>
        </p:nvCxnSpPr>
        <p:spPr>
          <a:xfrm rot="5400000" flipH="1" flipV="1">
            <a:off x="5505464" y="4384569"/>
            <a:ext cx="2857473" cy="12700"/>
          </a:xfrm>
          <a:prstGeom prst="curvedConnector3">
            <a:avLst/>
          </a:prstGeom>
          <a:ln w="22225">
            <a:solidFill>
              <a:schemeClr val="tx1"/>
            </a:solidFill>
            <a:tailEnd type="triangle"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23" name="Curved Connector 122">
            <a:extLst>
              <a:ext uri="{FF2B5EF4-FFF2-40B4-BE49-F238E27FC236}">
                <a16:creationId xmlns:a16="http://schemas.microsoft.com/office/drawing/2014/main" id="{D7192B05-EF11-C58E-BF7F-7C6B7D6E209E}"/>
              </a:ext>
            </a:extLst>
          </p:cNvPr>
          <p:cNvCxnSpPr>
            <a:cxnSpLocks/>
            <a:stCxn id="118" idx="0"/>
            <a:endCxn id="113" idx="2"/>
          </p:cNvCxnSpPr>
          <p:nvPr/>
        </p:nvCxnSpPr>
        <p:spPr>
          <a:xfrm rot="5400000" flipH="1" flipV="1">
            <a:off x="6626103" y="2413016"/>
            <a:ext cx="3708386" cy="3092193"/>
          </a:xfrm>
          <a:prstGeom prst="curvedConnector3">
            <a:avLst>
              <a:gd name="adj1" fmla="val 50000"/>
            </a:avLst>
          </a:prstGeom>
          <a:ln w="22225">
            <a:solidFill>
              <a:schemeClr val="tx1"/>
            </a:solidFill>
            <a:tailEnd type="triangle"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6963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11"/>
                                        </p:tgtEl>
                                        <p:attrNameLst>
                                          <p:attrName>style.visibility</p:attrName>
                                        </p:attrNameLst>
                                      </p:cBhvr>
                                      <p:to>
                                        <p:strVal val="visible"/>
                                      </p:to>
                                    </p:set>
                                    <p:animEffect transition="in" filter="wipe(down)">
                                      <p:cBhvr>
                                        <p:cTn id="7" dur="500"/>
                                        <p:tgtEl>
                                          <p:spTgt spid="111"/>
                                        </p:tgtEl>
                                      </p:cBhvr>
                                    </p:animEffect>
                                  </p:childTnLst>
                                </p:cTn>
                              </p:par>
                              <p:par>
                                <p:cTn id="8" presetID="22" presetClass="entr" presetSubtype="4" fill="hold" nodeType="withEffect">
                                  <p:stCondLst>
                                    <p:cond delay="0"/>
                                  </p:stCondLst>
                                  <p:childTnLst>
                                    <p:set>
                                      <p:cBhvr>
                                        <p:cTn id="9" dur="1" fill="hold">
                                          <p:stCondLst>
                                            <p:cond delay="0"/>
                                          </p:stCondLst>
                                        </p:cTn>
                                        <p:tgtEl>
                                          <p:spTgt spid="115"/>
                                        </p:tgtEl>
                                        <p:attrNameLst>
                                          <p:attrName>style.visibility</p:attrName>
                                        </p:attrNameLst>
                                      </p:cBhvr>
                                      <p:to>
                                        <p:strVal val="visible"/>
                                      </p:to>
                                    </p:set>
                                    <p:animEffect transition="in" filter="wipe(down)">
                                      <p:cBhvr>
                                        <p:cTn id="10" dur="500"/>
                                        <p:tgtEl>
                                          <p:spTgt spid="115"/>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12"/>
                                        </p:tgtEl>
                                        <p:attrNameLst>
                                          <p:attrName>style.visibility</p:attrName>
                                        </p:attrNameLst>
                                      </p:cBhvr>
                                      <p:to>
                                        <p:strVal val="visible"/>
                                      </p:to>
                                    </p:set>
                                    <p:animEffect transition="in" filter="wipe(down)">
                                      <p:cBhvr>
                                        <p:cTn id="13" dur="500"/>
                                        <p:tgtEl>
                                          <p:spTgt spid="112"/>
                                        </p:tgtEl>
                                      </p:cBhvr>
                                    </p:animEffect>
                                  </p:childTnLst>
                                </p:cTn>
                              </p:par>
                              <p:par>
                                <p:cTn id="14" presetID="22" presetClass="entr" presetSubtype="4" fill="hold" nodeType="withEffect">
                                  <p:stCondLst>
                                    <p:cond delay="0"/>
                                  </p:stCondLst>
                                  <p:childTnLst>
                                    <p:set>
                                      <p:cBhvr>
                                        <p:cTn id="15" dur="1" fill="hold">
                                          <p:stCondLst>
                                            <p:cond delay="0"/>
                                          </p:stCondLst>
                                        </p:cTn>
                                        <p:tgtEl>
                                          <p:spTgt spid="120"/>
                                        </p:tgtEl>
                                        <p:attrNameLst>
                                          <p:attrName>style.visibility</p:attrName>
                                        </p:attrNameLst>
                                      </p:cBhvr>
                                      <p:to>
                                        <p:strVal val="visible"/>
                                      </p:to>
                                    </p:set>
                                    <p:animEffect transition="in" filter="wipe(down)">
                                      <p:cBhvr>
                                        <p:cTn id="16" dur="500"/>
                                        <p:tgtEl>
                                          <p:spTgt spid="120"/>
                                        </p:tgtEl>
                                      </p:cBhvr>
                                    </p:animEffect>
                                  </p:childTnLst>
                                </p:cTn>
                              </p:par>
                              <p:par>
                                <p:cTn id="17" presetID="22" presetClass="entr" presetSubtype="4" fill="hold" nodeType="withEffect">
                                  <p:stCondLst>
                                    <p:cond delay="0"/>
                                  </p:stCondLst>
                                  <p:childTnLst>
                                    <p:set>
                                      <p:cBhvr>
                                        <p:cTn id="18" dur="1" fill="hold">
                                          <p:stCondLst>
                                            <p:cond delay="0"/>
                                          </p:stCondLst>
                                        </p:cTn>
                                        <p:tgtEl>
                                          <p:spTgt spid="123"/>
                                        </p:tgtEl>
                                        <p:attrNameLst>
                                          <p:attrName>style.visibility</p:attrName>
                                        </p:attrNameLst>
                                      </p:cBhvr>
                                      <p:to>
                                        <p:strVal val="visible"/>
                                      </p:to>
                                    </p:set>
                                    <p:animEffect transition="in" filter="wipe(down)">
                                      <p:cBhvr>
                                        <p:cTn id="19" dur="500"/>
                                        <p:tgtEl>
                                          <p:spTgt spid="123"/>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113"/>
                                        </p:tgtEl>
                                        <p:attrNameLst>
                                          <p:attrName>style.visibility</p:attrName>
                                        </p:attrNameLst>
                                      </p:cBhvr>
                                      <p:to>
                                        <p:strVal val="visible"/>
                                      </p:to>
                                    </p:set>
                                    <p:animEffect transition="in" filter="wipe(down)">
                                      <p:cBhvr>
                                        <p:cTn id="22" dur="500"/>
                                        <p:tgtEl>
                                          <p:spTgt spid="113"/>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118"/>
                                        </p:tgtEl>
                                        <p:attrNameLst>
                                          <p:attrName>style.visibility</p:attrName>
                                        </p:attrNameLst>
                                      </p:cBhvr>
                                      <p:to>
                                        <p:strVal val="visible"/>
                                      </p:to>
                                    </p:set>
                                    <p:animEffect transition="in" filter="wipe(down)">
                                      <p:cBhvr>
                                        <p:cTn id="25" dur="500"/>
                                        <p:tgtEl>
                                          <p:spTgt spid="1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1" grpId="0" animBg="1"/>
      <p:bldP spid="112" grpId="0" animBg="1"/>
      <p:bldP spid="113" grpId="0" animBg="1"/>
      <p:bldP spid="118"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898C14-307E-7C01-333B-2CFE8727EF1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A65FA73-8AF7-C91A-F7A6-FE0214A5B63A}"/>
              </a:ext>
            </a:extLst>
          </p:cNvPr>
          <p:cNvSpPr>
            <a:spLocks noGrp="1"/>
          </p:cNvSpPr>
          <p:nvPr>
            <p:ph idx="1"/>
          </p:nvPr>
        </p:nvSpPr>
        <p:spPr/>
        <p:txBody>
          <a:bodyPr/>
          <a:lstStyle/>
          <a:p>
            <a:endParaRPr lang="en-US"/>
          </a:p>
        </p:txBody>
      </p:sp>
      <p:sp>
        <p:nvSpPr>
          <p:cNvPr id="4" name="Date Placeholder 3">
            <a:extLst>
              <a:ext uri="{FF2B5EF4-FFF2-40B4-BE49-F238E27FC236}">
                <a16:creationId xmlns:a16="http://schemas.microsoft.com/office/drawing/2014/main" id="{E3A5E5AD-9FF7-C885-0521-84FC4E86D712}"/>
              </a:ext>
            </a:extLst>
          </p:cNvPr>
          <p:cNvSpPr>
            <a:spLocks noGrp="1"/>
          </p:cNvSpPr>
          <p:nvPr>
            <p:ph type="dt" sz="half" idx="10"/>
          </p:nvPr>
        </p:nvSpPr>
        <p:spPr/>
        <p:txBody>
          <a:bodyPr/>
          <a:lstStyle/>
          <a:p>
            <a:r>
              <a:rPr lang="en-US"/>
              <a:t>Vision: Rust app dev -- GOSIM 2023</a:t>
            </a:r>
            <a:endParaRPr lang="en-US" dirty="0"/>
          </a:p>
        </p:txBody>
      </p:sp>
      <p:sp>
        <p:nvSpPr>
          <p:cNvPr id="5" name="Slide Number Placeholder 4">
            <a:extLst>
              <a:ext uri="{FF2B5EF4-FFF2-40B4-BE49-F238E27FC236}">
                <a16:creationId xmlns:a16="http://schemas.microsoft.com/office/drawing/2014/main" id="{B4A002DA-AD45-D899-2D84-93A0D0C2D250}"/>
              </a:ext>
            </a:extLst>
          </p:cNvPr>
          <p:cNvSpPr>
            <a:spLocks noGrp="1"/>
          </p:cNvSpPr>
          <p:nvPr>
            <p:ph type="sldNum" sz="quarter" idx="12"/>
          </p:nvPr>
        </p:nvSpPr>
        <p:spPr/>
        <p:txBody>
          <a:bodyPr/>
          <a:lstStyle/>
          <a:p>
            <a:fld id="{7D62C56D-5E74-2945-931D-C07ECBF0F859}" type="slidenum">
              <a:rPr lang="en-US" smtClean="0"/>
              <a:pPr/>
              <a:t>42</a:t>
            </a:fld>
            <a:endParaRPr lang="en-US" dirty="0"/>
          </a:p>
        </p:txBody>
      </p:sp>
      <p:pic>
        <p:nvPicPr>
          <p:cNvPr id="1026" name="Picture 2">
            <a:extLst>
              <a:ext uri="{FF2B5EF4-FFF2-40B4-BE49-F238E27FC236}">
                <a16:creationId xmlns:a16="http://schemas.microsoft.com/office/drawing/2014/main" id="{4A3291C1-E1FF-9C93-A124-02DF3E48BFFD}"/>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8D4E733-AEFD-9315-5D27-75E42B244EF1}"/>
              </a:ext>
            </a:extLst>
          </p:cNvPr>
          <p:cNvSpPr txBox="1"/>
          <p:nvPr/>
        </p:nvSpPr>
        <p:spPr>
          <a:xfrm>
            <a:off x="1228977" y="986824"/>
            <a:ext cx="6483788" cy="4216539"/>
          </a:xfrm>
          <a:prstGeom prst="rect">
            <a:avLst/>
          </a:prstGeom>
          <a:noFill/>
        </p:spPr>
        <p:txBody>
          <a:bodyPr wrap="square" rtlCol="0">
            <a:spAutoFit/>
          </a:bodyPr>
          <a:lstStyle/>
          <a:p>
            <a:r>
              <a:rPr lang="en-US" sz="5400" b="1" dirty="0">
                <a:solidFill>
                  <a:schemeClr val="bg1"/>
                </a:solidFill>
              </a:rPr>
              <a:t>Thanks!</a:t>
            </a:r>
          </a:p>
          <a:p>
            <a:endParaRPr lang="en-US" sz="5400" b="1" dirty="0">
              <a:solidFill>
                <a:schemeClr val="bg1"/>
              </a:solidFill>
            </a:endParaRPr>
          </a:p>
          <a:p>
            <a:r>
              <a:rPr lang="en-US" sz="4000" dirty="0">
                <a:solidFill>
                  <a:schemeClr val="bg1"/>
                </a:solidFill>
              </a:rPr>
              <a:t>Interested?  Please reach out:</a:t>
            </a:r>
          </a:p>
          <a:p>
            <a:pPr marL="571500" indent="-571500">
              <a:buFont typeface="Arial" panose="020B0604020202020204" pitchFamily="34" charset="0"/>
              <a:buChar char="•"/>
            </a:pPr>
            <a:r>
              <a:rPr lang="en-US" sz="4000" dirty="0">
                <a:solidFill>
                  <a:schemeClr val="bg1"/>
                </a:solidFill>
              </a:rPr>
              <a:t>      @project-</a:t>
            </a:r>
            <a:r>
              <a:rPr lang="en-US" sz="4000" dirty="0" err="1">
                <a:solidFill>
                  <a:schemeClr val="bg1"/>
                </a:solidFill>
              </a:rPr>
              <a:t>robius</a:t>
            </a:r>
            <a:endParaRPr lang="en-US" sz="4000" dirty="0">
              <a:solidFill>
                <a:schemeClr val="bg1"/>
              </a:solidFill>
            </a:endParaRPr>
          </a:p>
          <a:p>
            <a:pPr marL="571500" indent="-571500">
              <a:buFont typeface="Arial" panose="020B0604020202020204" pitchFamily="34" charset="0"/>
              <a:buChar char="•"/>
            </a:pPr>
            <a:r>
              <a:rPr lang="en-US" sz="4000" dirty="0">
                <a:solidFill>
                  <a:schemeClr val="bg1"/>
                </a:solidFill>
              </a:rPr>
              <a:t>      @</a:t>
            </a:r>
            <a:r>
              <a:rPr lang="en-US" sz="4000" dirty="0" err="1">
                <a:solidFill>
                  <a:schemeClr val="bg1"/>
                </a:solidFill>
              </a:rPr>
              <a:t>kevinaboos</a:t>
            </a:r>
            <a:endParaRPr lang="en-US" sz="4000" dirty="0">
              <a:solidFill>
                <a:schemeClr val="bg1"/>
              </a:solidFill>
            </a:endParaRPr>
          </a:p>
          <a:p>
            <a:pPr marL="571500" indent="-571500">
              <a:buFont typeface="Arial" panose="020B0604020202020204" pitchFamily="34" charset="0"/>
              <a:buChar char="•"/>
            </a:pPr>
            <a:r>
              <a:rPr lang="en-US" sz="4000" dirty="0" err="1">
                <a:solidFill>
                  <a:schemeClr val="bg1"/>
                </a:solidFill>
              </a:rPr>
              <a:t>kboos@futurewei.com</a:t>
            </a:r>
            <a:endParaRPr lang="en-US" sz="3600" dirty="0">
              <a:solidFill>
                <a:schemeClr val="bg1"/>
              </a:solidFill>
            </a:endParaRPr>
          </a:p>
        </p:txBody>
      </p:sp>
      <p:pic>
        <p:nvPicPr>
          <p:cNvPr id="7" name="Picture 4">
            <a:extLst>
              <a:ext uri="{FF2B5EF4-FFF2-40B4-BE49-F238E27FC236}">
                <a16:creationId xmlns:a16="http://schemas.microsoft.com/office/drawing/2014/main" id="{02B9874E-40AB-AAFB-0595-8AB7A7233D1F}"/>
              </a:ext>
            </a:extLst>
          </p:cNvPr>
          <p:cNvPicPr>
            <a:picLocks noChangeAspect="1" noChangeArrowheads="1"/>
          </p:cNvPicPr>
          <p:nvPr/>
        </p:nvPicPr>
        <p:blipFill>
          <a:blip r:embed="rId4" cstate="print">
            <a:lum bright="70000" contrast="-70000"/>
            <a:extLst>
              <a:ext uri="{28A0092B-C50C-407E-A947-70E740481C1C}">
                <a14:useLocalDpi xmlns:a14="http://schemas.microsoft.com/office/drawing/2010/main"/>
              </a:ext>
            </a:extLst>
          </a:blip>
          <a:srcRect/>
          <a:stretch>
            <a:fillRect/>
          </a:stretch>
        </p:blipFill>
        <p:spPr bwMode="auto">
          <a:xfrm>
            <a:off x="1934509" y="3370860"/>
            <a:ext cx="529508" cy="52950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a:extLst>
              <a:ext uri="{FF2B5EF4-FFF2-40B4-BE49-F238E27FC236}">
                <a16:creationId xmlns:a16="http://schemas.microsoft.com/office/drawing/2014/main" id="{2ED6B9AC-A891-BBEC-F53D-FE710F67250F}"/>
              </a:ext>
            </a:extLst>
          </p:cNvPr>
          <p:cNvPicPr>
            <a:picLocks noChangeAspect="1" noChangeArrowheads="1"/>
          </p:cNvPicPr>
          <p:nvPr/>
        </p:nvPicPr>
        <p:blipFill>
          <a:blip r:embed="rId4" cstate="print">
            <a:lum bright="70000" contrast="-70000"/>
            <a:extLst>
              <a:ext uri="{28A0092B-C50C-407E-A947-70E740481C1C}">
                <a14:useLocalDpi xmlns:a14="http://schemas.microsoft.com/office/drawing/2010/main"/>
              </a:ext>
            </a:extLst>
          </a:blip>
          <a:srcRect/>
          <a:stretch>
            <a:fillRect/>
          </a:stretch>
        </p:blipFill>
        <p:spPr bwMode="auto">
          <a:xfrm>
            <a:off x="1931325" y="3939231"/>
            <a:ext cx="529508" cy="5295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761499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B68C93F-D5F3-4D5E-9759-BB60659F5F60}"/>
              </a:ext>
            </a:extLst>
          </p:cNvPr>
          <p:cNvSpPr>
            <a:spLocks noGrp="1"/>
          </p:cNvSpPr>
          <p:nvPr>
            <p:ph type="title"/>
          </p:nvPr>
        </p:nvSpPr>
        <p:spPr>
          <a:xfrm>
            <a:off x="831850" y="1460351"/>
            <a:ext cx="10515600" cy="3885519"/>
          </a:xfrm>
        </p:spPr>
        <p:txBody>
          <a:bodyPr>
            <a:noAutofit/>
          </a:bodyPr>
          <a:lstStyle/>
          <a:p>
            <a:pPr algn="ctr"/>
            <a:r>
              <a:rPr lang="en-US" sz="12200" dirty="0">
                <a:solidFill>
                  <a:schemeClr val="bg1"/>
                </a:solidFill>
              </a:rPr>
              <a:t>BACKUP SLIDES</a:t>
            </a:r>
          </a:p>
        </p:txBody>
      </p:sp>
      <p:sp>
        <p:nvSpPr>
          <p:cNvPr id="7" name="Text Placeholder 6">
            <a:extLst>
              <a:ext uri="{FF2B5EF4-FFF2-40B4-BE49-F238E27FC236}">
                <a16:creationId xmlns:a16="http://schemas.microsoft.com/office/drawing/2014/main" id="{B92BA580-C8DD-6B29-6216-DB83C4E8C6EC}"/>
              </a:ext>
            </a:extLst>
          </p:cNvPr>
          <p:cNvSpPr>
            <a:spLocks noGrp="1"/>
          </p:cNvSpPr>
          <p:nvPr>
            <p:ph type="body" idx="1"/>
          </p:nvPr>
        </p:nvSpPr>
        <p:spPr/>
        <p:txBody>
          <a:bodyPr/>
          <a:lstStyle/>
          <a:p>
            <a:endParaRPr lang="en-US" dirty="0"/>
          </a:p>
        </p:txBody>
      </p:sp>
      <p:sp>
        <p:nvSpPr>
          <p:cNvPr id="4" name="Date Placeholder 3">
            <a:extLst>
              <a:ext uri="{FF2B5EF4-FFF2-40B4-BE49-F238E27FC236}">
                <a16:creationId xmlns:a16="http://schemas.microsoft.com/office/drawing/2014/main" id="{B43A21DE-A6B5-4970-7D72-96B84550ABB0}"/>
              </a:ext>
            </a:extLst>
          </p:cNvPr>
          <p:cNvSpPr>
            <a:spLocks noGrp="1"/>
          </p:cNvSpPr>
          <p:nvPr>
            <p:ph type="dt" sz="half" idx="10"/>
          </p:nvPr>
        </p:nvSpPr>
        <p:spPr/>
        <p:txBody>
          <a:bodyPr/>
          <a:lstStyle/>
          <a:p>
            <a:r>
              <a:rPr lang="en-US"/>
              <a:t>Vision: Rust app dev -- GOSIM 2023</a:t>
            </a:r>
            <a:endParaRPr lang="en-US" dirty="0"/>
          </a:p>
        </p:txBody>
      </p:sp>
      <p:sp>
        <p:nvSpPr>
          <p:cNvPr id="5" name="Slide Number Placeholder 4">
            <a:extLst>
              <a:ext uri="{FF2B5EF4-FFF2-40B4-BE49-F238E27FC236}">
                <a16:creationId xmlns:a16="http://schemas.microsoft.com/office/drawing/2014/main" id="{93D1C52C-3453-E839-7506-568992B37544}"/>
              </a:ext>
            </a:extLst>
          </p:cNvPr>
          <p:cNvSpPr>
            <a:spLocks noGrp="1"/>
          </p:cNvSpPr>
          <p:nvPr>
            <p:ph type="sldNum" sz="quarter" idx="12"/>
          </p:nvPr>
        </p:nvSpPr>
        <p:spPr/>
        <p:txBody>
          <a:bodyPr/>
          <a:lstStyle/>
          <a:p>
            <a:fld id="{7D62C56D-5E74-2945-931D-C07ECBF0F859}" type="slidenum">
              <a:rPr lang="en-US" smtClean="0"/>
              <a:pPr/>
              <a:t>43</a:t>
            </a:fld>
            <a:endParaRPr lang="en-US" dirty="0"/>
          </a:p>
        </p:txBody>
      </p:sp>
    </p:spTree>
    <p:extLst>
      <p:ext uri="{BB962C8B-B14F-4D97-AF65-F5344CB8AC3E}">
        <p14:creationId xmlns:p14="http://schemas.microsoft.com/office/powerpoint/2010/main" val="157560170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C81DCF-7EC5-991F-6EFB-FAC4F8ACAC2E}"/>
              </a:ext>
            </a:extLst>
          </p:cNvPr>
          <p:cNvSpPr>
            <a:spLocks noGrp="1"/>
          </p:cNvSpPr>
          <p:nvPr>
            <p:ph type="title"/>
          </p:nvPr>
        </p:nvSpPr>
        <p:spPr>
          <a:xfrm>
            <a:off x="518160" y="151765"/>
            <a:ext cx="11760926" cy="1325563"/>
          </a:xfrm>
        </p:spPr>
        <p:txBody>
          <a:bodyPr>
            <a:normAutofit/>
          </a:bodyPr>
          <a:lstStyle/>
          <a:p>
            <a:r>
              <a:rPr lang="en-US" sz="4000" dirty="0"/>
              <a:t>Flutter vs. </a:t>
            </a:r>
            <a:r>
              <a:rPr lang="en-US" sz="4000" dirty="0" err="1"/>
              <a:t>Robius</a:t>
            </a:r>
            <a:r>
              <a:rPr lang="en-US" sz="4000" dirty="0"/>
              <a:t> – fundamentally different approaches</a:t>
            </a:r>
          </a:p>
        </p:txBody>
      </p:sp>
      <p:sp>
        <p:nvSpPr>
          <p:cNvPr id="3" name="Content Placeholder 2">
            <a:extLst>
              <a:ext uri="{FF2B5EF4-FFF2-40B4-BE49-F238E27FC236}">
                <a16:creationId xmlns:a16="http://schemas.microsoft.com/office/drawing/2014/main" id="{3312AF08-174E-401F-FD47-6A3BD57B031E}"/>
              </a:ext>
            </a:extLst>
          </p:cNvPr>
          <p:cNvSpPr>
            <a:spLocks noGrp="1"/>
          </p:cNvSpPr>
          <p:nvPr>
            <p:ph idx="1"/>
          </p:nvPr>
        </p:nvSpPr>
        <p:spPr>
          <a:xfrm>
            <a:off x="507274" y="1477328"/>
            <a:ext cx="11013440" cy="4818061"/>
          </a:xfrm>
        </p:spPr>
        <p:txBody>
          <a:bodyPr>
            <a:normAutofit lnSpcReduction="10000"/>
          </a:bodyPr>
          <a:lstStyle/>
          <a:p>
            <a:r>
              <a:rPr lang="en-US" dirty="0"/>
              <a:t>Flutter </a:t>
            </a:r>
            <a:r>
              <a:rPr lang="en-US" dirty="0" err="1"/>
              <a:t>devs</a:t>
            </a:r>
            <a:r>
              <a:rPr lang="en-US" dirty="0"/>
              <a:t> must learn new language, Dart</a:t>
            </a:r>
          </a:p>
          <a:p>
            <a:r>
              <a:rPr lang="en-US" dirty="0" err="1"/>
              <a:t>Robius</a:t>
            </a:r>
            <a:r>
              <a:rPr lang="en-US" dirty="0"/>
              <a:t> is a decentralized, loosely-coupled effort</a:t>
            </a:r>
          </a:p>
          <a:p>
            <a:pPr lvl="1"/>
            <a:r>
              <a:rPr lang="en-US" dirty="0"/>
              <a:t>Not owned by a single entity</a:t>
            </a:r>
          </a:p>
          <a:p>
            <a:pPr lvl="1"/>
            <a:r>
              <a:rPr lang="en-US" dirty="0"/>
              <a:t>Not a black box like Flutter or React Native</a:t>
            </a:r>
          </a:p>
          <a:p>
            <a:r>
              <a:rPr lang="en-US" dirty="0"/>
              <a:t>Fills the vacuum in Rust</a:t>
            </a:r>
          </a:p>
          <a:p>
            <a:pPr lvl="1"/>
            <a:r>
              <a:rPr lang="en-US" dirty="0"/>
              <a:t>Efforts already ongoing across many related subdomains in Rust</a:t>
            </a:r>
          </a:p>
          <a:p>
            <a:pPr lvl="1"/>
            <a:r>
              <a:rPr lang="en-US" dirty="0"/>
              <a:t>Built in a bottom-up manner to serve Rust community first</a:t>
            </a:r>
          </a:p>
          <a:p>
            <a:pPr lvl="2"/>
            <a:r>
              <a:rPr lang="en-US" dirty="0"/>
              <a:t>Rust community usage is our primary concern</a:t>
            </a:r>
          </a:p>
          <a:p>
            <a:pPr lvl="1"/>
            <a:r>
              <a:rPr lang="en-US" dirty="0"/>
              <a:t>Architecture supports selection of components specific to your needs</a:t>
            </a:r>
          </a:p>
          <a:p>
            <a:pPr lvl="2"/>
            <a:r>
              <a:rPr lang="en-US" dirty="0"/>
              <a:t>Devs can descend into and understand lower layers</a:t>
            </a:r>
            <a:br>
              <a:rPr lang="en-US" dirty="0"/>
            </a:br>
            <a:r>
              <a:rPr lang="en-US" dirty="0"/>
              <a:t>to optimize their apps and the system stack itself accordingly</a:t>
            </a:r>
          </a:p>
          <a:p>
            <a:r>
              <a:rPr lang="en-US" dirty="0"/>
              <a:t>No intent to compete with or replace Flutter</a:t>
            </a:r>
          </a:p>
        </p:txBody>
      </p:sp>
      <p:sp>
        <p:nvSpPr>
          <p:cNvPr id="4" name="Date Placeholder 3">
            <a:extLst>
              <a:ext uri="{FF2B5EF4-FFF2-40B4-BE49-F238E27FC236}">
                <a16:creationId xmlns:a16="http://schemas.microsoft.com/office/drawing/2014/main" id="{EB413212-3853-C246-C965-5D5BCF7107B9}"/>
              </a:ext>
            </a:extLst>
          </p:cNvPr>
          <p:cNvSpPr>
            <a:spLocks noGrp="1"/>
          </p:cNvSpPr>
          <p:nvPr>
            <p:ph type="dt" sz="half" idx="10"/>
          </p:nvPr>
        </p:nvSpPr>
        <p:spPr/>
        <p:txBody>
          <a:bodyPr/>
          <a:lstStyle/>
          <a:p>
            <a:r>
              <a:rPr lang="en-US"/>
              <a:t>Vision: Rust app dev -- GOSIM 2023</a:t>
            </a:r>
            <a:endParaRPr lang="en-US" dirty="0"/>
          </a:p>
        </p:txBody>
      </p:sp>
      <p:sp>
        <p:nvSpPr>
          <p:cNvPr id="5" name="Slide Number Placeholder 4">
            <a:extLst>
              <a:ext uri="{FF2B5EF4-FFF2-40B4-BE49-F238E27FC236}">
                <a16:creationId xmlns:a16="http://schemas.microsoft.com/office/drawing/2014/main" id="{89F47795-EC33-B0EC-1065-F1898D5099EC}"/>
              </a:ext>
            </a:extLst>
          </p:cNvPr>
          <p:cNvSpPr>
            <a:spLocks noGrp="1"/>
          </p:cNvSpPr>
          <p:nvPr>
            <p:ph type="sldNum" sz="quarter" idx="12"/>
          </p:nvPr>
        </p:nvSpPr>
        <p:spPr/>
        <p:txBody>
          <a:bodyPr/>
          <a:lstStyle/>
          <a:p>
            <a:fld id="{7D62C56D-5E74-2945-931D-C07ECBF0F859}" type="slidenum">
              <a:rPr lang="en-US" smtClean="0"/>
              <a:pPr/>
              <a:t>44</a:t>
            </a:fld>
            <a:endParaRPr lang="en-US" dirty="0"/>
          </a:p>
        </p:txBody>
      </p:sp>
    </p:spTree>
    <p:extLst>
      <p:ext uri="{BB962C8B-B14F-4D97-AF65-F5344CB8AC3E}">
        <p14:creationId xmlns:p14="http://schemas.microsoft.com/office/powerpoint/2010/main" val="143375443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A7215F2-E481-BC30-FB7F-F2B10FAC9E76}"/>
              </a:ext>
            </a:extLst>
          </p:cNvPr>
          <p:cNvSpPr>
            <a:spLocks noGrp="1"/>
          </p:cNvSpPr>
          <p:nvPr>
            <p:ph idx="1"/>
          </p:nvPr>
        </p:nvSpPr>
        <p:spPr/>
        <p:txBody>
          <a:bodyPr/>
          <a:lstStyle/>
          <a:p>
            <a:r>
              <a:rPr lang="en-US" dirty="0"/>
              <a:t>Leverage app &amp; framework design experience to improve Rust</a:t>
            </a:r>
          </a:p>
          <a:p>
            <a:r>
              <a:rPr lang="en-US" dirty="0"/>
              <a:t>Already in-progress, driven by UI toolkits and system packagers</a:t>
            </a:r>
          </a:p>
          <a:p>
            <a:pPr lvl="1"/>
            <a:r>
              <a:rPr lang="en-US" dirty="0"/>
              <a:t>Need better top-level build tool surrounding cargo</a:t>
            </a:r>
          </a:p>
          <a:p>
            <a:pPr lvl="1"/>
            <a:r>
              <a:rPr lang="en-US" dirty="0"/>
              <a:t>Need ability to hook into cargo commands, e.g., post-build action</a:t>
            </a:r>
          </a:p>
          <a:p>
            <a:pPr lvl="1"/>
            <a:r>
              <a:rPr lang="en-US" dirty="0"/>
              <a:t>Need to inject metadata into build, query it later</a:t>
            </a:r>
          </a:p>
          <a:p>
            <a:pPr lvl="1"/>
            <a:r>
              <a:rPr lang="en-US" dirty="0"/>
              <a:t>Better unified configuration space to define build inclusion</a:t>
            </a:r>
          </a:p>
          <a:p>
            <a:pPr lvl="2"/>
            <a:r>
              <a:rPr lang="en-US" dirty="0"/>
              <a:t>Outside cargo (e.g., Make vars), within cargo (--features), within </a:t>
            </a:r>
            <a:r>
              <a:rPr lang="en-US" dirty="0" err="1"/>
              <a:t>rustc</a:t>
            </a:r>
            <a:r>
              <a:rPr lang="en-US" dirty="0"/>
              <a:t> (--</a:t>
            </a:r>
            <a:r>
              <a:rPr lang="en-US" dirty="0" err="1"/>
              <a:t>cfg</a:t>
            </a:r>
            <a:r>
              <a:rPr lang="en-US" dirty="0"/>
              <a:t>)</a:t>
            </a:r>
          </a:p>
          <a:p>
            <a:pPr lvl="1"/>
            <a:r>
              <a:rPr lang="en-US" dirty="0"/>
              <a:t>Better, more flexible features with saner default-features toggle</a:t>
            </a:r>
          </a:p>
          <a:p>
            <a:pPr lvl="1"/>
            <a:r>
              <a:rPr lang="en-US" dirty="0"/>
              <a:t>Existential dependencies </a:t>
            </a:r>
          </a:p>
        </p:txBody>
      </p:sp>
      <p:sp>
        <p:nvSpPr>
          <p:cNvPr id="4" name="Date Placeholder 3">
            <a:extLst>
              <a:ext uri="{FF2B5EF4-FFF2-40B4-BE49-F238E27FC236}">
                <a16:creationId xmlns:a16="http://schemas.microsoft.com/office/drawing/2014/main" id="{EFA60DE9-626C-1E95-F2EE-CB570AA38AE7}"/>
              </a:ext>
            </a:extLst>
          </p:cNvPr>
          <p:cNvSpPr>
            <a:spLocks noGrp="1"/>
          </p:cNvSpPr>
          <p:nvPr>
            <p:ph type="dt" sz="half" idx="10"/>
          </p:nvPr>
        </p:nvSpPr>
        <p:spPr/>
        <p:txBody>
          <a:bodyPr/>
          <a:lstStyle/>
          <a:p>
            <a:r>
              <a:rPr lang="en-US"/>
              <a:t>Vision: Rust app dev -- GOSIM 2023</a:t>
            </a:r>
            <a:endParaRPr lang="en-US" dirty="0"/>
          </a:p>
        </p:txBody>
      </p:sp>
      <p:sp>
        <p:nvSpPr>
          <p:cNvPr id="6" name="Slide Number Placeholder 5">
            <a:extLst>
              <a:ext uri="{FF2B5EF4-FFF2-40B4-BE49-F238E27FC236}">
                <a16:creationId xmlns:a16="http://schemas.microsoft.com/office/drawing/2014/main" id="{56B948FA-8213-4088-50B7-2A8F60EF5963}"/>
              </a:ext>
            </a:extLst>
          </p:cNvPr>
          <p:cNvSpPr>
            <a:spLocks noGrp="1"/>
          </p:cNvSpPr>
          <p:nvPr>
            <p:ph type="sldNum" sz="quarter" idx="12"/>
          </p:nvPr>
        </p:nvSpPr>
        <p:spPr/>
        <p:txBody>
          <a:bodyPr/>
          <a:lstStyle/>
          <a:p>
            <a:fld id="{7D62C56D-5E74-2945-931D-C07ECBF0F859}" type="slidenum">
              <a:rPr lang="en-US" smtClean="0"/>
              <a:t>45</a:t>
            </a:fld>
            <a:endParaRPr lang="en-US"/>
          </a:p>
        </p:txBody>
      </p:sp>
      <p:pic>
        <p:nvPicPr>
          <p:cNvPr id="7" name="Picture 6">
            <a:extLst>
              <a:ext uri="{FF2B5EF4-FFF2-40B4-BE49-F238E27FC236}">
                <a16:creationId xmlns:a16="http://schemas.microsoft.com/office/drawing/2014/main" id="{C3528DCC-14F8-C905-DF44-FC209ACE06BC}"/>
              </a:ext>
            </a:extLst>
          </p:cNvPr>
          <p:cNvPicPr>
            <a:picLocks noChangeAspect="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603127" y="404008"/>
            <a:ext cx="851899" cy="851899"/>
          </a:xfrm>
          <a:prstGeom prst="rect">
            <a:avLst/>
          </a:prstGeom>
        </p:spPr>
      </p:pic>
      <p:sp>
        <p:nvSpPr>
          <p:cNvPr id="10" name="TextBox 9">
            <a:extLst>
              <a:ext uri="{FF2B5EF4-FFF2-40B4-BE49-F238E27FC236}">
                <a16:creationId xmlns:a16="http://schemas.microsoft.com/office/drawing/2014/main" id="{D9600AAF-D55A-A066-2417-88228A66925C}"/>
              </a:ext>
            </a:extLst>
          </p:cNvPr>
          <p:cNvSpPr txBox="1"/>
          <p:nvPr/>
        </p:nvSpPr>
        <p:spPr>
          <a:xfrm>
            <a:off x="1707180" y="451426"/>
            <a:ext cx="10924208" cy="757065"/>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defTabSz="1066800">
              <a:lnSpc>
                <a:spcPct val="100000"/>
              </a:lnSpc>
              <a:spcBef>
                <a:spcPct val="0"/>
              </a:spcBef>
              <a:spcAft>
                <a:spcPct val="35000"/>
              </a:spcAft>
              <a:buNone/>
              <a:defRPr b="1"/>
            </a:pPr>
            <a:r>
              <a:rPr kumimoji="0" lang="en-US" sz="4800" b="0" i="0" u="none" strike="noStrike" kern="1200" cap="none" spc="0" normalizeH="0" baseline="0" noProof="0" dirty="0">
                <a:ln>
                  <a:noFill/>
                </a:ln>
                <a:solidFill>
                  <a:prstClr val="black"/>
                </a:solidFill>
                <a:effectLst/>
                <a:uLnTx/>
                <a:uFillTx/>
                <a:latin typeface="Seaford Display" pitchFamily="2" charset="0"/>
                <a:ea typeface="+mj-ea"/>
              </a:rPr>
              <a:t>Incorporate feedback into Rust/cargo</a:t>
            </a:r>
            <a:endParaRPr lang="en-US" sz="4800" kern="1200" dirty="0">
              <a:latin typeface="Seaford Display" pitchFamily="2" charset="0"/>
            </a:endParaRPr>
          </a:p>
        </p:txBody>
      </p:sp>
    </p:spTree>
    <p:extLst>
      <p:ext uri="{BB962C8B-B14F-4D97-AF65-F5344CB8AC3E}">
        <p14:creationId xmlns:p14="http://schemas.microsoft.com/office/powerpoint/2010/main" val="290982231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993567-CF45-E94C-91A6-1B1D596FAFFF}"/>
              </a:ext>
            </a:extLst>
          </p:cNvPr>
          <p:cNvSpPr>
            <a:spLocks noGrp="1"/>
          </p:cNvSpPr>
          <p:nvPr>
            <p:ph type="title"/>
          </p:nvPr>
        </p:nvSpPr>
        <p:spPr/>
        <p:txBody>
          <a:bodyPr/>
          <a:lstStyle/>
          <a:p>
            <a:r>
              <a:rPr lang="en-US" dirty="0"/>
              <a:t>The role of </a:t>
            </a:r>
            <a:r>
              <a:rPr lang="en-US" dirty="0" err="1"/>
              <a:t>WebAssembly</a:t>
            </a:r>
            <a:r>
              <a:rPr lang="en-US" dirty="0"/>
              <a:t> (WASM)</a:t>
            </a:r>
          </a:p>
        </p:txBody>
      </p:sp>
      <p:sp>
        <p:nvSpPr>
          <p:cNvPr id="3" name="Content Placeholder 2">
            <a:extLst>
              <a:ext uri="{FF2B5EF4-FFF2-40B4-BE49-F238E27FC236}">
                <a16:creationId xmlns:a16="http://schemas.microsoft.com/office/drawing/2014/main" id="{B74CBDE6-1843-4B5E-6D0B-A9D4708D1445}"/>
              </a:ext>
            </a:extLst>
          </p:cNvPr>
          <p:cNvSpPr>
            <a:spLocks noGrp="1"/>
          </p:cNvSpPr>
          <p:nvPr>
            <p:ph idx="1"/>
          </p:nvPr>
        </p:nvSpPr>
        <p:spPr/>
        <p:txBody>
          <a:bodyPr/>
          <a:lstStyle/>
          <a:p>
            <a:r>
              <a:rPr lang="en-US" dirty="0"/>
              <a:t>We </a:t>
            </a:r>
            <a:r>
              <a:rPr lang="en-US" i="1" dirty="0"/>
              <a:t>may</a:t>
            </a:r>
            <a:r>
              <a:rPr lang="en-US" dirty="0"/>
              <a:t> be able to leverage WASM for easier deployment</a:t>
            </a:r>
          </a:p>
          <a:p>
            <a:pPr lvl="1"/>
            <a:r>
              <a:rPr lang="en-US" dirty="0"/>
              <a:t>Mostly for apps on the web, plus Desktop platforms</a:t>
            </a:r>
          </a:p>
          <a:p>
            <a:pPr lvl="1"/>
            <a:r>
              <a:rPr lang="en-US" dirty="0"/>
              <a:t>Mobile app stores disallow downloading and running arbitrary code</a:t>
            </a:r>
          </a:p>
          <a:p>
            <a:r>
              <a:rPr lang="en-US" dirty="0"/>
              <a:t>Rust has first-class support for targeting WASM</a:t>
            </a:r>
          </a:p>
          <a:p>
            <a:pPr lvl="1"/>
            <a:r>
              <a:rPr lang="en-US" dirty="0"/>
              <a:t>Most of the WASM ecosystem prioritizes Rust integration</a:t>
            </a:r>
          </a:p>
          <a:p>
            <a:r>
              <a:rPr lang="en-US" dirty="0"/>
              <a:t>Component model can help mitigate large-sized app binaries</a:t>
            </a:r>
          </a:p>
          <a:p>
            <a:pPr lvl="1"/>
            <a:r>
              <a:rPr lang="en-US" dirty="0"/>
              <a:t>Delivery over the web could only transfer app binary</a:t>
            </a:r>
          </a:p>
          <a:p>
            <a:pPr lvl="1"/>
            <a:r>
              <a:rPr lang="en-US" dirty="0"/>
              <a:t>Re-use libraries, shared components already on the client</a:t>
            </a:r>
          </a:p>
        </p:txBody>
      </p:sp>
      <p:sp>
        <p:nvSpPr>
          <p:cNvPr id="4" name="Date Placeholder 3">
            <a:extLst>
              <a:ext uri="{FF2B5EF4-FFF2-40B4-BE49-F238E27FC236}">
                <a16:creationId xmlns:a16="http://schemas.microsoft.com/office/drawing/2014/main" id="{6115C750-E1E0-3594-891C-E0BA44093BEF}"/>
              </a:ext>
            </a:extLst>
          </p:cNvPr>
          <p:cNvSpPr>
            <a:spLocks noGrp="1"/>
          </p:cNvSpPr>
          <p:nvPr>
            <p:ph type="dt" sz="half" idx="10"/>
          </p:nvPr>
        </p:nvSpPr>
        <p:spPr/>
        <p:txBody>
          <a:bodyPr/>
          <a:lstStyle/>
          <a:p>
            <a:r>
              <a:rPr lang="en-US"/>
              <a:t>Vision: Rust app dev -- GOSIM 2023</a:t>
            </a:r>
            <a:endParaRPr lang="en-US" dirty="0"/>
          </a:p>
        </p:txBody>
      </p:sp>
      <p:sp>
        <p:nvSpPr>
          <p:cNvPr id="6" name="Slide Number Placeholder 5">
            <a:extLst>
              <a:ext uri="{FF2B5EF4-FFF2-40B4-BE49-F238E27FC236}">
                <a16:creationId xmlns:a16="http://schemas.microsoft.com/office/drawing/2014/main" id="{51763335-CDC1-88F8-7910-F1ED44B272DB}"/>
              </a:ext>
            </a:extLst>
          </p:cNvPr>
          <p:cNvSpPr>
            <a:spLocks noGrp="1"/>
          </p:cNvSpPr>
          <p:nvPr>
            <p:ph type="sldNum" sz="quarter" idx="12"/>
          </p:nvPr>
        </p:nvSpPr>
        <p:spPr/>
        <p:txBody>
          <a:bodyPr/>
          <a:lstStyle/>
          <a:p>
            <a:fld id="{7D62C56D-5E74-2945-931D-C07ECBF0F859}" type="slidenum">
              <a:rPr lang="en-US" smtClean="0"/>
              <a:t>46</a:t>
            </a:fld>
            <a:endParaRPr lang="en-US"/>
          </a:p>
        </p:txBody>
      </p:sp>
    </p:spTree>
    <p:extLst>
      <p:ext uri="{BB962C8B-B14F-4D97-AF65-F5344CB8AC3E}">
        <p14:creationId xmlns:p14="http://schemas.microsoft.com/office/powerpoint/2010/main" val="28579545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DA0228-BB70-EC12-3D06-A75E43B37964}"/>
              </a:ext>
            </a:extLst>
          </p:cNvPr>
          <p:cNvSpPr>
            <a:spLocks noGrp="1"/>
          </p:cNvSpPr>
          <p:nvPr>
            <p:ph type="title"/>
          </p:nvPr>
        </p:nvSpPr>
        <p:spPr/>
        <p:txBody>
          <a:bodyPr/>
          <a:lstStyle/>
          <a:p>
            <a:r>
              <a:rPr lang="en-US" dirty="0"/>
              <a:t>What motivates our vision?</a:t>
            </a:r>
          </a:p>
        </p:txBody>
      </p:sp>
      <p:sp>
        <p:nvSpPr>
          <p:cNvPr id="3" name="Content Placeholder 2">
            <a:extLst>
              <a:ext uri="{FF2B5EF4-FFF2-40B4-BE49-F238E27FC236}">
                <a16:creationId xmlns:a16="http://schemas.microsoft.com/office/drawing/2014/main" id="{578BFA2C-33F5-CC58-E9B7-FDB395705F9B}"/>
              </a:ext>
            </a:extLst>
          </p:cNvPr>
          <p:cNvSpPr>
            <a:spLocks noGrp="1"/>
          </p:cNvSpPr>
          <p:nvPr>
            <p:ph idx="1"/>
          </p:nvPr>
        </p:nvSpPr>
        <p:spPr/>
        <p:txBody>
          <a:bodyPr>
            <a:normAutofit lnSpcReduction="10000"/>
          </a:bodyPr>
          <a:lstStyle/>
          <a:p>
            <a:pPr marL="514350" indent="-514350">
              <a:buFont typeface="+mj-lt"/>
              <a:buAutoNum type="arabicPeriod"/>
            </a:pPr>
            <a:r>
              <a:rPr lang="en-US" dirty="0"/>
              <a:t>App </a:t>
            </a:r>
            <a:r>
              <a:rPr lang="en-US" dirty="0" err="1"/>
              <a:t>devs</a:t>
            </a:r>
            <a:r>
              <a:rPr lang="en-US" dirty="0"/>
              <a:t> want to use Rust, but aren’t sure where/how to start</a:t>
            </a:r>
          </a:p>
          <a:p>
            <a:pPr lvl="1"/>
            <a:r>
              <a:rPr lang="en-US" dirty="0"/>
              <a:t>Paralysis of choice among dozens of partial solutions</a:t>
            </a:r>
          </a:p>
          <a:p>
            <a:pPr lvl="1"/>
            <a:r>
              <a:rPr lang="en-US" dirty="0"/>
              <a:t>Unclear how to integrate many disparate projects</a:t>
            </a:r>
          </a:p>
          <a:p>
            <a:pPr marL="514350" indent="-514350">
              <a:spcBef>
                <a:spcPts val="1600"/>
              </a:spcBef>
              <a:buFont typeface="+mj-lt"/>
              <a:buAutoNum type="arabicPeriod"/>
            </a:pPr>
            <a:r>
              <a:rPr lang="en-US" dirty="0"/>
              <a:t>Business advantages are clear</a:t>
            </a:r>
          </a:p>
          <a:p>
            <a:pPr lvl="1"/>
            <a:r>
              <a:rPr lang="en-US" dirty="0"/>
              <a:t>Consistent experience for </a:t>
            </a:r>
            <a:r>
              <a:rPr lang="en-US" dirty="0" err="1"/>
              <a:t>devs</a:t>
            </a:r>
            <a:r>
              <a:rPr lang="en-US" dirty="0"/>
              <a:t> </a:t>
            </a:r>
            <a:r>
              <a:rPr lang="en-US" i="1" dirty="0"/>
              <a:t>and</a:t>
            </a:r>
            <a:r>
              <a:rPr lang="en-US" dirty="0"/>
              <a:t> customers</a:t>
            </a:r>
          </a:p>
          <a:p>
            <a:pPr lvl="1"/>
            <a:r>
              <a:rPr lang="en-US" dirty="0"/>
              <a:t>Avoid redundant dev effort → save money, faster time to market</a:t>
            </a:r>
          </a:p>
          <a:p>
            <a:pPr marL="514350" indent="-514350">
              <a:spcBef>
                <a:spcPts val="1600"/>
              </a:spcBef>
              <a:buFont typeface="+mj-lt"/>
              <a:buAutoNum type="arabicPeriod"/>
            </a:pPr>
            <a:r>
              <a:rPr lang="en-US" dirty="0"/>
              <a:t>Rust is great!  </a:t>
            </a:r>
            <a:r>
              <a:rPr lang="en-US" dirty="0">
                <a:solidFill>
                  <a:schemeClr val="bg1">
                    <a:lumMod val="50000"/>
                  </a:schemeClr>
                </a:solidFill>
              </a:rPr>
              <a:t>(not for cross-platform apps, yet)</a:t>
            </a:r>
          </a:p>
          <a:p>
            <a:pPr lvl="1"/>
            <a:r>
              <a:rPr lang="en-US" dirty="0"/>
              <a:t>Safety →</a:t>
            </a:r>
            <a:r>
              <a:rPr lang="en-US" dirty="0">
                <a:sym typeface="Wingdings" pitchFamily="2" charset="2"/>
              </a:rPr>
              <a:t> increased correctness, reliability</a:t>
            </a:r>
          </a:p>
          <a:p>
            <a:pPr lvl="1"/>
            <a:r>
              <a:rPr lang="en-US" dirty="0"/>
              <a:t>Performance efficiency → responsive, </a:t>
            </a:r>
            <a:r>
              <a:rPr lang="en-US" dirty="0" err="1"/>
              <a:t>jank</a:t>
            </a:r>
            <a:r>
              <a:rPr lang="en-US" dirty="0"/>
              <a:t>-free UI</a:t>
            </a:r>
          </a:p>
          <a:p>
            <a:pPr lvl="1"/>
            <a:r>
              <a:rPr lang="en-US" dirty="0"/>
              <a:t>Potential to unify two dev worlds: systems + frontend apps</a:t>
            </a:r>
            <a:br>
              <a:rPr lang="en-US" dirty="0"/>
            </a:br>
            <a:endParaRPr lang="en-US" dirty="0"/>
          </a:p>
          <a:p>
            <a:pPr marL="0" indent="0">
              <a:buNone/>
            </a:pPr>
            <a:r>
              <a:rPr lang="en-US" dirty="0"/>
              <a:t>→ Attract front-end developers to the world of Rust</a:t>
            </a:r>
          </a:p>
        </p:txBody>
      </p:sp>
      <p:sp>
        <p:nvSpPr>
          <p:cNvPr id="4" name="Date Placeholder 3">
            <a:extLst>
              <a:ext uri="{FF2B5EF4-FFF2-40B4-BE49-F238E27FC236}">
                <a16:creationId xmlns:a16="http://schemas.microsoft.com/office/drawing/2014/main" id="{35B63EE4-D138-EACF-3B59-D691B3816FF6}"/>
              </a:ext>
            </a:extLst>
          </p:cNvPr>
          <p:cNvSpPr>
            <a:spLocks noGrp="1"/>
          </p:cNvSpPr>
          <p:nvPr>
            <p:ph type="dt" sz="half" idx="10"/>
          </p:nvPr>
        </p:nvSpPr>
        <p:spPr/>
        <p:txBody>
          <a:bodyPr/>
          <a:lstStyle/>
          <a:p>
            <a:r>
              <a:rPr lang="en-US"/>
              <a:t>Vision: Rust app dev -- GOSIM 2023</a:t>
            </a:r>
            <a:endParaRPr lang="en-US" dirty="0"/>
          </a:p>
        </p:txBody>
      </p:sp>
      <p:sp>
        <p:nvSpPr>
          <p:cNvPr id="6" name="Slide Number Placeholder 5">
            <a:extLst>
              <a:ext uri="{FF2B5EF4-FFF2-40B4-BE49-F238E27FC236}">
                <a16:creationId xmlns:a16="http://schemas.microsoft.com/office/drawing/2014/main" id="{9570CA14-684D-7440-3ADC-68E370C61EFF}"/>
              </a:ext>
            </a:extLst>
          </p:cNvPr>
          <p:cNvSpPr>
            <a:spLocks noGrp="1"/>
          </p:cNvSpPr>
          <p:nvPr>
            <p:ph type="sldNum" sz="quarter" idx="12"/>
          </p:nvPr>
        </p:nvSpPr>
        <p:spPr/>
        <p:txBody>
          <a:bodyPr/>
          <a:lstStyle/>
          <a:p>
            <a:fld id="{7D62C56D-5E74-2945-931D-C07ECBF0F859}" type="slidenum">
              <a:rPr lang="en-US" smtClean="0"/>
              <a:t>5</a:t>
            </a:fld>
            <a:endParaRPr lang="en-US"/>
          </a:p>
        </p:txBody>
      </p:sp>
    </p:spTree>
    <p:extLst>
      <p:ext uri="{BB962C8B-B14F-4D97-AF65-F5344CB8AC3E}">
        <p14:creationId xmlns:p14="http://schemas.microsoft.com/office/powerpoint/2010/main" val="2519407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4FD94E-31EF-9ED0-9D6B-DA24A0E717FE}"/>
              </a:ext>
            </a:extLst>
          </p:cNvPr>
          <p:cNvSpPr>
            <a:spLocks noGrp="1"/>
          </p:cNvSpPr>
          <p:nvPr>
            <p:ph type="title"/>
          </p:nvPr>
        </p:nvSpPr>
        <p:spPr/>
        <p:txBody>
          <a:bodyPr>
            <a:normAutofit fontScale="90000"/>
          </a:bodyPr>
          <a:lstStyle/>
          <a:p>
            <a:r>
              <a:rPr lang="en-US" dirty="0"/>
              <a:t>1.  State of the Rust app dev ecosystem is rough</a:t>
            </a:r>
          </a:p>
        </p:txBody>
      </p:sp>
      <p:sp>
        <p:nvSpPr>
          <p:cNvPr id="3" name="Content Placeholder 2">
            <a:extLst>
              <a:ext uri="{FF2B5EF4-FFF2-40B4-BE49-F238E27FC236}">
                <a16:creationId xmlns:a16="http://schemas.microsoft.com/office/drawing/2014/main" id="{48849D2D-28F8-DF45-AA6F-1D0D5B7476F2}"/>
              </a:ext>
            </a:extLst>
          </p:cNvPr>
          <p:cNvSpPr>
            <a:spLocks noGrp="1"/>
          </p:cNvSpPr>
          <p:nvPr>
            <p:ph idx="1"/>
          </p:nvPr>
        </p:nvSpPr>
        <p:spPr/>
        <p:txBody>
          <a:bodyPr/>
          <a:lstStyle/>
          <a:p>
            <a:r>
              <a:rPr lang="en-US" dirty="0"/>
              <a:t>Fractured ecosystem – many competing crates</a:t>
            </a:r>
          </a:p>
          <a:p>
            <a:pPr lvl="1"/>
            <a:r>
              <a:rPr lang="en-US" dirty="0"/>
              <a:t>No official recommendation for any specific toolkit(s)</a:t>
            </a:r>
          </a:p>
          <a:p>
            <a:pPr lvl="1"/>
            <a:r>
              <a:rPr lang="en-US" dirty="0"/>
              <a:t>Discovery of crates is difficult, non-standardized</a:t>
            </a:r>
          </a:p>
          <a:p>
            <a:pPr lvl="1"/>
            <a:r>
              <a:rPr lang="en-US" dirty="0"/>
              <a:t>Many crates offer overlapping features, are abandoned/incomplete</a:t>
            </a:r>
            <a:br>
              <a:rPr lang="en-US" dirty="0"/>
            </a:br>
            <a:endParaRPr lang="en-US" dirty="0"/>
          </a:p>
          <a:p>
            <a:r>
              <a:rPr lang="en-US" dirty="0"/>
              <a:t>Unclear integration opportunities</a:t>
            </a:r>
          </a:p>
          <a:p>
            <a:pPr lvl="1"/>
            <a:r>
              <a:rPr lang="en-US" dirty="0"/>
              <a:t>Which crates work with which others?</a:t>
            </a:r>
            <a:br>
              <a:rPr lang="en-US" dirty="0"/>
            </a:br>
            <a:endParaRPr lang="en-US" dirty="0"/>
          </a:p>
          <a:p>
            <a:r>
              <a:rPr lang="en-US" dirty="0"/>
              <a:t>Poor documentation; lack of examples, tutorials</a:t>
            </a:r>
          </a:p>
        </p:txBody>
      </p:sp>
      <p:sp>
        <p:nvSpPr>
          <p:cNvPr id="4" name="Date Placeholder 3">
            <a:extLst>
              <a:ext uri="{FF2B5EF4-FFF2-40B4-BE49-F238E27FC236}">
                <a16:creationId xmlns:a16="http://schemas.microsoft.com/office/drawing/2014/main" id="{B9B594FC-1E38-93AF-870A-19B0E5B059F0}"/>
              </a:ext>
            </a:extLst>
          </p:cNvPr>
          <p:cNvSpPr>
            <a:spLocks noGrp="1"/>
          </p:cNvSpPr>
          <p:nvPr>
            <p:ph type="dt" sz="half" idx="10"/>
          </p:nvPr>
        </p:nvSpPr>
        <p:spPr/>
        <p:txBody>
          <a:bodyPr/>
          <a:lstStyle/>
          <a:p>
            <a:r>
              <a:rPr lang="en-US"/>
              <a:t>Vision: Rust app dev -- GOSIM 2023</a:t>
            </a:r>
            <a:endParaRPr lang="en-US" dirty="0"/>
          </a:p>
        </p:txBody>
      </p:sp>
      <p:sp>
        <p:nvSpPr>
          <p:cNvPr id="6" name="Slide Number Placeholder 5">
            <a:extLst>
              <a:ext uri="{FF2B5EF4-FFF2-40B4-BE49-F238E27FC236}">
                <a16:creationId xmlns:a16="http://schemas.microsoft.com/office/drawing/2014/main" id="{B33DE266-4380-FF9B-AC8C-E16BCF41B7AB}"/>
              </a:ext>
            </a:extLst>
          </p:cNvPr>
          <p:cNvSpPr>
            <a:spLocks noGrp="1"/>
          </p:cNvSpPr>
          <p:nvPr>
            <p:ph type="sldNum" sz="quarter" idx="12"/>
          </p:nvPr>
        </p:nvSpPr>
        <p:spPr/>
        <p:txBody>
          <a:bodyPr/>
          <a:lstStyle/>
          <a:p>
            <a:fld id="{7D62C56D-5E74-2945-931D-C07ECBF0F859}" type="slidenum">
              <a:rPr lang="en-US" smtClean="0"/>
              <a:t>6</a:t>
            </a:fld>
            <a:endParaRPr lang="en-US"/>
          </a:p>
        </p:txBody>
      </p:sp>
    </p:spTree>
    <p:extLst>
      <p:ext uri="{BB962C8B-B14F-4D97-AF65-F5344CB8AC3E}">
        <p14:creationId xmlns:p14="http://schemas.microsoft.com/office/powerpoint/2010/main" val="41644489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4FD94E-31EF-9ED0-9D6B-DA24A0E717FE}"/>
              </a:ext>
            </a:extLst>
          </p:cNvPr>
          <p:cNvSpPr>
            <a:spLocks noGrp="1"/>
          </p:cNvSpPr>
          <p:nvPr>
            <p:ph type="title"/>
          </p:nvPr>
        </p:nvSpPr>
        <p:spPr/>
        <p:txBody>
          <a:bodyPr>
            <a:normAutofit fontScale="90000"/>
          </a:bodyPr>
          <a:lstStyle/>
          <a:p>
            <a:r>
              <a:rPr lang="en-US"/>
              <a:t>1.  State of the Rust app dev ecosystem is rough</a:t>
            </a:r>
            <a:endParaRPr lang="en-US" dirty="0"/>
          </a:p>
        </p:txBody>
      </p:sp>
      <p:sp>
        <p:nvSpPr>
          <p:cNvPr id="4" name="Date Placeholder 3">
            <a:extLst>
              <a:ext uri="{FF2B5EF4-FFF2-40B4-BE49-F238E27FC236}">
                <a16:creationId xmlns:a16="http://schemas.microsoft.com/office/drawing/2014/main" id="{B9B594FC-1E38-93AF-870A-19B0E5B059F0}"/>
              </a:ext>
            </a:extLst>
          </p:cNvPr>
          <p:cNvSpPr>
            <a:spLocks noGrp="1"/>
          </p:cNvSpPr>
          <p:nvPr>
            <p:ph type="dt" sz="half" idx="10"/>
          </p:nvPr>
        </p:nvSpPr>
        <p:spPr>
          <a:effectLst>
            <a:outerShdw blurRad="199281" dist="38100" dir="2700000" algn="tl" rotWithShape="0">
              <a:prstClr val="black">
                <a:alpha val="40000"/>
              </a:prstClr>
            </a:outerShdw>
          </a:effectLst>
        </p:spPr>
        <p:txBody>
          <a:bodyPr/>
          <a:lstStyle/>
          <a:p>
            <a:r>
              <a:rPr lang="en-US"/>
              <a:t>Vision: Rust app dev -- GOSIM 2023</a:t>
            </a:r>
            <a:endParaRPr lang="en-US" dirty="0"/>
          </a:p>
        </p:txBody>
      </p:sp>
      <p:sp>
        <p:nvSpPr>
          <p:cNvPr id="6" name="Slide Number Placeholder 5">
            <a:extLst>
              <a:ext uri="{FF2B5EF4-FFF2-40B4-BE49-F238E27FC236}">
                <a16:creationId xmlns:a16="http://schemas.microsoft.com/office/drawing/2014/main" id="{B33DE266-4380-FF9B-AC8C-E16BCF41B7AB}"/>
              </a:ext>
            </a:extLst>
          </p:cNvPr>
          <p:cNvSpPr>
            <a:spLocks noGrp="1"/>
          </p:cNvSpPr>
          <p:nvPr>
            <p:ph type="sldNum" sz="quarter" idx="12"/>
          </p:nvPr>
        </p:nvSpPr>
        <p:spPr/>
        <p:txBody>
          <a:bodyPr/>
          <a:lstStyle/>
          <a:p>
            <a:fld id="{7D62C56D-5E74-2945-931D-C07ECBF0F859}" type="slidenum">
              <a:rPr lang="en-US" smtClean="0"/>
              <a:t>7</a:t>
            </a:fld>
            <a:endParaRPr lang="en-US"/>
          </a:p>
        </p:txBody>
      </p:sp>
      <p:pic>
        <p:nvPicPr>
          <p:cNvPr id="9" name="Picture 8" descr="A black text on a white background&#10;&#10;Description automatically generated">
            <a:extLst>
              <a:ext uri="{FF2B5EF4-FFF2-40B4-BE49-F238E27FC236}">
                <a16:creationId xmlns:a16="http://schemas.microsoft.com/office/drawing/2014/main" id="{16A991EF-6168-C181-CAC3-55FA8D0AA002}"/>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66625" y="1556276"/>
            <a:ext cx="3358769" cy="1901190"/>
          </a:xfrm>
          <a:prstGeom prst="rect">
            <a:avLst/>
          </a:prstGeom>
          <a:effectLst>
            <a:outerShdw blurRad="199281" dist="38100" dir="2700000" algn="tl" rotWithShape="0">
              <a:prstClr val="black">
                <a:alpha val="40000"/>
              </a:prstClr>
            </a:outerShdw>
          </a:effectLst>
        </p:spPr>
      </p:pic>
      <p:pic>
        <p:nvPicPr>
          <p:cNvPr id="10" name="Picture 9" descr="A white text on a white background&#10;&#10;Description automatically generated">
            <a:extLst>
              <a:ext uri="{FF2B5EF4-FFF2-40B4-BE49-F238E27FC236}">
                <a16:creationId xmlns:a16="http://schemas.microsoft.com/office/drawing/2014/main" id="{03244789-E482-BBB9-366B-8CC8AFCDBBD9}"/>
              </a:ext>
            </a:extLst>
          </p:cNvPr>
          <p:cNvPicPr>
            <a:picLocks noChangeAspect="1"/>
          </p:cNvPicPr>
          <p:nvPr/>
        </p:nvPicPr>
        <p:blipFill>
          <a:blip r:embed="rId4"/>
          <a:stretch>
            <a:fillRect/>
          </a:stretch>
        </p:blipFill>
        <p:spPr>
          <a:xfrm>
            <a:off x="6239150" y="1412521"/>
            <a:ext cx="4381500" cy="2971800"/>
          </a:xfrm>
          <a:prstGeom prst="rect">
            <a:avLst/>
          </a:prstGeom>
          <a:effectLst>
            <a:outerShdw blurRad="199281" dist="38100" dir="2700000" algn="tl" rotWithShape="0">
              <a:prstClr val="black">
                <a:alpha val="40000"/>
              </a:prstClr>
            </a:outerShdw>
          </a:effectLst>
        </p:spPr>
      </p:pic>
      <p:pic>
        <p:nvPicPr>
          <p:cNvPr id="11" name="Picture 10">
            <a:extLst>
              <a:ext uri="{FF2B5EF4-FFF2-40B4-BE49-F238E27FC236}">
                <a16:creationId xmlns:a16="http://schemas.microsoft.com/office/drawing/2014/main" id="{624A1B2B-523E-9944-A345-A2169CF796FA}"/>
              </a:ext>
            </a:extLst>
          </p:cNvPr>
          <p:cNvPicPr>
            <a:picLocks noChangeAspect="1"/>
          </p:cNvPicPr>
          <p:nvPr/>
        </p:nvPicPr>
        <p:blipFill>
          <a:blip r:embed="rId5"/>
          <a:stretch>
            <a:fillRect/>
          </a:stretch>
        </p:blipFill>
        <p:spPr>
          <a:xfrm>
            <a:off x="629030" y="3692842"/>
            <a:ext cx="3591148" cy="2567585"/>
          </a:xfrm>
          <a:prstGeom prst="rect">
            <a:avLst/>
          </a:prstGeom>
          <a:effectLst>
            <a:outerShdw blurRad="199281" dist="38100" dir="2700000" algn="tl" rotWithShape="0">
              <a:prstClr val="black">
                <a:alpha val="40000"/>
              </a:prstClr>
            </a:outerShdw>
          </a:effectLst>
        </p:spPr>
      </p:pic>
      <p:pic>
        <p:nvPicPr>
          <p:cNvPr id="12" name="Picture 11">
            <a:extLst>
              <a:ext uri="{FF2B5EF4-FFF2-40B4-BE49-F238E27FC236}">
                <a16:creationId xmlns:a16="http://schemas.microsoft.com/office/drawing/2014/main" id="{48C956CB-C5F9-8156-8287-AFE0762D29F1}"/>
              </a:ext>
            </a:extLst>
          </p:cNvPr>
          <p:cNvPicPr>
            <a:picLocks noChangeAspect="1"/>
          </p:cNvPicPr>
          <p:nvPr/>
        </p:nvPicPr>
        <p:blipFill>
          <a:blip r:embed="rId6"/>
          <a:stretch>
            <a:fillRect/>
          </a:stretch>
        </p:blipFill>
        <p:spPr>
          <a:xfrm>
            <a:off x="4700475" y="5380289"/>
            <a:ext cx="4415204" cy="789359"/>
          </a:xfrm>
          <a:prstGeom prst="rect">
            <a:avLst/>
          </a:prstGeom>
          <a:effectLst>
            <a:outerShdw blurRad="199281" dist="38100" dir="2700000" algn="tl" rotWithShape="0">
              <a:prstClr val="black">
                <a:alpha val="40000"/>
              </a:prstClr>
            </a:outerShdw>
          </a:effectLst>
        </p:spPr>
      </p:pic>
      <p:pic>
        <p:nvPicPr>
          <p:cNvPr id="13" name="Picture 12">
            <a:extLst>
              <a:ext uri="{FF2B5EF4-FFF2-40B4-BE49-F238E27FC236}">
                <a16:creationId xmlns:a16="http://schemas.microsoft.com/office/drawing/2014/main" id="{83CEC068-0DD8-9787-647C-C24B8EEDBE8B}"/>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3887342" y="256456"/>
            <a:ext cx="3467103" cy="3414965"/>
          </a:xfrm>
          <a:prstGeom prst="rect">
            <a:avLst/>
          </a:prstGeom>
          <a:effectLst>
            <a:outerShdw blurRad="199281" dist="38100" dir="2700000" algn="tl" rotWithShape="0">
              <a:prstClr val="black">
                <a:alpha val="40000"/>
              </a:prstClr>
            </a:outerShdw>
          </a:effectLst>
        </p:spPr>
      </p:pic>
      <p:pic>
        <p:nvPicPr>
          <p:cNvPr id="14" name="Picture 13">
            <a:extLst>
              <a:ext uri="{FF2B5EF4-FFF2-40B4-BE49-F238E27FC236}">
                <a16:creationId xmlns:a16="http://schemas.microsoft.com/office/drawing/2014/main" id="{F5F9E3B5-EEF3-CFB9-C1D5-0CF84F81C42C}"/>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7566551" y="3870802"/>
            <a:ext cx="4179422" cy="2547081"/>
          </a:xfrm>
          <a:prstGeom prst="rect">
            <a:avLst/>
          </a:prstGeom>
          <a:effectLst>
            <a:outerShdw blurRad="199281" dist="38100" dir="2700000" algn="tl" rotWithShape="0">
              <a:prstClr val="black">
                <a:alpha val="40000"/>
              </a:prstClr>
            </a:outerShdw>
          </a:effectLst>
        </p:spPr>
      </p:pic>
      <p:pic>
        <p:nvPicPr>
          <p:cNvPr id="16" name="Picture 15">
            <a:extLst>
              <a:ext uri="{FF2B5EF4-FFF2-40B4-BE49-F238E27FC236}">
                <a16:creationId xmlns:a16="http://schemas.microsoft.com/office/drawing/2014/main" id="{877D6EA5-BE26-F64D-4927-29A2AD982881}"/>
              </a:ext>
            </a:extLst>
          </p:cNvPr>
          <p:cNvPicPr>
            <a:picLocks noChangeAspect="1"/>
          </p:cNvPicPr>
          <p:nvPr/>
        </p:nvPicPr>
        <p:blipFill>
          <a:blip r:embed="rId9"/>
          <a:stretch>
            <a:fillRect/>
          </a:stretch>
        </p:blipFill>
        <p:spPr>
          <a:xfrm>
            <a:off x="631543" y="349493"/>
            <a:ext cx="5300414" cy="4114380"/>
          </a:xfrm>
          <a:prstGeom prst="rect">
            <a:avLst/>
          </a:prstGeom>
          <a:effectLst>
            <a:outerShdw blurRad="199281" dist="38100" dir="2700000" algn="tl" rotWithShape="0">
              <a:prstClr val="black">
                <a:alpha val="40000"/>
              </a:prstClr>
            </a:outerShdw>
          </a:effectLst>
        </p:spPr>
      </p:pic>
      <p:pic>
        <p:nvPicPr>
          <p:cNvPr id="17" name="Picture 16">
            <a:extLst>
              <a:ext uri="{FF2B5EF4-FFF2-40B4-BE49-F238E27FC236}">
                <a16:creationId xmlns:a16="http://schemas.microsoft.com/office/drawing/2014/main" id="{A5711F99-6DDC-4E7E-B45D-6C5612A8D5AB}"/>
              </a:ext>
            </a:extLst>
          </p:cNvPr>
          <p:cNvPicPr>
            <a:picLocks noChangeAspect="1"/>
          </p:cNvPicPr>
          <p:nvPr/>
        </p:nvPicPr>
        <p:blipFill>
          <a:blip r:embed="rId10"/>
          <a:stretch>
            <a:fillRect/>
          </a:stretch>
        </p:blipFill>
        <p:spPr>
          <a:xfrm>
            <a:off x="3437018" y="4778328"/>
            <a:ext cx="4837641" cy="2022840"/>
          </a:xfrm>
          <a:prstGeom prst="rect">
            <a:avLst/>
          </a:prstGeom>
          <a:effectLst>
            <a:outerShdw blurRad="199281" dist="38100" dir="2700000" algn="tl" rotWithShape="0">
              <a:prstClr val="black">
                <a:alpha val="40000"/>
              </a:prstClr>
            </a:outerShdw>
          </a:effectLst>
        </p:spPr>
      </p:pic>
      <p:pic>
        <p:nvPicPr>
          <p:cNvPr id="18" name="Picture 17">
            <a:extLst>
              <a:ext uri="{FF2B5EF4-FFF2-40B4-BE49-F238E27FC236}">
                <a16:creationId xmlns:a16="http://schemas.microsoft.com/office/drawing/2014/main" id="{D32C79E4-6AE0-8B24-24F6-71946305D525}"/>
              </a:ext>
            </a:extLst>
          </p:cNvPr>
          <p:cNvPicPr>
            <a:picLocks noChangeAspect="1"/>
          </p:cNvPicPr>
          <p:nvPr/>
        </p:nvPicPr>
        <p:blipFill>
          <a:blip r:embed="rId11"/>
          <a:stretch>
            <a:fillRect/>
          </a:stretch>
        </p:blipFill>
        <p:spPr>
          <a:xfrm>
            <a:off x="7182736" y="908273"/>
            <a:ext cx="3978888" cy="2051465"/>
          </a:xfrm>
          <a:prstGeom prst="rect">
            <a:avLst/>
          </a:prstGeom>
          <a:effectLst>
            <a:outerShdw blurRad="199281" dist="38100" dir="2700000" algn="tl" rotWithShape="0">
              <a:prstClr val="black">
                <a:alpha val="40000"/>
              </a:prstClr>
            </a:outerShdw>
          </a:effectLst>
        </p:spPr>
      </p:pic>
      <p:pic>
        <p:nvPicPr>
          <p:cNvPr id="19" name="Picture 18">
            <a:extLst>
              <a:ext uri="{FF2B5EF4-FFF2-40B4-BE49-F238E27FC236}">
                <a16:creationId xmlns:a16="http://schemas.microsoft.com/office/drawing/2014/main" id="{3C4935EB-EDE5-1D5D-EC2C-E8342827F76D}"/>
              </a:ext>
            </a:extLst>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142124" y="3371476"/>
            <a:ext cx="4076907" cy="3351423"/>
          </a:xfrm>
          <a:prstGeom prst="rect">
            <a:avLst/>
          </a:prstGeom>
          <a:effectLst>
            <a:outerShdw blurRad="199281" dist="38100" dir="2700000" algn="tl" rotWithShape="0">
              <a:prstClr val="black">
                <a:alpha val="40000"/>
              </a:prstClr>
            </a:outerShdw>
          </a:effectLst>
        </p:spPr>
      </p:pic>
      <p:pic>
        <p:nvPicPr>
          <p:cNvPr id="20" name="Picture 19">
            <a:extLst>
              <a:ext uri="{FF2B5EF4-FFF2-40B4-BE49-F238E27FC236}">
                <a16:creationId xmlns:a16="http://schemas.microsoft.com/office/drawing/2014/main" id="{222EAB80-B52A-8E96-447F-744EB2A6E4AD}"/>
              </a:ext>
            </a:extLst>
          </p:cNvPr>
          <p:cNvPicPr>
            <a:picLocks noChangeAspect="1"/>
          </p:cNvPicPr>
          <p:nvPr/>
        </p:nvPicPr>
        <p:blipFill>
          <a:blip r:embed="rId13"/>
          <a:stretch>
            <a:fillRect/>
          </a:stretch>
        </p:blipFill>
        <p:spPr>
          <a:xfrm>
            <a:off x="3893692" y="802572"/>
            <a:ext cx="4894891" cy="2375883"/>
          </a:xfrm>
          <a:prstGeom prst="rect">
            <a:avLst/>
          </a:prstGeom>
          <a:effectLst>
            <a:outerShdw blurRad="199281" dist="38100" dir="2700000" algn="tl" rotWithShape="0">
              <a:prstClr val="black">
                <a:alpha val="40000"/>
              </a:prstClr>
            </a:outerShdw>
          </a:effectLst>
        </p:spPr>
      </p:pic>
      <p:pic>
        <p:nvPicPr>
          <p:cNvPr id="21" name="Picture 20">
            <a:extLst>
              <a:ext uri="{FF2B5EF4-FFF2-40B4-BE49-F238E27FC236}">
                <a16:creationId xmlns:a16="http://schemas.microsoft.com/office/drawing/2014/main" id="{4231B484-31AD-5476-3224-002EAA2007EC}"/>
              </a:ext>
            </a:extLst>
          </p:cNvPr>
          <p:cNvPicPr>
            <a:picLocks noChangeAspect="1"/>
          </p:cNvPicPr>
          <p:nvPr/>
        </p:nvPicPr>
        <p:blipFill>
          <a:blip r:embed="rId14"/>
          <a:stretch>
            <a:fillRect/>
          </a:stretch>
        </p:blipFill>
        <p:spPr>
          <a:xfrm>
            <a:off x="7018383" y="327137"/>
            <a:ext cx="4814220" cy="589850"/>
          </a:xfrm>
          <a:prstGeom prst="rect">
            <a:avLst/>
          </a:prstGeom>
          <a:effectLst>
            <a:outerShdw blurRad="199281" dist="38100" dir="2700000" algn="tl" rotWithShape="0">
              <a:prstClr val="black">
                <a:alpha val="40000"/>
              </a:prstClr>
            </a:outerShdw>
          </a:effectLst>
        </p:spPr>
      </p:pic>
      <p:pic>
        <p:nvPicPr>
          <p:cNvPr id="22" name="Picture 21">
            <a:extLst>
              <a:ext uri="{FF2B5EF4-FFF2-40B4-BE49-F238E27FC236}">
                <a16:creationId xmlns:a16="http://schemas.microsoft.com/office/drawing/2014/main" id="{C771F404-4605-ABC8-C9B3-5556B0BF2C19}"/>
              </a:ext>
            </a:extLst>
          </p:cNvPr>
          <p:cNvPicPr>
            <a:picLocks noChangeAspect="1"/>
          </p:cNvPicPr>
          <p:nvPr/>
        </p:nvPicPr>
        <p:blipFill>
          <a:blip r:embed="rId15"/>
          <a:stretch>
            <a:fillRect/>
          </a:stretch>
        </p:blipFill>
        <p:spPr>
          <a:xfrm>
            <a:off x="5192491" y="2589630"/>
            <a:ext cx="6038273" cy="2747818"/>
          </a:xfrm>
          <a:prstGeom prst="rect">
            <a:avLst/>
          </a:prstGeom>
          <a:effectLst>
            <a:outerShdw blurRad="199281" dist="38100" dir="2700000" algn="tl" rotWithShape="0">
              <a:prstClr val="black">
                <a:alpha val="40000"/>
              </a:prstClr>
            </a:outerShdw>
          </a:effectLst>
        </p:spPr>
      </p:pic>
      <p:pic>
        <p:nvPicPr>
          <p:cNvPr id="23" name="Picture 22">
            <a:extLst>
              <a:ext uri="{FF2B5EF4-FFF2-40B4-BE49-F238E27FC236}">
                <a16:creationId xmlns:a16="http://schemas.microsoft.com/office/drawing/2014/main" id="{84B9372E-8FDE-4507-EDF7-446D851B10C3}"/>
              </a:ext>
            </a:extLst>
          </p:cNvPr>
          <p:cNvPicPr>
            <a:picLocks noChangeAspect="1"/>
          </p:cNvPicPr>
          <p:nvPr/>
        </p:nvPicPr>
        <p:blipFill>
          <a:blip r:embed="rId16"/>
          <a:stretch>
            <a:fillRect/>
          </a:stretch>
        </p:blipFill>
        <p:spPr>
          <a:xfrm>
            <a:off x="4880244" y="3816109"/>
            <a:ext cx="4809015" cy="2814801"/>
          </a:xfrm>
          <a:prstGeom prst="rect">
            <a:avLst/>
          </a:prstGeom>
          <a:effectLst>
            <a:outerShdw blurRad="199281" dist="38100" dir="2700000" algn="tl" rotWithShape="0">
              <a:prstClr val="black">
                <a:alpha val="40000"/>
              </a:prstClr>
            </a:outerShdw>
          </a:effectLst>
        </p:spPr>
      </p:pic>
      <p:pic>
        <p:nvPicPr>
          <p:cNvPr id="24" name="Picture 23">
            <a:extLst>
              <a:ext uri="{FF2B5EF4-FFF2-40B4-BE49-F238E27FC236}">
                <a16:creationId xmlns:a16="http://schemas.microsoft.com/office/drawing/2014/main" id="{B35AF02D-82A9-0A83-CE6D-9679E0C58050}"/>
              </a:ext>
            </a:extLst>
          </p:cNvPr>
          <p:cNvPicPr>
            <a:picLocks noChangeAspect="1"/>
          </p:cNvPicPr>
          <p:nvPr/>
        </p:nvPicPr>
        <p:blipFill>
          <a:blip r:embed="rId17"/>
          <a:stretch>
            <a:fillRect/>
          </a:stretch>
        </p:blipFill>
        <p:spPr>
          <a:xfrm>
            <a:off x="3506980" y="2186970"/>
            <a:ext cx="5625785" cy="3820495"/>
          </a:xfrm>
          <a:prstGeom prst="rect">
            <a:avLst/>
          </a:prstGeom>
          <a:effectLst>
            <a:outerShdw blurRad="199281" dist="38100" dir="2700000" algn="tl" rotWithShape="0">
              <a:prstClr val="black">
                <a:alpha val="40000"/>
              </a:prstClr>
            </a:outerShdw>
          </a:effectLst>
        </p:spPr>
      </p:pic>
      <p:pic>
        <p:nvPicPr>
          <p:cNvPr id="25" name="Picture 24">
            <a:extLst>
              <a:ext uri="{FF2B5EF4-FFF2-40B4-BE49-F238E27FC236}">
                <a16:creationId xmlns:a16="http://schemas.microsoft.com/office/drawing/2014/main" id="{6471D3AC-9ED5-D082-F477-998A0271DFD1}"/>
              </a:ext>
            </a:extLst>
          </p:cNvPr>
          <p:cNvPicPr>
            <a:picLocks noChangeAspect="1"/>
          </p:cNvPicPr>
          <p:nvPr/>
        </p:nvPicPr>
        <p:blipFill>
          <a:blip r:embed="rId18"/>
          <a:stretch>
            <a:fillRect/>
          </a:stretch>
        </p:blipFill>
        <p:spPr>
          <a:xfrm>
            <a:off x="3448050" y="2152650"/>
            <a:ext cx="5295900" cy="2552700"/>
          </a:xfrm>
          <a:prstGeom prst="rect">
            <a:avLst/>
          </a:prstGeom>
          <a:effectLst>
            <a:outerShdw blurRad="199281" dist="38100" dir="2700000" algn="tl" rotWithShape="0">
              <a:prstClr val="black">
                <a:alpha val="40000"/>
              </a:prstClr>
            </a:outerShdw>
          </a:effectLst>
        </p:spPr>
      </p:pic>
      <p:pic>
        <p:nvPicPr>
          <p:cNvPr id="26" name="Picture 25">
            <a:extLst>
              <a:ext uri="{FF2B5EF4-FFF2-40B4-BE49-F238E27FC236}">
                <a16:creationId xmlns:a16="http://schemas.microsoft.com/office/drawing/2014/main" id="{4E0B1889-13E5-7C8D-87D9-2120666B2936}"/>
              </a:ext>
            </a:extLst>
          </p:cNvPr>
          <p:cNvPicPr>
            <a:picLocks noChangeAspect="1"/>
          </p:cNvPicPr>
          <p:nvPr/>
        </p:nvPicPr>
        <p:blipFill>
          <a:blip r:embed="rId19"/>
          <a:stretch>
            <a:fillRect/>
          </a:stretch>
        </p:blipFill>
        <p:spPr>
          <a:xfrm>
            <a:off x="1472689" y="2986083"/>
            <a:ext cx="4847183" cy="3320511"/>
          </a:xfrm>
          <a:prstGeom prst="rect">
            <a:avLst/>
          </a:prstGeom>
          <a:effectLst>
            <a:outerShdw blurRad="199281" dist="38100" dir="2700000" algn="tl" rotWithShape="0">
              <a:prstClr val="black">
                <a:alpha val="40000"/>
              </a:prstClr>
            </a:outerShdw>
          </a:effectLst>
        </p:spPr>
      </p:pic>
      <p:pic>
        <p:nvPicPr>
          <p:cNvPr id="27" name="Picture 26">
            <a:extLst>
              <a:ext uri="{FF2B5EF4-FFF2-40B4-BE49-F238E27FC236}">
                <a16:creationId xmlns:a16="http://schemas.microsoft.com/office/drawing/2014/main" id="{9E561B40-066F-CA75-9ACA-EC31B94BE382}"/>
              </a:ext>
            </a:extLst>
          </p:cNvPr>
          <p:cNvPicPr>
            <a:picLocks noChangeAspect="1"/>
          </p:cNvPicPr>
          <p:nvPr/>
        </p:nvPicPr>
        <p:blipFill>
          <a:blip r:embed="rId20"/>
          <a:stretch>
            <a:fillRect/>
          </a:stretch>
        </p:blipFill>
        <p:spPr>
          <a:xfrm>
            <a:off x="6856131" y="1972875"/>
            <a:ext cx="4990308" cy="4789932"/>
          </a:xfrm>
          <a:prstGeom prst="rect">
            <a:avLst/>
          </a:prstGeom>
          <a:effectLst>
            <a:outerShdw blurRad="199281" dist="38100" dir="2700000" algn="tl" rotWithShape="0">
              <a:prstClr val="black">
                <a:alpha val="40000"/>
              </a:prstClr>
            </a:outerShdw>
          </a:effectLst>
        </p:spPr>
      </p:pic>
      <p:pic>
        <p:nvPicPr>
          <p:cNvPr id="28" name="Picture 27">
            <a:extLst>
              <a:ext uri="{FF2B5EF4-FFF2-40B4-BE49-F238E27FC236}">
                <a16:creationId xmlns:a16="http://schemas.microsoft.com/office/drawing/2014/main" id="{42039D75-CFFD-2843-7F96-525AD1B11BF4}"/>
              </a:ext>
            </a:extLst>
          </p:cNvPr>
          <p:cNvPicPr>
            <a:picLocks noChangeAspect="1"/>
          </p:cNvPicPr>
          <p:nvPr/>
        </p:nvPicPr>
        <p:blipFill>
          <a:blip r:embed="rId21"/>
          <a:stretch>
            <a:fillRect/>
          </a:stretch>
        </p:blipFill>
        <p:spPr>
          <a:xfrm>
            <a:off x="1832147" y="1091284"/>
            <a:ext cx="5489339" cy="2812893"/>
          </a:xfrm>
          <a:prstGeom prst="rect">
            <a:avLst/>
          </a:prstGeom>
          <a:effectLst>
            <a:outerShdw blurRad="199281" dist="38100" dir="2700000" algn="tl" rotWithShape="0">
              <a:prstClr val="black">
                <a:alpha val="40000"/>
              </a:prstClr>
            </a:outerShdw>
          </a:effectLst>
        </p:spPr>
      </p:pic>
      <p:pic>
        <p:nvPicPr>
          <p:cNvPr id="29" name="Picture 28">
            <a:extLst>
              <a:ext uri="{FF2B5EF4-FFF2-40B4-BE49-F238E27FC236}">
                <a16:creationId xmlns:a16="http://schemas.microsoft.com/office/drawing/2014/main" id="{03DDA8BD-E73B-E986-D401-E03ABF5FC8BB}"/>
              </a:ext>
            </a:extLst>
          </p:cNvPr>
          <p:cNvPicPr>
            <a:picLocks noChangeAspect="1"/>
          </p:cNvPicPr>
          <p:nvPr/>
        </p:nvPicPr>
        <p:blipFill>
          <a:blip r:embed="rId22"/>
          <a:stretch>
            <a:fillRect/>
          </a:stretch>
        </p:blipFill>
        <p:spPr>
          <a:xfrm>
            <a:off x="246059" y="3578533"/>
            <a:ext cx="5142975" cy="2814801"/>
          </a:xfrm>
          <a:prstGeom prst="rect">
            <a:avLst/>
          </a:prstGeom>
          <a:effectLst>
            <a:outerShdw blurRad="199281" dist="38100" dir="2700000" algn="tl" rotWithShape="0">
              <a:prstClr val="black">
                <a:alpha val="40000"/>
              </a:prstClr>
            </a:outerShdw>
          </a:effectLst>
        </p:spPr>
      </p:pic>
      <p:pic>
        <p:nvPicPr>
          <p:cNvPr id="30" name="Picture 29">
            <a:extLst>
              <a:ext uri="{FF2B5EF4-FFF2-40B4-BE49-F238E27FC236}">
                <a16:creationId xmlns:a16="http://schemas.microsoft.com/office/drawing/2014/main" id="{ADFA88A5-7FCC-B7DC-03BB-535C03C0EF9F}"/>
              </a:ext>
            </a:extLst>
          </p:cNvPr>
          <p:cNvPicPr>
            <a:picLocks noChangeAspect="1"/>
          </p:cNvPicPr>
          <p:nvPr/>
        </p:nvPicPr>
        <p:blipFill>
          <a:blip r:embed="rId23"/>
          <a:stretch>
            <a:fillRect/>
          </a:stretch>
        </p:blipFill>
        <p:spPr>
          <a:xfrm>
            <a:off x="6466620" y="2431072"/>
            <a:ext cx="5615289" cy="3495124"/>
          </a:xfrm>
          <a:prstGeom prst="rect">
            <a:avLst/>
          </a:prstGeom>
          <a:effectLst>
            <a:outerShdw blurRad="199281" dist="38100" dir="2700000" algn="tl" rotWithShape="0">
              <a:prstClr val="black">
                <a:alpha val="40000"/>
              </a:prstClr>
            </a:outerShdw>
          </a:effectLst>
        </p:spPr>
      </p:pic>
      <p:pic>
        <p:nvPicPr>
          <p:cNvPr id="31" name="Picture 30">
            <a:extLst>
              <a:ext uri="{FF2B5EF4-FFF2-40B4-BE49-F238E27FC236}">
                <a16:creationId xmlns:a16="http://schemas.microsoft.com/office/drawing/2014/main" id="{F1111285-17DA-EF8D-A44B-BF88391E7683}"/>
              </a:ext>
            </a:extLst>
          </p:cNvPr>
          <p:cNvPicPr>
            <a:picLocks noChangeAspect="1"/>
          </p:cNvPicPr>
          <p:nvPr/>
        </p:nvPicPr>
        <p:blipFill>
          <a:blip r:embed="rId24"/>
          <a:stretch>
            <a:fillRect/>
          </a:stretch>
        </p:blipFill>
        <p:spPr>
          <a:xfrm>
            <a:off x="225880" y="189462"/>
            <a:ext cx="4857592" cy="4475924"/>
          </a:xfrm>
          <a:prstGeom prst="rect">
            <a:avLst/>
          </a:prstGeom>
          <a:effectLst>
            <a:outerShdw blurRad="199281" dist="38100" dir="2700000" algn="tl" rotWithShape="0">
              <a:prstClr val="black">
                <a:alpha val="40000"/>
              </a:prstClr>
            </a:outerShdw>
          </a:effectLst>
        </p:spPr>
      </p:pic>
    </p:spTree>
    <p:extLst>
      <p:ext uri="{BB962C8B-B14F-4D97-AF65-F5344CB8AC3E}">
        <p14:creationId xmlns:p14="http://schemas.microsoft.com/office/powerpoint/2010/main" val="461759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1"/>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22"/>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23"/>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24"/>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25"/>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26"/>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27"/>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28"/>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29"/>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30"/>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BF074791-7058-748A-F39C-87801D36CEB9}"/>
              </a:ext>
            </a:extLst>
          </p:cNvPr>
          <p:cNvSpPr>
            <a:spLocks noGrp="1"/>
          </p:cNvSpPr>
          <p:nvPr>
            <p:ph type="dt" sz="half" idx="10"/>
          </p:nvPr>
        </p:nvSpPr>
        <p:spPr/>
        <p:txBody>
          <a:bodyPr/>
          <a:lstStyle/>
          <a:p>
            <a:r>
              <a:rPr lang="en-US"/>
              <a:t>Vision: Rust app dev -- GOSIM 2023</a:t>
            </a:r>
            <a:endParaRPr lang="en-US" dirty="0"/>
          </a:p>
        </p:txBody>
      </p:sp>
      <p:sp>
        <p:nvSpPr>
          <p:cNvPr id="5" name="Slide Number Placeholder 4">
            <a:extLst>
              <a:ext uri="{FF2B5EF4-FFF2-40B4-BE49-F238E27FC236}">
                <a16:creationId xmlns:a16="http://schemas.microsoft.com/office/drawing/2014/main" id="{A4A50258-F5E9-D917-2A07-6123EA184204}"/>
              </a:ext>
            </a:extLst>
          </p:cNvPr>
          <p:cNvSpPr>
            <a:spLocks noGrp="1"/>
          </p:cNvSpPr>
          <p:nvPr>
            <p:ph type="sldNum" sz="quarter" idx="12"/>
          </p:nvPr>
        </p:nvSpPr>
        <p:spPr/>
        <p:txBody>
          <a:bodyPr/>
          <a:lstStyle/>
          <a:p>
            <a:fld id="{7D62C56D-5E74-2945-931D-C07ECBF0F859}" type="slidenum">
              <a:rPr lang="en-US" smtClean="0"/>
              <a:pPr/>
              <a:t>8</a:t>
            </a:fld>
            <a:endParaRPr lang="en-US" dirty="0"/>
          </a:p>
        </p:txBody>
      </p:sp>
      <p:sp>
        <p:nvSpPr>
          <p:cNvPr id="7" name="Content Placeholder 6">
            <a:extLst>
              <a:ext uri="{FF2B5EF4-FFF2-40B4-BE49-F238E27FC236}">
                <a16:creationId xmlns:a16="http://schemas.microsoft.com/office/drawing/2014/main" id="{449298EA-9FDA-677A-F0BA-05D969FA251A}"/>
              </a:ext>
            </a:extLst>
          </p:cNvPr>
          <p:cNvSpPr>
            <a:spLocks noGrp="1"/>
          </p:cNvSpPr>
          <p:nvPr>
            <p:ph idx="1"/>
          </p:nvPr>
        </p:nvSpPr>
        <p:spPr>
          <a:xfrm>
            <a:off x="518160" y="2968486"/>
            <a:ext cx="11013440" cy="2875723"/>
          </a:xfrm>
        </p:spPr>
        <p:txBody>
          <a:bodyPr/>
          <a:lstStyle/>
          <a:p>
            <a:pPr marL="0" indent="0" algn="ctr">
              <a:buNone/>
            </a:pPr>
            <a:r>
              <a:rPr lang="en-US" dirty="0"/>
              <a:t>ok, ok, we get it</a:t>
            </a:r>
          </a:p>
        </p:txBody>
      </p:sp>
    </p:spTree>
    <p:extLst>
      <p:ext uri="{BB962C8B-B14F-4D97-AF65-F5344CB8AC3E}">
        <p14:creationId xmlns:p14="http://schemas.microsoft.com/office/powerpoint/2010/main" val="20035289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4FD94E-31EF-9ED0-9D6B-DA24A0E717FE}"/>
              </a:ext>
            </a:extLst>
          </p:cNvPr>
          <p:cNvSpPr>
            <a:spLocks noGrp="1"/>
          </p:cNvSpPr>
          <p:nvPr>
            <p:ph type="title"/>
          </p:nvPr>
        </p:nvSpPr>
        <p:spPr/>
        <p:txBody>
          <a:bodyPr>
            <a:normAutofit/>
          </a:bodyPr>
          <a:lstStyle/>
          <a:p>
            <a:r>
              <a:rPr lang="en-US" dirty="0"/>
              <a:t>2.  A strong business case for Rust app dev</a:t>
            </a:r>
          </a:p>
        </p:txBody>
      </p:sp>
      <p:sp>
        <p:nvSpPr>
          <p:cNvPr id="3" name="Content Placeholder 2">
            <a:extLst>
              <a:ext uri="{FF2B5EF4-FFF2-40B4-BE49-F238E27FC236}">
                <a16:creationId xmlns:a16="http://schemas.microsoft.com/office/drawing/2014/main" id="{48849D2D-28F8-DF45-AA6F-1D0D5B7476F2}"/>
              </a:ext>
            </a:extLst>
          </p:cNvPr>
          <p:cNvSpPr>
            <a:spLocks noGrp="1"/>
          </p:cNvSpPr>
          <p:nvPr>
            <p:ph idx="1"/>
          </p:nvPr>
        </p:nvSpPr>
        <p:spPr>
          <a:xfrm>
            <a:off x="518160" y="1477329"/>
            <a:ext cx="11013440" cy="1168852"/>
          </a:xfrm>
        </p:spPr>
        <p:txBody>
          <a:bodyPr>
            <a:normAutofit/>
          </a:bodyPr>
          <a:lstStyle/>
          <a:p>
            <a:r>
              <a:rPr lang="en-US" dirty="0"/>
              <a:t>Apps developed (partially) in Rust have platform-related pain points</a:t>
            </a:r>
          </a:p>
        </p:txBody>
      </p:sp>
      <p:sp>
        <p:nvSpPr>
          <p:cNvPr id="4" name="Rectangle 3">
            <a:extLst>
              <a:ext uri="{FF2B5EF4-FFF2-40B4-BE49-F238E27FC236}">
                <a16:creationId xmlns:a16="http://schemas.microsoft.com/office/drawing/2014/main" id="{A222F10C-1CAD-8122-F74B-C9492163F3B6}"/>
              </a:ext>
            </a:extLst>
          </p:cNvPr>
          <p:cNvSpPr/>
          <p:nvPr/>
        </p:nvSpPr>
        <p:spPr>
          <a:xfrm>
            <a:off x="2799106" y="2759226"/>
            <a:ext cx="1416817" cy="6229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Signal-iOS</a:t>
            </a:r>
          </a:p>
        </p:txBody>
      </p:sp>
      <p:sp>
        <p:nvSpPr>
          <p:cNvPr id="5" name="Rectangle 4">
            <a:extLst>
              <a:ext uri="{FF2B5EF4-FFF2-40B4-BE49-F238E27FC236}">
                <a16:creationId xmlns:a16="http://schemas.microsoft.com/office/drawing/2014/main" id="{8D06839A-E23A-2180-8DEC-D5A732D901BF}"/>
              </a:ext>
            </a:extLst>
          </p:cNvPr>
          <p:cNvSpPr/>
          <p:nvPr/>
        </p:nvSpPr>
        <p:spPr>
          <a:xfrm>
            <a:off x="2799106" y="3512853"/>
            <a:ext cx="1416817" cy="12560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Swift UI </a:t>
            </a:r>
          </a:p>
        </p:txBody>
      </p:sp>
      <p:sp>
        <p:nvSpPr>
          <p:cNvPr id="6" name="Rectangle 5">
            <a:extLst>
              <a:ext uri="{FF2B5EF4-FFF2-40B4-BE49-F238E27FC236}">
                <a16:creationId xmlns:a16="http://schemas.microsoft.com/office/drawing/2014/main" id="{5E6FC365-14E8-F3EB-7732-78CD936C7362}"/>
              </a:ext>
            </a:extLst>
          </p:cNvPr>
          <p:cNvSpPr/>
          <p:nvPr/>
        </p:nvSpPr>
        <p:spPr>
          <a:xfrm>
            <a:off x="2799106" y="5612960"/>
            <a:ext cx="1416817" cy="7134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iOS</a:t>
            </a:r>
          </a:p>
        </p:txBody>
      </p:sp>
      <p:sp>
        <p:nvSpPr>
          <p:cNvPr id="7" name="Rectangle 6">
            <a:extLst>
              <a:ext uri="{FF2B5EF4-FFF2-40B4-BE49-F238E27FC236}">
                <a16:creationId xmlns:a16="http://schemas.microsoft.com/office/drawing/2014/main" id="{7494C0EB-C934-9769-4276-10828CCF419D}"/>
              </a:ext>
            </a:extLst>
          </p:cNvPr>
          <p:cNvSpPr/>
          <p:nvPr/>
        </p:nvSpPr>
        <p:spPr>
          <a:xfrm>
            <a:off x="4668100" y="2759226"/>
            <a:ext cx="1416817" cy="622999"/>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Signal-Android</a:t>
            </a:r>
          </a:p>
        </p:txBody>
      </p:sp>
      <p:sp>
        <p:nvSpPr>
          <p:cNvPr id="8" name="Rectangle 7">
            <a:extLst>
              <a:ext uri="{FF2B5EF4-FFF2-40B4-BE49-F238E27FC236}">
                <a16:creationId xmlns:a16="http://schemas.microsoft.com/office/drawing/2014/main" id="{206655BA-B131-47AD-1AB4-49A9E2CDC883}"/>
              </a:ext>
            </a:extLst>
          </p:cNvPr>
          <p:cNvSpPr/>
          <p:nvPr/>
        </p:nvSpPr>
        <p:spPr>
          <a:xfrm>
            <a:off x="4668100" y="3512853"/>
            <a:ext cx="1416817" cy="1256045"/>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Java / Kotlin </a:t>
            </a:r>
          </a:p>
        </p:txBody>
      </p:sp>
      <p:sp>
        <p:nvSpPr>
          <p:cNvPr id="9" name="Rectangle 8">
            <a:extLst>
              <a:ext uri="{FF2B5EF4-FFF2-40B4-BE49-F238E27FC236}">
                <a16:creationId xmlns:a16="http://schemas.microsoft.com/office/drawing/2014/main" id="{E0C1914F-8412-8DA6-F43A-DA9C8CC3660A}"/>
              </a:ext>
            </a:extLst>
          </p:cNvPr>
          <p:cNvSpPr/>
          <p:nvPr/>
        </p:nvSpPr>
        <p:spPr>
          <a:xfrm>
            <a:off x="4668100" y="5612960"/>
            <a:ext cx="1416817" cy="713433"/>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Android</a:t>
            </a:r>
          </a:p>
        </p:txBody>
      </p:sp>
      <p:sp>
        <p:nvSpPr>
          <p:cNvPr id="10" name="Rectangle 9">
            <a:extLst>
              <a:ext uri="{FF2B5EF4-FFF2-40B4-BE49-F238E27FC236}">
                <a16:creationId xmlns:a16="http://schemas.microsoft.com/office/drawing/2014/main" id="{B0E7AB71-D7D7-2DA6-64C6-2579F03BCF9F}"/>
              </a:ext>
            </a:extLst>
          </p:cNvPr>
          <p:cNvSpPr/>
          <p:nvPr/>
        </p:nvSpPr>
        <p:spPr>
          <a:xfrm>
            <a:off x="6506947" y="2749178"/>
            <a:ext cx="1416817" cy="622999"/>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Signal-Desktop</a:t>
            </a:r>
          </a:p>
        </p:txBody>
      </p:sp>
      <p:sp>
        <p:nvSpPr>
          <p:cNvPr id="11" name="Rectangle 10">
            <a:extLst>
              <a:ext uri="{FF2B5EF4-FFF2-40B4-BE49-F238E27FC236}">
                <a16:creationId xmlns:a16="http://schemas.microsoft.com/office/drawing/2014/main" id="{B82E0C4A-8C2F-37F1-913D-81C247AFA013}"/>
              </a:ext>
            </a:extLst>
          </p:cNvPr>
          <p:cNvSpPr/>
          <p:nvPr/>
        </p:nvSpPr>
        <p:spPr>
          <a:xfrm>
            <a:off x="6506947" y="3502805"/>
            <a:ext cx="1416817" cy="1256045"/>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TypeScript / JavaScript</a:t>
            </a:r>
          </a:p>
        </p:txBody>
      </p:sp>
      <p:sp>
        <p:nvSpPr>
          <p:cNvPr id="12" name="Rectangle 11">
            <a:extLst>
              <a:ext uri="{FF2B5EF4-FFF2-40B4-BE49-F238E27FC236}">
                <a16:creationId xmlns:a16="http://schemas.microsoft.com/office/drawing/2014/main" id="{423E74E3-BEF3-0CF0-B52F-D8C03901CD87}"/>
              </a:ext>
            </a:extLst>
          </p:cNvPr>
          <p:cNvSpPr/>
          <p:nvPr/>
        </p:nvSpPr>
        <p:spPr>
          <a:xfrm>
            <a:off x="6506947" y="5602912"/>
            <a:ext cx="1416817" cy="713433"/>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Desktop OS</a:t>
            </a:r>
          </a:p>
        </p:txBody>
      </p:sp>
      <p:sp>
        <p:nvSpPr>
          <p:cNvPr id="13" name="Rectangle 12">
            <a:extLst>
              <a:ext uri="{FF2B5EF4-FFF2-40B4-BE49-F238E27FC236}">
                <a16:creationId xmlns:a16="http://schemas.microsoft.com/office/drawing/2014/main" id="{E687BDF4-6B9F-A18D-5AC7-AF5664F6F1B7}"/>
              </a:ext>
            </a:extLst>
          </p:cNvPr>
          <p:cNvSpPr/>
          <p:nvPr/>
        </p:nvSpPr>
        <p:spPr>
          <a:xfrm>
            <a:off x="2799106" y="4912087"/>
            <a:ext cx="7913912" cy="557683"/>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LibSignal</a:t>
            </a:r>
            <a:r>
              <a:rPr lang="en-US" dirty="0"/>
              <a:t> (Rust)</a:t>
            </a:r>
          </a:p>
        </p:txBody>
      </p:sp>
      <p:sp>
        <p:nvSpPr>
          <p:cNvPr id="14" name="Rectangle 13">
            <a:extLst>
              <a:ext uri="{FF2B5EF4-FFF2-40B4-BE49-F238E27FC236}">
                <a16:creationId xmlns:a16="http://schemas.microsoft.com/office/drawing/2014/main" id="{0D59F868-D807-6BB3-3D6F-5AA6EB592BE5}"/>
              </a:ext>
            </a:extLst>
          </p:cNvPr>
          <p:cNvSpPr/>
          <p:nvPr/>
        </p:nvSpPr>
        <p:spPr>
          <a:xfrm>
            <a:off x="9296201" y="5582816"/>
            <a:ext cx="1416817" cy="713433"/>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Server OS</a:t>
            </a:r>
          </a:p>
        </p:txBody>
      </p:sp>
      <p:sp>
        <p:nvSpPr>
          <p:cNvPr id="15" name="Rectangle 14">
            <a:extLst>
              <a:ext uri="{FF2B5EF4-FFF2-40B4-BE49-F238E27FC236}">
                <a16:creationId xmlns:a16="http://schemas.microsoft.com/office/drawing/2014/main" id="{A47F278D-53DA-F7B3-9F5B-3230FCEBCAF7}"/>
              </a:ext>
            </a:extLst>
          </p:cNvPr>
          <p:cNvSpPr/>
          <p:nvPr/>
        </p:nvSpPr>
        <p:spPr>
          <a:xfrm>
            <a:off x="9296201" y="2719033"/>
            <a:ext cx="1416817" cy="622999"/>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Signal-Server</a:t>
            </a:r>
          </a:p>
        </p:txBody>
      </p:sp>
      <p:sp>
        <p:nvSpPr>
          <p:cNvPr id="16" name="Rectangle 15">
            <a:extLst>
              <a:ext uri="{FF2B5EF4-FFF2-40B4-BE49-F238E27FC236}">
                <a16:creationId xmlns:a16="http://schemas.microsoft.com/office/drawing/2014/main" id="{A8260465-C8EF-1C6F-AA02-1E209A30304A}"/>
              </a:ext>
            </a:extLst>
          </p:cNvPr>
          <p:cNvSpPr/>
          <p:nvPr/>
        </p:nvSpPr>
        <p:spPr>
          <a:xfrm>
            <a:off x="9296201" y="3472660"/>
            <a:ext cx="1416817" cy="1256045"/>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Java EE</a:t>
            </a:r>
          </a:p>
        </p:txBody>
      </p:sp>
      <p:sp>
        <p:nvSpPr>
          <p:cNvPr id="17" name="Rectangle 16">
            <a:extLst>
              <a:ext uri="{FF2B5EF4-FFF2-40B4-BE49-F238E27FC236}">
                <a16:creationId xmlns:a16="http://schemas.microsoft.com/office/drawing/2014/main" id="{3DDE6840-E91C-E13D-A791-776689ABD1B7}"/>
              </a:ext>
            </a:extLst>
          </p:cNvPr>
          <p:cNvSpPr/>
          <p:nvPr/>
        </p:nvSpPr>
        <p:spPr>
          <a:xfrm>
            <a:off x="9287491" y="2708148"/>
            <a:ext cx="1445823" cy="3607360"/>
          </a:xfrm>
          <a:prstGeom prst="rect">
            <a:avLst/>
          </a:prstGeom>
          <a:solidFill>
            <a:schemeClr val="bg1">
              <a:alpha val="67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Slide Number Placeholder 19">
            <a:extLst>
              <a:ext uri="{FF2B5EF4-FFF2-40B4-BE49-F238E27FC236}">
                <a16:creationId xmlns:a16="http://schemas.microsoft.com/office/drawing/2014/main" id="{1114A7FE-5898-9485-FB12-E8D845EFA006}"/>
              </a:ext>
            </a:extLst>
          </p:cNvPr>
          <p:cNvSpPr>
            <a:spLocks noGrp="1"/>
          </p:cNvSpPr>
          <p:nvPr>
            <p:ph type="sldNum" sz="quarter" idx="12"/>
          </p:nvPr>
        </p:nvSpPr>
        <p:spPr/>
        <p:txBody>
          <a:bodyPr/>
          <a:lstStyle/>
          <a:p>
            <a:fld id="{7D62C56D-5E74-2945-931D-C07ECBF0F859}" type="slidenum">
              <a:rPr lang="en-US" smtClean="0"/>
              <a:t>9</a:t>
            </a:fld>
            <a:endParaRPr lang="en-US"/>
          </a:p>
        </p:txBody>
      </p:sp>
      <p:pic>
        <p:nvPicPr>
          <p:cNvPr id="21" name="Picture 20">
            <a:extLst>
              <a:ext uri="{FF2B5EF4-FFF2-40B4-BE49-F238E27FC236}">
                <a16:creationId xmlns:a16="http://schemas.microsoft.com/office/drawing/2014/main" id="{80C3640B-D4BE-5814-0A8A-193C08CC49AD}"/>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00043" y="3853485"/>
            <a:ext cx="1943117" cy="611019"/>
          </a:xfrm>
          <a:prstGeom prst="rect">
            <a:avLst/>
          </a:prstGeom>
        </p:spPr>
      </p:pic>
      <p:sp>
        <p:nvSpPr>
          <p:cNvPr id="23" name="Date Placeholder 3">
            <a:extLst>
              <a:ext uri="{FF2B5EF4-FFF2-40B4-BE49-F238E27FC236}">
                <a16:creationId xmlns:a16="http://schemas.microsoft.com/office/drawing/2014/main" id="{3CCC742E-434C-449F-6A9F-FC6A7E37E78F}"/>
              </a:ext>
            </a:extLst>
          </p:cNvPr>
          <p:cNvSpPr>
            <a:spLocks noGrp="1"/>
          </p:cNvSpPr>
          <p:nvPr>
            <p:ph type="dt" sz="half" idx="10"/>
          </p:nvPr>
        </p:nvSpPr>
        <p:spPr>
          <a:xfrm>
            <a:off x="8668783" y="6424089"/>
            <a:ext cx="2743200" cy="365125"/>
          </a:xfrm>
        </p:spPr>
        <p:txBody>
          <a:bodyPr/>
          <a:lstStyle/>
          <a:p>
            <a:pPr algn="ctr"/>
            <a:r>
              <a:rPr lang="en-US" dirty="0"/>
              <a:t>Credit: Yong He, Futurewei</a:t>
            </a:r>
          </a:p>
        </p:txBody>
      </p:sp>
    </p:spTree>
    <p:extLst>
      <p:ext uri="{BB962C8B-B14F-4D97-AF65-F5344CB8AC3E}">
        <p14:creationId xmlns:p14="http://schemas.microsoft.com/office/powerpoint/2010/main" val="1538041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MadridVTI">
  <a:themeElements>
    <a:clrScheme name="AnalogousFromLightSeedLeftStep">
      <a:dk1>
        <a:srgbClr val="000000"/>
      </a:dk1>
      <a:lt1>
        <a:srgbClr val="FFFFFF"/>
      </a:lt1>
      <a:dk2>
        <a:srgbClr val="242841"/>
      </a:dk2>
      <a:lt2>
        <a:srgbClr val="E8E7E2"/>
      </a:lt2>
      <a:accent1>
        <a:srgbClr val="8F97CE"/>
      </a:accent1>
      <a:accent2>
        <a:srgbClr val="76A0C3"/>
      </a:accent2>
      <a:accent3>
        <a:srgbClr val="7AAEAF"/>
      </a:accent3>
      <a:accent4>
        <a:srgbClr val="6BB196"/>
      </a:accent4>
      <a:accent5>
        <a:srgbClr val="77AF82"/>
      </a:accent5>
      <a:accent6>
        <a:srgbClr val="7AB16B"/>
      </a:accent6>
      <a:hlink>
        <a:srgbClr val="8B8354"/>
      </a:hlink>
      <a:folHlink>
        <a:srgbClr val="7F7F7F"/>
      </a:folHlink>
    </a:clrScheme>
    <a:fontScheme name="Madrid">
      <a:majorFont>
        <a:latin typeface="Seaford Display"/>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adridVTI" id="{5F675924-ADDD-6B4C-A2D4-69150D1F0C16}" vid="{BEA84270-19BD-7342-8ABF-EFF1668AF117}"/>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49223</TotalTime>
  <Words>6530</Words>
  <Application>Microsoft Macintosh PowerPoint</Application>
  <PresentationFormat>Widescreen</PresentationFormat>
  <Paragraphs>919</Paragraphs>
  <Slides>46</Slides>
  <Notes>45</Notes>
  <HiddenSlides>1</HiddenSlides>
  <MMClips>0</MMClips>
  <ScaleCrop>false</ScaleCrop>
  <HeadingPairs>
    <vt:vector size="6" baseType="variant">
      <vt:variant>
        <vt:lpstr>Fonts Used</vt:lpstr>
      </vt:variant>
      <vt:variant>
        <vt:i4>18</vt:i4>
      </vt:variant>
      <vt:variant>
        <vt:lpstr>Theme</vt:lpstr>
      </vt:variant>
      <vt:variant>
        <vt:i4>2</vt:i4>
      </vt:variant>
      <vt:variant>
        <vt:lpstr>Slide Titles</vt:lpstr>
      </vt:variant>
      <vt:variant>
        <vt:i4>46</vt:i4>
      </vt:variant>
    </vt:vector>
  </HeadingPairs>
  <TitlesOfParts>
    <vt:vector size="66" baseType="lpstr">
      <vt:lpstr>-apple-system</vt:lpstr>
      <vt:lpstr>Andale Mono</vt:lpstr>
      <vt:lpstr>Arial</vt:lpstr>
      <vt:lpstr>Axiforma</vt:lpstr>
      <vt:lpstr>Calibri</vt:lpstr>
      <vt:lpstr>Consolas</vt:lpstr>
      <vt:lpstr>Helvetica</vt:lpstr>
      <vt:lpstr>InterHosted</vt:lpstr>
      <vt:lpstr>Optima</vt:lpstr>
      <vt:lpstr>Roboto</vt:lpstr>
      <vt:lpstr>Rubik</vt:lpstr>
      <vt:lpstr>Seaford</vt:lpstr>
      <vt:lpstr>Seaford Display</vt:lpstr>
      <vt:lpstr>SF Pro Text</vt:lpstr>
      <vt:lpstr>Sinhala MN</vt:lpstr>
      <vt:lpstr>System Font Regular</vt:lpstr>
      <vt:lpstr>Tenorite</vt:lpstr>
      <vt:lpstr>Wingdings</vt:lpstr>
      <vt:lpstr>Office Theme</vt:lpstr>
      <vt:lpstr>MadridVTI</vt:lpstr>
      <vt:lpstr>R    bius</vt:lpstr>
      <vt:lpstr>Robius at a glance</vt:lpstr>
      <vt:lpstr>Disclaimer</vt:lpstr>
      <vt:lpstr>PowerPoint Presentation</vt:lpstr>
      <vt:lpstr>What motivates our vision?</vt:lpstr>
      <vt:lpstr>1.  State of the Rust app dev ecosystem is rough</vt:lpstr>
      <vt:lpstr>1.  State of the Rust app dev ecosystem is rough</vt:lpstr>
      <vt:lpstr>PowerPoint Presentation</vt:lpstr>
      <vt:lpstr>2.  A strong business case for Rust app dev</vt:lpstr>
      <vt:lpstr>2.  A strong business case for Rust app dev</vt:lpstr>
      <vt:lpstr>2.  A strong business case for Rust app dev</vt:lpstr>
      <vt:lpstr>2.  A strong business case for Rust app dev</vt:lpstr>
      <vt:lpstr>2.  A strong business case for Rust app dev</vt:lpstr>
      <vt:lpstr>3.  Rust itself is the right choice</vt:lpstr>
      <vt:lpstr>3.  Rust itself is the right choice</vt:lpstr>
      <vt:lpstr>3.  Rust is great, but … </vt:lpstr>
      <vt:lpstr>Theme:  switching to Rust for huge gains</vt:lpstr>
      <vt:lpstr>PowerPoint Presentation</vt:lpstr>
      <vt:lpstr>PowerPoint Presentation</vt:lpstr>
      <vt:lpstr>PowerPoint Presentation</vt:lpstr>
      <vt:lpstr>PowerPoint Presentation</vt:lpstr>
      <vt:lpstr>PowerPoint Presentation</vt:lpstr>
      <vt:lpstr>First flagship app – a Matrix chat client </vt:lpstr>
      <vt:lpstr>Advertise Robius’s business value</vt:lpstr>
      <vt:lpstr>PowerPoint Presentation</vt:lpstr>
      <vt:lpstr>Technical Requirements</vt:lpstr>
      <vt:lpstr>Efficient, performant execution</vt:lpstr>
      <vt:lpstr>PowerPoint Presentation</vt:lpstr>
      <vt:lpstr>Quick compilation</vt:lpstr>
      <vt:lpstr>Consistency across multiple platforms</vt:lpstr>
      <vt:lpstr>Flexibility to incorporate arbitrary components</vt:lpstr>
      <vt:lpstr>PowerPoint Presentation</vt:lpstr>
      <vt:lpstr>PowerPoint Presentation</vt:lpstr>
      <vt:lpstr>A sketch of system architecture</vt:lpstr>
      <vt:lpstr>PowerPoint Presentation</vt:lpstr>
      <vt:lpstr>PowerPoint Presentation</vt:lpstr>
      <vt:lpstr>PowerPoint Presentation</vt:lpstr>
      <vt:lpstr>PowerPoint Presentation</vt:lpstr>
      <vt:lpstr>PowerPoint Presentation</vt:lpstr>
      <vt:lpstr>PowerPoint Presentation</vt:lpstr>
      <vt:lpstr>The path towards Robius</vt:lpstr>
      <vt:lpstr>PowerPoint Presentation</vt:lpstr>
      <vt:lpstr>BACKUP SLIDES</vt:lpstr>
      <vt:lpstr>Flutter vs. Robius – fundamentally different approaches</vt:lpstr>
      <vt:lpstr>PowerPoint Presentation</vt:lpstr>
      <vt:lpstr>The role of WebAssembly (WASM)</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Mobile Rust Ecosystem</dc:title>
  <dc:creator>Kevin Alexander Boos</dc:creator>
  <cp:lastModifiedBy>Kevin Boos</cp:lastModifiedBy>
  <cp:revision>25</cp:revision>
  <dcterms:created xsi:type="dcterms:W3CDTF">2023-08-21T19:36:23Z</dcterms:created>
  <dcterms:modified xsi:type="dcterms:W3CDTF">2023-10-18T19:11:02Z</dcterms:modified>
</cp:coreProperties>
</file>